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806" r:id="rId2"/>
    <p:sldMasterId id="2147483862" r:id="rId3"/>
  </p:sldMasterIdLst>
  <p:notesMasterIdLst>
    <p:notesMasterId r:id="rId105"/>
  </p:notesMasterIdLst>
  <p:handoutMasterIdLst>
    <p:handoutMasterId r:id="rId106"/>
  </p:handoutMasterIdLst>
  <p:sldIdLst>
    <p:sldId id="256" r:id="rId4"/>
    <p:sldId id="386" r:id="rId5"/>
    <p:sldId id="273" r:id="rId6"/>
    <p:sldId id="418" r:id="rId7"/>
    <p:sldId id="437" r:id="rId8"/>
    <p:sldId id="438" r:id="rId9"/>
    <p:sldId id="352" r:id="rId10"/>
    <p:sldId id="487" r:id="rId11"/>
    <p:sldId id="489" r:id="rId12"/>
    <p:sldId id="486" r:id="rId13"/>
    <p:sldId id="484" r:id="rId14"/>
    <p:sldId id="422" r:id="rId15"/>
    <p:sldId id="353" r:id="rId16"/>
    <p:sldId id="356" r:id="rId17"/>
    <p:sldId id="362" r:id="rId18"/>
    <p:sldId id="358" r:id="rId19"/>
    <p:sldId id="360" r:id="rId20"/>
    <p:sldId id="402" r:id="rId21"/>
    <p:sldId id="403" r:id="rId22"/>
    <p:sldId id="450" r:id="rId23"/>
    <p:sldId id="394" r:id="rId24"/>
    <p:sldId id="396" r:id="rId25"/>
    <p:sldId id="347" r:id="rId26"/>
    <p:sldId id="377" r:id="rId27"/>
    <p:sldId id="408" r:id="rId28"/>
    <p:sldId id="409" r:id="rId29"/>
    <p:sldId id="410" r:id="rId30"/>
    <p:sldId id="411" r:id="rId31"/>
    <p:sldId id="266" r:id="rId32"/>
    <p:sldId id="428" r:id="rId33"/>
    <p:sldId id="427" r:id="rId34"/>
    <p:sldId id="378" r:id="rId35"/>
    <p:sldId id="379" r:id="rId36"/>
    <p:sldId id="429" r:id="rId37"/>
    <p:sldId id="441" r:id="rId38"/>
    <p:sldId id="430" r:id="rId39"/>
    <p:sldId id="380" r:id="rId40"/>
    <p:sldId id="491" r:id="rId41"/>
    <p:sldId id="381" r:id="rId42"/>
    <p:sldId id="426" r:id="rId43"/>
    <p:sldId id="442" r:id="rId44"/>
    <p:sldId id="443" r:id="rId45"/>
    <p:sldId id="444" r:id="rId46"/>
    <p:sldId id="445" r:id="rId47"/>
    <p:sldId id="446" r:id="rId48"/>
    <p:sldId id="479" r:id="rId49"/>
    <p:sldId id="462" r:id="rId50"/>
    <p:sldId id="468" r:id="rId51"/>
    <p:sldId id="469" r:id="rId52"/>
    <p:sldId id="470" r:id="rId53"/>
    <p:sldId id="482" r:id="rId54"/>
    <p:sldId id="478" r:id="rId55"/>
    <p:sldId id="464" r:id="rId56"/>
    <p:sldId id="439" r:id="rId57"/>
    <p:sldId id="463" r:id="rId58"/>
    <p:sldId id="440" r:id="rId59"/>
    <p:sldId id="471" r:id="rId60"/>
    <p:sldId id="472" r:id="rId61"/>
    <p:sldId id="431" r:id="rId62"/>
    <p:sldId id="473" r:id="rId63"/>
    <p:sldId id="269" r:id="rId64"/>
    <p:sldId id="349" r:id="rId65"/>
    <p:sldId id="432" r:id="rId66"/>
    <p:sldId id="433" r:id="rId67"/>
    <p:sldId id="369" r:id="rId68"/>
    <p:sldId id="366" r:id="rId69"/>
    <p:sldId id="367" r:id="rId70"/>
    <p:sldId id="475" r:id="rId71"/>
    <p:sldId id="474" r:id="rId72"/>
    <p:sldId id="368" r:id="rId73"/>
    <p:sldId id="483" r:id="rId74"/>
    <p:sldId id="364" r:id="rId75"/>
    <p:sldId id="382" r:id="rId76"/>
    <p:sldId id="345" r:id="rId77"/>
    <p:sldId id="375" r:id="rId78"/>
    <p:sldId id="452" r:id="rId79"/>
    <p:sldId id="488" r:id="rId80"/>
    <p:sldId id="451" r:id="rId81"/>
    <p:sldId id="459" r:id="rId82"/>
    <p:sldId id="412" r:id="rId83"/>
    <p:sldId id="413" r:id="rId84"/>
    <p:sldId id="414" r:id="rId85"/>
    <p:sldId id="415" r:id="rId86"/>
    <p:sldId id="346" r:id="rId87"/>
    <p:sldId id="363" r:id="rId88"/>
    <p:sldId id="447" r:id="rId89"/>
    <p:sldId id="490" r:id="rId90"/>
    <p:sldId id="373" r:id="rId91"/>
    <p:sldId id="365" r:id="rId92"/>
    <p:sldId id="371" r:id="rId93"/>
    <p:sldId id="372" r:id="rId94"/>
    <p:sldId id="376" r:id="rId95"/>
    <p:sldId id="400" r:id="rId96"/>
    <p:sldId id="355" r:id="rId97"/>
    <p:sldId id="448" r:id="rId98"/>
    <p:sldId id="436" r:id="rId99"/>
    <p:sldId id="425" r:id="rId100"/>
    <p:sldId id="449" r:id="rId101"/>
    <p:sldId id="423" r:id="rId102"/>
    <p:sldId id="419" r:id="rId103"/>
    <p:sldId id="384" r:id="rId10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91" autoAdjust="0"/>
  </p:normalViewPr>
  <p:slideViewPr>
    <p:cSldViewPr>
      <p:cViewPr varScale="1">
        <p:scale>
          <a:sx n="55" d="100"/>
          <a:sy n="55" d="100"/>
        </p:scale>
        <p:origin x="1104"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presProps" Target="pres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DC110CC-9A46-490E-AA5D-80A362549F1A}" type="datetimeFigureOut">
              <a:rPr lang="en-US" smtClean="0"/>
              <a:pPr/>
              <a:t>3/14/2019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BB94B8D-AA6A-4C1C-ABAC-908F90335A4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5E637A0-AD2A-4DE2-8755-1C4922FA68F8}" type="datetimeFigureOut">
              <a:rPr lang="en-US" smtClean="0"/>
              <a:pPr/>
              <a:t>3/14/2019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548EFB3-7114-436D-A113-7E9E53311B3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981200"/>
            <a:ext cx="7772400" cy="1143000"/>
          </a:xfrm>
          <a:effectLst>
            <a:outerShdw dist="38097" dir="2700000" algn="ctr" rotWithShape="0">
              <a:schemeClr val="bg2">
                <a:alpha val="99962"/>
              </a:schemeClr>
            </a:outerShdw>
          </a:effectLst>
        </p:spPr>
        <p:txBody>
          <a:bodyPr/>
          <a:lstStyle>
            <a:lvl1pPr algn="ctr">
              <a:defRPr>
                <a:solidFill>
                  <a:schemeClr val="tx2"/>
                </a:solidFill>
              </a:defRPr>
            </a:lvl1pPr>
          </a:lstStyle>
          <a:p>
            <a:r>
              <a:rPr lang="en-US"/>
              <a:t>Click to edit Master title style</a:t>
            </a:r>
          </a:p>
        </p:txBody>
      </p:sp>
      <p:sp>
        <p:nvSpPr>
          <p:cNvPr id="4099" name="Rectangle 3"/>
          <p:cNvSpPr>
            <a:spLocks noGrp="1" noChangeArrowheads="1"/>
          </p:cNvSpPr>
          <p:nvPr>
            <p:ph type="subTitle" idx="1"/>
          </p:nvPr>
        </p:nvSpPr>
        <p:spPr>
          <a:xfrm>
            <a:off x="1371600" y="4343400"/>
            <a:ext cx="6400800" cy="1752600"/>
          </a:xfrm>
          <a:effectLst>
            <a:outerShdw dist="25399" dir="2700000" algn="ctr" rotWithShape="0">
              <a:srgbClr val="FFFFFF">
                <a:alpha val="99977"/>
              </a:srgbClr>
            </a:outerShdw>
          </a:effectLst>
        </p:spPr>
        <p:txBody>
          <a:bodyPr/>
          <a:lstStyle>
            <a:lvl1pPr marL="0" indent="0" algn="ctr">
              <a:buFont typeface="Wingdings" pitchFamily="28" charset="2"/>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6096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3810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981200"/>
            <a:ext cx="7772400" cy="1143000"/>
          </a:xfrm>
          <a:effectLst>
            <a:outerShdw dist="38097" dir="2700000" algn="ctr" rotWithShape="0">
              <a:schemeClr val="bg2">
                <a:alpha val="99962"/>
              </a:schemeClr>
            </a:outerShdw>
          </a:effectLst>
        </p:spPr>
        <p:txBody>
          <a:bodyPr/>
          <a:lstStyle>
            <a:lvl1pPr algn="ctr">
              <a:defRPr>
                <a:solidFill>
                  <a:schemeClr val="tx2"/>
                </a:solidFill>
              </a:defRPr>
            </a:lvl1pPr>
          </a:lstStyle>
          <a:p>
            <a:r>
              <a:rPr lang="en-US"/>
              <a:t>Click to edit Master title style</a:t>
            </a:r>
          </a:p>
        </p:txBody>
      </p:sp>
      <p:sp>
        <p:nvSpPr>
          <p:cNvPr id="4099" name="Rectangle 3"/>
          <p:cNvSpPr>
            <a:spLocks noGrp="1" noChangeArrowheads="1"/>
          </p:cNvSpPr>
          <p:nvPr>
            <p:ph type="subTitle" idx="1"/>
          </p:nvPr>
        </p:nvSpPr>
        <p:spPr>
          <a:xfrm>
            <a:off x="1371600" y="4343400"/>
            <a:ext cx="6400800" cy="1752600"/>
          </a:xfrm>
          <a:effectLst>
            <a:outerShdw dist="25399" dir="2700000" algn="ctr" rotWithShape="0">
              <a:srgbClr val="FFFFFF">
                <a:alpha val="99977"/>
              </a:srgbClr>
            </a:outerShdw>
          </a:effectLst>
        </p:spPr>
        <p:txBody>
          <a:bodyPr/>
          <a:lstStyle>
            <a:lvl1pPr marL="0" indent="0" algn="ctr">
              <a:buFont typeface="Wingdings" pitchFamily="28" charset="2"/>
              <a:buNone/>
              <a:defRPr/>
            </a:lvl1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6096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3810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0" y="0"/>
            <a:ext cx="9144000" cy="5334000"/>
          </a:xfrm>
          <a:prstGeom prst="rect">
            <a:avLst/>
          </a:prstGeom>
          <a:solidFill>
            <a:srgbClr val="007EA3"/>
          </a:solidFill>
          <a:ln w="9525" cap="flat" cmpd="sng" algn="ctr">
            <a:noFill/>
            <a:prstDash val="solid"/>
            <a:round/>
            <a:headEnd type="none" w="med" len="med"/>
            <a:tailEnd type="none" w="med" len="med"/>
          </a:ln>
          <a:effectLst/>
        </p:spPr>
        <p:txBody>
          <a:bodyPr/>
          <a:lstStyle/>
          <a:p>
            <a:pPr>
              <a:defRPr/>
            </a:pPr>
            <a:endParaRPr lang="en-US">
              <a:latin typeface="Lucida Grande" charset="0"/>
              <a:ea typeface="ＭＳ Ｐゴシック" charset="-128"/>
            </a:endParaRPr>
          </a:p>
        </p:txBody>
      </p:sp>
      <p:pic>
        <p:nvPicPr>
          <p:cNvPr id="5" name="Picture 7" descr="VincentOBGYN color 2009 final"/>
          <p:cNvPicPr>
            <a:picLocks noChangeAspect="1" noChangeArrowheads="1"/>
          </p:cNvPicPr>
          <p:nvPr/>
        </p:nvPicPr>
        <p:blipFill>
          <a:blip r:embed="rId2" cstate="print"/>
          <a:srcRect/>
          <a:stretch>
            <a:fillRect/>
          </a:stretch>
        </p:blipFill>
        <p:spPr bwMode="auto">
          <a:xfrm>
            <a:off x="449263" y="5556250"/>
            <a:ext cx="3063875" cy="1149350"/>
          </a:xfrm>
          <a:prstGeom prst="rect">
            <a:avLst/>
          </a:prstGeom>
          <a:noFill/>
          <a:ln w="9525">
            <a:noFill/>
            <a:miter lim="800000"/>
            <a:headEnd/>
            <a:tailEnd/>
          </a:ln>
        </p:spPr>
      </p:pic>
      <p:pic>
        <p:nvPicPr>
          <p:cNvPr id="6" name="Picture 3" descr="\\Cifs2\obfnd4$\Logos\Logos\HMS LOGO WITH TEXT.png"/>
          <p:cNvPicPr>
            <a:picLocks noChangeAspect="1" noChangeArrowheads="1"/>
          </p:cNvPicPr>
          <p:nvPr/>
        </p:nvPicPr>
        <p:blipFill>
          <a:blip r:embed="rId3" cstate="print"/>
          <a:srcRect/>
          <a:stretch>
            <a:fillRect/>
          </a:stretch>
        </p:blipFill>
        <p:spPr bwMode="auto">
          <a:xfrm>
            <a:off x="6016625" y="5688013"/>
            <a:ext cx="2822575" cy="712787"/>
          </a:xfrm>
          <a:prstGeom prst="rect">
            <a:avLst/>
          </a:prstGeom>
          <a:noFill/>
          <a:ln w="9525">
            <a:noFill/>
            <a:miter lim="800000"/>
            <a:headEnd/>
            <a:tailEnd/>
          </a:ln>
        </p:spPr>
      </p:pic>
      <p:sp>
        <p:nvSpPr>
          <p:cNvPr id="61443" name="Rectangle 3"/>
          <p:cNvSpPr>
            <a:spLocks noGrp="1" noChangeArrowheads="1"/>
          </p:cNvSpPr>
          <p:nvPr>
            <p:ph type="ctrTitle"/>
          </p:nvPr>
        </p:nvSpPr>
        <p:spPr>
          <a:xfrm>
            <a:off x="457200" y="1371600"/>
            <a:ext cx="8001000" cy="2057400"/>
          </a:xfrm>
        </p:spPr>
        <p:txBody>
          <a:bodyPr/>
          <a:lstStyle>
            <a:lvl1pPr>
              <a:defRPr sz="5400">
                <a:solidFill>
                  <a:schemeClr val="tx2"/>
                </a:solidFill>
                <a:latin typeface="Arial" pitchFamily="34" charset="0"/>
                <a:cs typeface="Arial" pitchFamily="34" charset="0"/>
              </a:defRPr>
            </a:lvl1pPr>
          </a:lstStyle>
          <a:p>
            <a:r>
              <a:rPr lang="en-US"/>
              <a:t>Click to edit Master title style</a:t>
            </a:r>
            <a:endParaRPr lang="en-US" dirty="0"/>
          </a:p>
        </p:txBody>
      </p:sp>
      <p:sp>
        <p:nvSpPr>
          <p:cNvPr id="61444" name="Rectangle 4"/>
          <p:cNvSpPr>
            <a:spLocks noGrp="1" noChangeArrowheads="1"/>
          </p:cNvSpPr>
          <p:nvPr>
            <p:ph type="subTitle" sz="quarter" idx="1"/>
          </p:nvPr>
        </p:nvSpPr>
        <p:spPr>
          <a:xfrm>
            <a:off x="457200" y="4038600"/>
            <a:ext cx="8001000"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p:nvPicPr>
        <p:blipFill>
          <a:blip r:embed="rId2" cstate="print"/>
          <a:srcRect/>
          <a:stretch>
            <a:fillRect/>
          </a:stretch>
        </p:blipFill>
        <p:spPr bwMode="auto">
          <a:xfrm>
            <a:off x="6748463" y="187325"/>
            <a:ext cx="1938337" cy="727075"/>
          </a:xfrm>
          <a:prstGeom prst="rect">
            <a:avLst/>
          </a:prstGeom>
          <a:noFill/>
          <a:ln w="9525">
            <a:noFill/>
            <a:miter lim="800000"/>
            <a:headEnd/>
            <a:tailEnd/>
          </a:ln>
        </p:spPr>
      </p:pic>
      <p:sp>
        <p:nvSpPr>
          <p:cNvPr id="2" name="Title 1"/>
          <p:cNvSpPr>
            <a:spLocks noGrp="1"/>
          </p:cNvSpPr>
          <p:nvPr>
            <p:ph type="title"/>
          </p:nvPr>
        </p:nvSpPr>
        <p:spPr>
          <a:xfrm>
            <a:off x="304800" y="0"/>
            <a:ext cx="6172200" cy="1066800"/>
          </a:xfrm>
        </p:spPr>
        <p:txBody>
          <a:bodyPr/>
          <a:lstStyle>
            <a:lvl1pPr>
              <a:defRPr>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04800" y="1295400"/>
            <a:ext cx="84582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p:nvPicPr>
        <p:blipFill>
          <a:blip r:embed="rId2" cstate="print"/>
          <a:srcRect/>
          <a:stretch>
            <a:fillRect/>
          </a:stretch>
        </p:blipFill>
        <p:spPr bwMode="auto">
          <a:xfrm>
            <a:off x="6748463" y="187325"/>
            <a:ext cx="1938337" cy="727075"/>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solidFill>
                  <a:srgbClr val="007EA3"/>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p:nvPicPr>
        <p:blipFill>
          <a:blip r:embed="rId2" cstate="print"/>
          <a:srcRect/>
          <a:stretch>
            <a:fillRect/>
          </a:stretch>
        </p:blipFill>
        <p:spPr bwMode="auto">
          <a:xfrm>
            <a:off x="6748463" y="187325"/>
            <a:ext cx="1938337" cy="727075"/>
          </a:xfrm>
          <a:prstGeom prst="rect">
            <a:avLst/>
          </a:prstGeom>
          <a:noFill/>
          <a:ln w="9525">
            <a:noFill/>
            <a:miter lim="800000"/>
            <a:headEnd/>
            <a:tailEnd/>
          </a:ln>
        </p:spPr>
      </p:pic>
      <p:sp>
        <p:nvSpPr>
          <p:cNvPr id="2" name="Title 1"/>
          <p:cNvSpPr>
            <a:spLocks noGrp="1"/>
          </p:cNvSpPr>
          <p:nvPr>
            <p:ph type="title"/>
          </p:nvPr>
        </p:nvSpPr>
        <p:spPr>
          <a:xfrm>
            <a:off x="304800" y="0"/>
            <a:ext cx="6248400" cy="1066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752600"/>
            <a:ext cx="4152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752600"/>
            <a:ext cx="4152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descr="VincentOBGYN color 2009 final"/>
          <p:cNvPicPr>
            <a:picLocks noChangeAspect="1" noChangeArrowheads="1"/>
          </p:cNvPicPr>
          <p:nvPr/>
        </p:nvPicPr>
        <p:blipFill>
          <a:blip r:embed="rId2" cstate="print"/>
          <a:srcRect/>
          <a:stretch>
            <a:fillRect/>
          </a:stretch>
        </p:blipFill>
        <p:spPr bwMode="auto">
          <a:xfrm>
            <a:off x="6748463" y="187325"/>
            <a:ext cx="1938337" cy="727075"/>
          </a:xfrm>
          <a:prstGeom prst="rect">
            <a:avLst/>
          </a:prstGeom>
          <a:noFill/>
          <a:ln w="9525">
            <a:noFill/>
            <a:miter lim="800000"/>
            <a:headEnd/>
            <a:tailEnd/>
          </a:ln>
        </p:spPr>
      </p:pic>
      <p:sp>
        <p:nvSpPr>
          <p:cNvPr id="2" name="Title 1"/>
          <p:cNvSpPr>
            <a:spLocks noGrp="1"/>
          </p:cNvSpPr>
          <p:nvPr>
            <p:ph type="title"/>
          </p:nvPr>
        </p:nvSpPr>
        <p:spPr>
          <a:xfrm>
            <a:off x="457200" y="152400"/>
            <a:ext cx="5791200" cy="9144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VincentOBGYN color 2009 final"/>
          <p:cNvPicPr>
            <a:picLocks noChangeAspect="1" noChangeArrowheads="1"/>
          </p:cNvPicPr>
          <p:nvPr/>
        </p:nvPicPr>
        <p:blipFill>
          <a:blip r:embed="rId2" cstate="print"/>
          <a:srcRect/>
          <a:stretch>
            <a:fillRect/>
          </a:stretch>
        </p:blipFill>
        <p:spPr bwMode="auto">
          <a:xfrm>
            <a:off x="6748463" y="187325"/>
            <a:ext cx="1938337" cy="727075"/>
          </a:xfrm>
          <a:prstGeom prst="rect">
            <a:avLst/>
          </a:prstGeom>
          <a:noFill/>
          <a:ln w="9525">
            <a:noFill/>
            <a:miter lim="800000"/>
            <a:headEnd/>
            <a:tailEnd/>
          </a:ln>
        </p:spPr>
      </p:pic>
      <p:sp>
        <p:nvSpPr>
          <p:cNvPr id="2" name="Title 1"/>
          <p:cNvSpPr>
            <a:spLocks noGrp="1"/>
          </p:cNvSpPr>
          <p:nvPr>
            <p:ph type="title"/>
          </p:nvPr>
        </p:nvSpPr>
        <p:spPr>
          <a:xfrm>
            <a:off x="304800" y="0"/>
            <a:ext cx="6172200" cy="1066800"/>
          </a:xfrm>
        </p:spPr>
        <p:txBody>
          <a:bodyPr/>
          <a:lstStyle/>
          <a:p>
            <a:r>
              <a:rPr lang="en-US"/>
              <a:t>Click to edit Master title style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VincentOBGYN color 2009 final"/>
          <p:cNvPicPr>
            <a:picLocks noChangeAspect="1" noChangeArrowheads="1"/>
          </p:cNvPicPr>
          <p:nvPr/>
        </p:nvPicPr>
        <p:blipFill>
          <a:blip r:embed="rId2" cstate="print"/>
          <a:srcRect/>
          <a:stretch>
            <a:fillRect/>
          </a:stretch>
        </p:blipFill>
        <p:spPr bwMode="auto">
          <a:xfrm>
            <a:off x="6748463" y="187325"/>
            <a:ext cx="1938337" cy="727075"/>
          </a:xfrm>
          <a:prstGeom prst="rect">
            <a:avLst/>
          </a:prstGeom>
          <a:noFill/>
          <a:ln w="9525">
            <a:noFill/>
            <a:miter lim="800000"/>
            <a:headEnd/>
            <a:tailEnd/>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p:nvPicPr>
        <p:blipFill>
          <a:blip r:embed="rId2" cstate="print"/>
          <a:srcRect/>
          <a:stretch>
            <a:fillRect/>
          </a:stretch>
        </p:blipFill>
        <p:spPr bwMode="auto">
          <a:xfrm>
            <a:off x="6748463" y="187325"/>
            <a:ext cx="1938337" cy="727075"/>
          </a:xfrm>
          <a:prstGeom prst="rect">
            <a:avLst/>
          </a:prstGeom>
          <a:noFill/>
          <a:ln w="9525">
            <a:noFill/>
            <a:miter lim="800000"/>
            <a:headEnd/>
            <a:tailEnd/>
          </a:ln>
        </p:spPr>
      </p:pic>
      <p:sp>
        <p:nvSpPr>
          <p:cNvPr id="2" name="Title 1"/>
          <p:cNvSpPr>
            <a:spLocks noGrp="1"/>
          </p:cNvSpPr>
          <p:nvPr>
            <p:ph type="title"/>
          </p:nvPr>
        </p:nvSpPr>
        <p:spPr>
          <a:xfrm>
            <a:off x="457200" y="273050"/>
            <a:ext cx="3008313" cy="7937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1143000"/>
            <a:ext cx="5111750" cy="4983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143000"/>
            <a:ext cx="3008313" cy="4983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p:nvPicPr>
        <p:blipFill>
          <a:blip r:embed="rId2" cstate="print"/>
          <a:srcRect/>
          <a:stretch>
            <a:fillRect/>
          </a:stretch>
        </p:blipFill>
        <p:spPr bwMode="auto">
          <a:xfrm>
            <a:off x="7391400" y="6134100"/>
            <a:ext cx="1633538" cy="612775"/>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p:nvPicPr>
        <p:blipFill>
          <a:blip r:embed="rId2" cstate="print"/>
          <a:srcRect/>
          <a:stretch>
            <a:fillRect/>
          </a:stretch>
        </p:blipFill>
        <p:spPr bwMode="auto">
          <a:xfrm>
            <a:off x="6748463" y="187325"/>
            <a:ext cx="1938337" cy="727075"/>
          </a:xfrm>
          <a:prstGeom prst="rect">
            <a:avLst/>
          </a:prstGeom>
          <a:noFill/>
          <a:ln w="9525">
            <a:noFill/>
            <a:miter lim="800000"/>
            <a:headEnd/>
            <a:tailEnd/>
          </a:ln>
        </p:spPr>
      </p:pic>
      <p:sp>
        <p:nvSpPr>
          <p:cNvPr id="2" name="Title 1"/>
          <p:cNvSpPr>
            <a:spLocks noGrp="1"/>
          </p:cNvSpPr>
          <p:nvPr>
            <p:ph type="title"/>
          </p:nvPr>
        </p:nvSpPr>
        <p:spPr>
          <a:xfrm>
            <a:off x="304800" y="0"/>
            <a:ext cx="6248400" cy="1066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p:nvPicPr>
        <p:blipFill>
          <a:blip r:embed="rId2" cstate="print"/>
          <a:srcRect/>
          <a:stretch>
            <a:fillRect/>
          </a:stretch>
        </p:blipFill>
        <p:spPr bwMode="auto">
          <a:xfrm>
            <a:off x="7086600" y="6172200"/>
            <a:ext cx="1600200" cy="600075"/>
          </a:xfrm>
          <a:prstGeom prst="rect">
            <a:avLst/>
          </a:prstGeom>
          <a:noFill/>
          <a:ln w="9525">
            <a:noFill/>
            <a:miter lim="800000"/>
            <a:headEnd/>
            <a:tailEnd/>
          </a:ln>
        </p:spPr>
      </p:pic>
      <p:sp>
        <p:nvSpPr>
          <p:cNvPr id="2" name="Vertical Title 1"/>
          <p:cNvSpPr>
            <a:spLocks noGrp="1"/>
          </p:cNvSpPr>
          <p:nvPr>
            <p:ph type="title" orient="vert"/>
          </p:nvPr>
        </p:nvSpPr>
        <p:spPr>
          <a:xfrm>
            <a:off x="6648450" y="228600"/>
            <a:ext cx="2114550" cy="5867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4800" y="228600"/>
            <a:ext cx="61912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lipArt Placeholder 2"/>
          <p:cNvSpPr>
            <a:spLocks noGrp="1"/>
          </p:cNvSpPr>
          <p:nvPr>
            <p:ph type="clipArt" sz="half" idx="1"/>
          </p:nvPr>
        </p:nvSpPr>
        <p:spPr>
          <a:xfrm>
            <a:off x="457200" y="1905000"/>
            <a:ext cx="4038600" cy="4114800"/>
          </a:xfrm>
        </p:spPr>
        <p:txBody>
          <a:bodyPr/>
          <a:lstStyle/>
          <a:p>
            <a:r>
              <a:rPr lang="en-US"/>
              <a:t>Click icon to add clip art</a:t>
            </a:r>
          </a:p>
        </p:txBody>
      </p:sp>
      <p:sp>
        <p:nvSpPr>
          <p:cNvPr id="4" name="Text Placeholder 3"/>
          <p:cNvSpPr>
            <a:spLocks noGrp="1"/>
          </p:cNvSpPr>
          <p:nvPr>
            <p:ph type="body"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fld id="{D6F9BB77-CE4F-4E2B-8F82-5FD8508203EE}" type="datetimeFigureOut">
              <a:rPr lang="en-US" smtClean="0"/>
              <a:pPr/>
              <a:t>3/14/2019</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F75A112-680F-483B-83EA-17EB8D3BC13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3.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2.bin"/><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oleObject" Target="../embeddings/oleObject4.bin"/><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D0864"/>
            </a:gs>
            <a:gs pos="100000">
              <a:srgbClr val="04021B"/>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81000" y="609600"/>
            <a:ext cx="8229600" cy="1143000"/>
          </a:xfrm>
          <a:prstGeom prst="rect">
            <a:avLst/>
          </a:prstGeom>
          <a:noFill/>
          <a:ln w="9525">
            <a:noFill/>
            <a:miter lim="800000"/>
            <a:headEnd/>
            <a:tailEnd/>
          </a:ln>
          <a:effectLst>
            <a:outerShdw dist="25399" dir="2700000" algn="ctr" rotWithShape="0">
              <a:schemeClr val="tx1">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981" name="Rectangle 3"/>
          <p:cNvSpPr>
            <a:spLocks noGrp="1" noChangeArrowheads="1"/>
          </p:cNvSpPr>
          <p:nvPr>
            <p:ph type="body" idx="1"/>
          </p:nvPr>
        </p:nvSpPr>
        <p:spPr bwMode="auto">
          <a:xfrm>
            <a:off x="381000" y="19050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15976" name="Object 616"/>
          <p:cNvGraphicFramePr>
            <a:graphicFrameLocks noChangeAspect="1"/>
          </p:cNvGraphicFramePr>
          <p:nvPr/>
        </p:nvGraphicFramePr>
        <p:xfrm>
          <a:off x="381000" y="3341688"/>
          <a:ext cx="8229600" cy="260350"/>
        </p:xfrm>
        <a:graphic>
          <a:graphicData uri="http://schemas.openxmlformats.org/presentationml/2006/ole">
            <mc:AlternateContent xmlns:mc="http://schemas.openxmlformats.org/markup-compatibility/2006">
              <mc:Choice xmlns:v="urn:schemas-microsoft-com:vml" Requires="v">
                <p:oleObj spid="_x0000_s1140" name="Document" r:id="rId15" imgW="5476320" imgH="164520" progId="Word.Document.8">
                  <p:embed/>
                </p:oleObj>
              </mc:Choice>
              <mc:Fallback>
                <p:oleObj name="Document" r:id="rId15" imgW="5476320" imgH="164520" progId="Word.Document.8">
                  <p:embed/>
                  <p:pic>
                    <p:nvPicPr>
                      <p:cNvPr id="0" name="Object 6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00" y="3341688"/>
                        <a:ext cx="8229600" cy="2603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
        <p:nvSpPr>
          <p:cNvPr id="3081" name="Line 9"/>
          <p:cNvSpPr>
            <a:spLocks noChangeShapeType="1"/>
          </p:cNvSpPr>
          <p:nvPr/>
        </p:nvSpPr>
        <p:spPr bwMode="auto">
          <a:xfrm>
            <a:off x="381000" y="1600200"/>
            <a:ext cx="8229600" cy="0"/>
          </a:xfrm>
          <a:prstGeom prst="line">
            <a:avLst/>
          </a:prstGeom>
          <a:noFill/>
          <a:ln w="19050">
            <a:solidFill>
              <a:srgbClr val="FEDD43"/>
            </a:solidFill>
            <a:round/>
            <a:headEnd/>
            <a:tailEnd/>
          </a:ln>
        </p:spPr>
        <p:txBody>
          <a:bodyPr wrap="none" anchor="ctr"/>
          <a:lstStyle/>
          <a:p>
            <a:pPr algn="ctr" defTabSz="914400" eaLnBrk="0" hangingPunct="0">
              <a:defRPr/>
            </a:pPr>
            <a:endParaRPr lang="en-US" sz="2400">
              <a:solidFill>
                <a:srgbClr val="000000"/>
              </a:solidFill>
              <a:ea typeface="ＭＳ Ｐゴシック" pitchFamily="28" charset="-128"/>
              <a:cs typeface="ＭＳ Ｐゴシック" charset="0"/>
            </a:endParaRPr>
          </a:p>
        </p:txBody>
      </p:sp>
      <p:sp>
        <p:nvSpPr>
          <p:cNvPr id="3082" name="Text Box 10"/>
          <p:cNvSpPr txBox="1">
            <a:spLocks noChangeArrowheads="1"/>
          </p:cNvSpPr>
          <p:nvPr/>
        </p:nvSpPr>
        <p:spPr bwMode="auto">
          <a:xfrm>
            <a:off x="457200" y="6248400"/>
            <a:ext cx="8229600" cy="457200"/>
          </a:xfrm>
          <a:prstGeom prst="rect">
            <a:avLst/>
          </a:prstGeom>
          <a:noFill/>
          <a:ln w="9525">
            <a:noFill/>
            <a:miter lim="800000"/>
            <a:headEnd/>
            <a:tailEnd/>
          </a:ln>
        </p:spPr>
        <p:txBody>
          <a:bodyPr>
            <a:spAutoFit/>
          </a:bodyPr>
          <a:lstStyle>
            <a:lvl1pPr>
              <a:defRPr sz="1000">
                <a:solidFill>
                  <a:schemeClr val="tx1"/>
                </a:solidFill>
                <a:latin typeface="Book Antiqua" charset="0"/>
                <a:ea typeface="ＭＳ Ｐゴシック" charset="0"/>
                <a:cs typeface="ＭＳ Ｐゴシック" charset="0"/>
              </a:defRPr>
            </a:lvl1pPr>
            <a:lvl2pPr marL="37931725" indent="-37474525">
              <a:defRPr sz="1000">
                <a:solidFill>
                  <a:schemeClr val="tx1"/>
                </a:solidFill>
                <a:latin typeface="Book Antiqua" charset="0"/>
                <a:ea typeface="ＭＳ Ｐゴシック" charset="0"/>
              </a:defRPr>
            </a:lvl2pPr>
            <a:lvl3pPr>
              <a:defRPr sz="1000">
                <a:solidFill>
                  <a:schemeClr val="tx1"/>
                </a:solidFill>
                <a:latin typeface="Book Antiqua" charset="0"/>
                <a:ea typeface="ＭＳ Ｐゴシック" charset="0"/>
              </a:defRPr>
            </a:lvl3pPr>
            <a:lvl4pPr>
              <a:defRPr sz="1000">
                <a:solidFill>
                  <a:schemeClr val="tx1"/>
                </a:solidFill>
                <a:latin typeface="Book Antiqua" charset="0"/>
                <a:ea typeface="ＭＳ Ｐゴシック" charset="0"/>
              </a:defRPr>
            </a:lvl4pPr>
            <a:lvl5pPr>
              <a:defRPr sz="1000">
                <a:solidFill>
                  <a:schemeClr val="tx1"/>
                </a:solidFill>
                <a:latin typeface="Book Antiqua" charset="0"/>
                <a:ea typeface="ＭＳ Ｐゴシック" charset="0"/>
              </a:defRPr>
            </a:lvl5pPr>
            <a:lvl6pPr marL="457200" eaLnBrk="0" fontAlgn="base" hangingPunct="0">
              <a:spcBef>
                <a:spcPct val="0"/>
              </a:spcBef>
              <a:spcAft>
                <a:spcPct val="0"/>
              </a:spcAft>
              <a:defRPr sz="1000">
                <a:solidFill>
                  <a:schemeClr val="tx1"/>
                </a:solidFill>
                <a:latin typeface="Book Antiqua" charset="0"/>
                <a:ea typeface="ＭＳ Ｐゴシック" charset="0"/>
              </a:defRPr>
            </a:lvl6pPr>
            <a:lvl7pPr marL="914400" eaLnBrk="0" fontAlgn="base" hangingPunct="0">
              <a:spcBef>
                <a:spcPct val="0"/>
              </a:spcBef>
              <a:spcAft>
                <a:spcPct val="0"/>
              </a:spcAft>
              <a:defRPr sz="1000">
                <a:solidFill>
                  <a:schemeClr val="tx1"/>
                </a:solidFill>
                <a:latin typeface="Book Antiqua" charset="0"/>
                <a:ea typeface="ＭＳ Ｐゴシック" charset="0"/>
              </a:defRPr>
            </a:lvl7pPr>
            <a:lvl8pPr marL="1371600" eaLnBrk="0" fontAlgn="base" hangingPunct="0">
              <a:spcBef>
                <a:spcPct val="0"/>
              </a:spcBef>
              <a:spcAft>
                <a:spcPct val="0"/>
              </a:spcAft>
              <a:defRPr sz="1000">
                <a:solidFill>
                  <a:schemeClr val="tx1"/>
                </a:solidFill>
                <a:latin typeface="Book Antiqua" charset="0"/>
                <a:ea typeface="ＭＳ Ｐゴシック" charset="0"/>
              </a:defRPr>
            </a:lvl8pPr>
            <a:lvl9pPr marL="1828800" eaLnBrk="0" fontAlgn="base" hangingPunct="0">
              <a:spcBef>
                <a:spcPct val="0"/>
              </a:spcBef>
              <a:spcAft>
                <a:spcPct val="0"/>
              </a:spcAft>
              <a:defRPr sz="1000">
                <a:solidFill>
                  <a:schemeClr val="tx1"/>
                </a:solidFill>
                <a:latin typeface="Book Antiqua" charset="0"/>
                <a:ea typeface="ＭＳ Ｐゴシック" charset="0"/>
              </a:defRPr>
            </a:lvl9pPr>
          </a:lstStyle>
          <a:p>
            <a:pPr algn="ctr" defTabSz="914400" eaLnBrk="0" hangingPunct="0">
              <a:spcBef>
                <a:spcPct val="50000"/>
              </a:spcBef>
              <a:defRPr/>
            </a:pPr>
            <a:endParaRPr lang="en-US" sz="2400">
              <a:solidFill>
                <a:srgbClr val="000000"/>
              </a:solidFill>
              <a:latin typeface="Arial" charset="0"/>
            </a:endParaRPr>
          </a:p>
        </p:txBody>
      </p:sp>
      <p:graphicFrame>
        <p:nvGraphicFramePr>
          <p:cNvPr id="15977" name="Object 617"/>
          <p:cNvGraphicFramePr>
            <a:graphicFrameLocks noChangeAspect="1"/>
          </p:cNvGraphicFramePr>
          <p:nvPr/>
        </p:nvGraphicFramePr>
        <p:xfrm>
          <a:off x="381000" y="3341688"/>
          <a:ext cx="8229600" cy="260350"/>
        </p:xfrm>
        <a:graphic>
          <a:graphicData uri="http://schemas.openxmlformats.org/presentationml/2006/ole">
            <mc:AlternateContent xmlns:mc="http://schemas.openxmlformats.org/markup-compatibility/2006">
              <mc:Choice xmlns:v="urn:schemas-microsoft-com:vml" Requires="v">
                <p:oleObj spid="_x0000_s1141" name="Document" r:id="rId17" imgW="5476320" imgH="164520" progId="Word.Document.8">
                  <p:embed/>
                </p:oleObj>
              </mc:Choice>
              <mc:Fallback>
                <p:oleObj name="Document" r:id="rId17" imgW="5476320" imgH="164520" progId="Word.Document.8">
                  <p:embed/>
                  <p:pic>
                    <p:nvPicPr>
                      <p:cNvPr id="0" name="Object 6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00" y="3341688"/>
                        <a:ext cx="8229600" cy="2603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
        <p:nvSpPr>
          <p:cNvPr id="8" name="Line 9"/>
          <p:cNvSpPr>
            <a:spLocks noChangeShapeType="1"/>
          </p:cNvSpPr>
          <p:nvPr/>
        </p:nvSpPr>
        <p:spPr bwMode="auto">
          <a:xfrm>
            <a:off x="381000" y="1600200"/>
            <a:ext cx="8229600" cy="0"/>
          </a:xfrm>
          <a:prstGeom prst="line">
            <a:avLst/>
          </a:prstGeom>
          <a:noFill/>
          <a:ln w="19050">
            <a:solidFill>
              <a:srgbClr val="FEDD43"/>
            </a:solidFill>
            <a:round/>
            <a:headEnd/>
            <a:tailEnd/>
          </a:ln>
        </p:spPr>
        <p:txBody>
          <a:bodyPr wrap="none" anchor="ctr"/>
          <a:lstStyle/>
          <a:p>
            <a:pPr algn="ctr" defTabSz="914400" eaLnBrk="0" hangingPunct="0">
              <a:defRPr/>
            </a:pPr>
            <a:endParaRPr lang="en-US" sz="2400">
              <a:solidFill>
                <a:srgbClr val="000000"/>
              </a:solidFill>
              <a:ea typeface="ＭＳ Ｐゴシック" pitchFamily="28" charset="-128"/>
              <a:cs typeface="ＭＳ Ｐゴシック" charset="0"/>
            </a:endParaRPr>
          </a:p>
        </p:txBody>
      </p:sp>
      <p:sp>
        <p:nvSpPr>
          <p:cNvPr id="9" name="Text Box 10"/>
          <p:cNvSpPr txBox="1">
            <a:spLocks noChangeArrowheads="1"/>
          </p:cNvSpPr>
          <p:nvPr/>
        </p:nvSpPr>
        <p:spPr bwMode="auto">
          <a:xfrm>
            <a:off x="457200" y="6248400"/>
            <a:ext cx="8229600" cy="457200"/>
          </a:xfrm>
          <a:prstGeom prst="rect">
            <a:avLst/>
          </a:prstGeom>
          <a:noFill/>
          <a:ln w="9525">
            <a:noFill/>
            <a:miter lim="800000"/>
            <a:headEnd/>
            <a:tailEnd/>
          </a:ln>
        </p:spPr>
        <p:txBody>
          <a:bodyPr>
            <a:spAutoFit/>
          </a:bodyPr>
          <a:lstStyle>
            <a:lvl1pPr>
              <a:defRPr sz="1000">
                <a:solidFill>
                  <a:schemeClr val="tx1"/>
                </a:solidFill>
                <a:latin typeface="Book Antiqua" charset="0"/>
                <a:ea typeface="ＭＳ Ｐゴシック" charset="0"/>
                <a:cs typeface="ＭＳ Ｐゴシック" charset="0"/>
              </a:defRPr>
            </a:lvl1pPr>
            <a:lvl2pPr marL="37931725" indent="-37474525">
              <a:defRPr sz="1000">
                <a:solidFill>
                  <a:schemeClr val="tx1"/>
                </a:solidFill>
                <a:latin typeface="Book Antiqua" charset="0"/>
                <a:ea typeface="ＭＳ Ｐゴシック" charset="0"/>
              </a:defRPr>
            </a:lvl2pPr>
            <a:lvl3pPr>
              <a:defRPr sz="1000">
                <a:solidFill>
                  <a:schemeClr val="tx1"/>
                </a:solidFill>
                <a:latin typeface="Book Antiqua" charset="0"/>
                <a:ea typeface="ＭＳ Ｐゴシック" charset="0"/>
              </a:defRPr>
            </a:lvl3pPr>
            <a:lvl4pPr>
              <a:defRPr sz="1000">
                <a:solidFill>
                  <a:schemeClr val="tx1"/>
                </a:solidFill>
                <a:latin typeface="Book Antiqua" charset="0"/>
                <a:ea typeface="ＭＳ Ｐゴシック" charset="0"/>
              </a:defRPr>
            </a:lvl4pPr>
            <a:lvl5pPr>
              <a:defRPr sz="1000">
                <a:solidFill>
                  <a:schemeClr val="tx1"/>
                </a:solidFill>
                <a:latin typeface="Book Antiqua" charset="0"/>
                <a:ea typeface="ＭＳ Ｐゴシック" charset="0"/>
              </a:defRPr>
            </a:lvl5pPr>
            <a:lvl6pPr marL="457200" eaLnBrk="0" fontAlgn="base" hangingPunct="0">
              <a:spcBef>
                <a:spcPct val="0"/>
              </a:spcBef>
              <a:spcAft>
                <a:spcPct val="0"/>
              </a:spcAft>
              <a:defRPr sz="1000">
                <a:solidFill>
                  <a:schemeClr val="tx1"/>
                </a:solidFill>
                <a:latin typeface="Book Antiqua" charset="0"/>
                <a:ea typeface="ＭＳ Ｐゴシック" charset="0"/>
              </a:defRPr>
            </a:lvl6pPr>
            <a:lvl7pPr marL="914400" eaLnBrk="0" fontAlgn="base" hangingPunct="0">
              <a:spcBef>
                <a:spcPct val="0"/>
              </a:spcBef>
              <a:spcAft>
                <a:spcPct val="0"/>
              </a:spcAft>
              <a:defRPr sz="1000">
                <a:solidFill>
                  <a:schemeClr val="tx1"/>
                </a:solidFill>
                <a:latin typeface="Book Antiqua" charset="0"/>
                <a:ea typeface="ＭＳ Ｐゴシック" charset="0"/>
              </a:defRPr>
            </a:lvl7pPr>
            <a:lvl8pPr marL="1371600" eaLnBrk="0" fontAlgn="base" hangingPunct="0">
              <a:spcBef>
                <a:spcPct val="0"/>
              </a:spcBef>
              <a:spcAft>
                <a:spcPct val="0"/>
              </a:spcAft>
              <a:defRPr sz="1000">
                <a:solidFill>
                  <a:schemeClr val="tx1"/>
                </a:solidFill>
                <a:latin typeface="Book Antiqua" charset="0"/>
                <a:ea typeface="ＭＳ Ｐゴシック" charset="0"/>
              </a:defRPr>
            </a:lvl8pPr>
            <a:lvl9pPr marL="1828800" eaLnBrk="0" fontAlgn="base" hangingPunct="0">
              <a:spcBef>
                <a:spcPct val="0"/>
              </a:spcBef>
              <a:spcAft>
                <a:spcPct val="0"/>
              </a:spcAft>
              <a:defRPr sz="1000">
                <a:solidFill>
                  <a:schemeClr val="tx1"/>
                </a:solidFill>
                <a:latin typeface="Book Antiqua" charset="0"/>
                <a:ea typeface="ＭＳ Ｐゴシック" charset="0"/>
              </a:defRPr>
            </a:lvl9pPr>
          </a:lstStyle>
          <a:p>
            <a:pPr algn="ctr" defTabSz="914400" eaLnBrk="0" hangingPunct="0">
              <a:spcBef>
                <a:spcPct val="50000"/>
              </a:spcBef>
              <a:defRPr/>
            </a:pPr>
            <a:endParaRPr lang="en-US" sz="2400">
              <a:solidFill>
                <a:srgbClr val="000000"/>
              </a:solidFill>
              <a:latin typeface="Arial" charset="0"/>
            </a:endParaRPr>
          </a:p>
        </p:txBody>
      </p:sp>
      <p:graphicFrame>
        <p:nvGraphicFramePr>
          <p:cNvPr id="15978" name="Object 618"/>
          <p:cNvGraphicFramePr>
            <a:graphicFrameLocks noChangeAspect="1"/>
          </p:cNvGraphicFramePr>
          <p:nvPr/>
        </p:nvGraphicFramePr>
        <p:xfrm>
          <a:off x="381000" y="3341688"/>
          <a:ext cx="8229600" cy="260350"/>
        </p:xfrm>
        <a:graphic>
          <a:graphicData uri="http://schemas.openxmlformats.org/presentationml/2006/ole">
            <mc:AlternateContent xmlns:mc="http://schemas.openxmlformats.org/markup-compatibility/2006">
              <mc:Choice xmlns:v="urn:schemas-microsoft-com:vml" Requires="v">
                <p:oleObj spid="_x0000_s1142" name="Document" r:id="rId18" imgW="5476320" imgH="164520" progId="Word.Document.8">
                  <p:embed/>
                </p:oleObj>
              </mc:Choice>
              <mc:Fallback>
                <p:oleObj name="Document" r:id="rId18" imgW="5476320" imgH="164520" progId="Word.Document.8">
                  <p:embed/>
                  <p:pic>
                    <p:nvPicPr>
                      <p:cNvPr id="0" name="Object 6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00" y="3341688"/>
                        <a:ext cx="8229600" cy="2603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
        <p:nvSpPr>
          <p:cNvPr id="11" name="Line 9"/>
          <p:cNvSpPr>
            <a:spLocks noChangeShapeType="1"/>
          </p:cNvSpPr>
          <p:nvPr/>
        </p:nvSpPr>
        <p:spPr bwMode="auto">
          <a:xfrm>
            <a:off x="381000" y="1600200"/>
            <a:ext cx="8229600" cy="0"/>
          </a:xfrm>
          <a:prstGeom prst="line">
            <a:avLst/>
          </a:prstGeom>
          <a:noFill/>
          <a:ln w="19050">
            <a:solidFill>
              <a:srgbClr val="FEDD43"/>
            </a:solidFill>
            <a:round/>
            <a:headEnd/>
            <a:tailEnd/>
          </a:ln>
        </p:spPr>
        <p:txBody>
          <a:bodyPr wrap="none" anchor="ctr"/>
          <a:lstStyle/>
          <a:p>
            <a:pPr algn="ctr" defTabSz="914400" eaLnBrk="0" hangingPunct="0">
              <a:defRPr/>
            </a:pPr>
            <a:endParaRPr lang="en-US" sz="2400">
              <a:solidFill>
                <a:srgbClr val="000000"/>
              </a:solidFill>
              <a:ea typeface="ＭＳ Ｐゴシック" pitchFamily="28" charset="-128"/>
              <a:cs typeface="ＭＳ Ｐゴシック" charset="0"/>
            </a:endParaRPr>
          </a:p>
        </p:txBody>
      </p:sp>
      <p:sp>
        <p:nvSpPr>
          <p:cNvPr id="12" name="Text Box 10"/>
          <p:cNvSpPr txBox="1">
            <a:spLocks noChangeArrowheads="1"/>
          </p:cNvSpPr>
          <p:nvPr/>
        </p:nvSpPr>
        <p:spPr bwMode="auto">
          <a:xfrm>
            <a:off x="457200" y="6248400"/>
            <a:ext cx="8229600" cy="457200"/>
          </a:xfrm>
          <a:prstGeom prst="rect">
            <a:avLst/>
          </a:prstGeom>
          <a:noFill/>
          <a:ln w="9525">
            <a:noFill/>
            <a:miter lim="800000"/>
            <a:headEnd/>
            <a:tailEnd/>
          </a:ln>
        </p:spPr>
        <p:txBody>
          <a:bodyPr>
            <a:spAutoFit/>
          </a:bodyPr>
          <a:lstStyle>
            <a:lvl1pPr>
              <a:defRPr sz="1000">
                <a:solidFill>
                  <a:schemeClr val="tx1"/>
                </a:solidFill>
                <a:latin typeface="Book Antiqua" charset="0"/>
                <a:ea typeface="ＭＳ Ｐゴシック" charset="0"/>
                <a:cs typeface="ＭＳ Ｐゴシック" charset="0"/>
              </a:defRPr>
            </a:lvl1pPr>
            <a:lvl2pPr marL="37931725" indent="-37474525">
              <a:defRPr sz="1000">
                <a:solidFill>
                  <a:schemeClr val="tx1"/>
                </a:solidFill>
                <a:latin typeface="Book Antiqua" charset="0"/>
                <a:ea typeface="ＭＳ Ｐゴシック" charset="0"/>
              </a:defRPr>
            </a:lvl2pPr>
            <a:lvl3pPr>
              <a:defRPr sz="1000">
                <a:solidFill>
                  <a:schemeClr val="tx1"/>
                </a:solidFill>
                <a:latin typeface="Book Antiqua" charset="0"/>
                <a:ea typeface="ＭＳ Ｐゴシック" charset="0"/>
              </a:defRPr>
            </a:lvl3pPr>
            <a:lvl4pPr>
              <a:defRPr sz="1000">
                <a:solidFill>
                  <a:schemeClr val="tx1"/>
                </a:solidFill>
                <a:latin typeface="Book Antiqua" charset="0"/>
                <a:ea typeface="ＭＳ Ｐゴシック" charset="0"/>
              </a:defRPr>
            </a:lvl4pPr>
            <a:lvl5pPr>
              <a:defRPr sz="1000">
                <a:solidFill>
                  <a:schemeClr val="tx1"/>
                </a:solidFill>
                <a:latin typeface="Book Antiqua" charset="0"/>
                <a:ea typeface="ＭＳ Ｐゴシック" charset="0"/>
              </a:defRPr>
            </a:lvl5pPr>
            <a:lvl6pPr marL="457200" eaLnBrk="0" fontAlgn="base" hangingPunct="0">
              <a:spcBef>
                <a:spcPct val="0"/>
              </a:spcBef>
              <a:spcAft>
                <a:spcPct val="0"/>
              </a:spcAft>
              <a:defRPr sz="1000">
                <a:solidFill>
                  <a:schemeClr val="tx1"/>
                </a:solidFill>
                <a:latin typeface="Book Antiqua" charset="0"/>
                <a:ea typeface="ＭＳ Ｐゴシック" charset="0"/>
              </a:defRPr>
            </a:lvl6pPr>
            <a:lvl7pPr marL="914400" eaLnBrk="0" fontAlgn="base" hangingPunct="0">
              <a:spcBef>
                <a:spcPct val="0"/>
              </a:spcBef>
              <a:spcAft>
                <a:spcPct val="0"/>
              </a:spcAft>
              <a:defRPr sz="1000">
                <a:solidFill>
                  <a:schemeClr val="tx1"/>
                </a:solidFill>
                <a:latin typeface="Book Antiqua" charset="0"/>
                <a:ea typeface="ＭＳ Ｐゴシック" charset="0"/>
              </a:defRPr>
            </a:lvl7pPr>
            <a:lvl8pPr marL="1371600" eaLnBrk="0" fontAlgn="base" hangingPunct="0">
              <a:spcBef>
                <a:spcPct val="0"/>
              </a:spcBef>
              <a:spcAft>
                <a:spcPct val="0"/>
              </a:spcAft>
              <a:defRPr sz="1000">
                <a:solidFill>
                  <a:schemeClr val="tx1"/>
                </a:solidFill>
                <a:latin typeface="Book Antiqua" charset="0"/>
                <a:ea typeface="ＭＳ Ｐゴシック" charset="0"/>
              </a:defRPr>
            </a:lvl8pPr>
            <a:lvl9pPr marL="1828800" eaLnBrk="0" fontAlgn="base" hangingPunct="0">
              <a:spcBef>
                <a:spcPct val="0"/>
              </a:spcBef>
              <a:spcAft>
                <a:spcPct val="0"/>
              </a:spcAft>
              <a:defRPr sz="1000">
                <a:solidFill>
                  <a:schemeClr val="tx1"/>
                </a:solidFill>
                <a:latin typeface="Book Antiqua" charset="0"/>
                <a:ea typeface="ＭＳ Ｐゴシック" charset="0"/>
              </a:defRPr>
            </a:lvl9pPr>
          </a:lstStyle>
          <a:p>
            <a:pPr algn="ctr" defTabSz="914400" eaLnBrk="0" hangingPunct="0">
              <a:spcBef>
                <a:spcPct val="50000"/>
              </a:spcBef>
              <a:defRPr/>
            </a:pPr>
            <a:endParaRPr lang="en-US" sz="24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rtl="0" eaLnBrk="1" fontAlgn="base" hangingPunct="1">
        <a:spcBef>
          <a:spcPct val="0"/>
        </a:spcBef>
        <a:spcAft>
          <a:spcPct val="0"/>
        </a:spcAft>
        <a:defRPr sz="4400">
          <a:solidFill>
            <a:srgbClr val="FEDD43"/>
          </a:solidFill>
          <a:latin typeface="+mj-lt"/>
          <a:ea typeface="+mj-ea"/>
          <a:cs typeface="MS Pゴシック" pitchFamily="-92" charset="-128"/>
        </a:defRPr>
      </a:lvl1pPr>
      <a:lvl2pPr algn="l" rtl="0" eaLnBrk="1" fontAlgn="base" hangingPunct="1">
        <a:spcBef>
          <a:spcPct val="0"/>
        </a:spcBef>
        <a:spcAft>
          <a:spcPct val="0"/>
        </a:spcAft>
        <a:defRPr sz="4400">
          <a:solidFill>
            <a:srgbClr val="FEDD43"/>
          </a:solidFill>
          <a:latin typeface="Book Antiqua" pitchFamily="28" charset="0"/>
          <a:ea typeface="MS Pゴシック" pitchFamily="-92" charset="-128"/>
          <a:cs typeface="MS Pゴシック" pitchFamily="-92" charset="-128"/>
        </a:defRPr>
      </a:lvl2pPr>
      <a:lvl3pPr algn="l" rtl="0" eaLnBrk="1" fontAlgn="base" hangingPunct="1">
        <a:spcBef>
          <a:spcPct val="0"/>
        </a:spcBef>
        <a:spcAft>
          <a:spcPct val="0"/>
        </a:spcAft>
        <a:defRPr sz="4400">
          <a:solidFill>
            <a:srgbClr val="FEDD43"/>
          </a:solidFill>
          <a:latin typeface="Book Antiqua" pitchFamily="28" charset="0"/>
          <a:ea typeface="MS Pゴシック" pitchFamily="-92" charset="-128"/>
          <a:cs typeface="MS Pゴシック" pitchFamily="-92" charset="-128"/>
        </a:defRPr>
      </a:lvl3pPr>
      <a:lvl4pPr algn="l" rtl="0" eaLnBrk="1" fontAlgn="base" hangingPunct="1">
        <a:spcBef>
          <a:spcPct val="0"/>
        </a:spcBef>
        <a:spcAft>
          <a:spcPct val="0"/>
        </a:spcAft>
        <a:defRPr sz="4400">
          <a:solidFill>
            <a:srgbClr val="FEDD43"/>
          </a:solidFill>
          <a:latin typeface="Book Antiqua" pitchFamily="28" charset="0"/>
          <a:ea typeface="MS Pゴシック" pitchFamily="-92" charset="-128"/>
          <a:cs typeface="MS Pゴシック" pitchFamily="-92" charset="-128"/>
        </a:defRPr>
      </a:lvl4pPr>
      <a:lvl5pPr algn="l" rtl="0" eaLnBrk="1" fontAlgn="base" hangingPunct="1">
        <a:spcBef>
          <a:spcPct val="0"/>
        </a:spcBef>
        <a:spcAft>
          <a:spcPct val="0"/>
        </a:spcAft>
        <a:defRPr sz="4400">
          <a:solidFill>
            <a:srgbClr val="FEDD43"/>
          </a:solidFill>
          <a:latin typeface="Book Antiqua" pitchFamily="28" charset="0"/>
          <a:ea typeface="MS Pゴシック" pitchFamily="-92" charset="-128"/>
          <a:cs typeface="MS Pゴシック" pitchFamily="-92" charset="-128"/>
        </a:defRPr>
      </a:lvl5pPr>
      <a:lvl6pPr marL="457200" algn="l" rtl="0" eaLnBrk="1" fontAlgn="base" hangingPunct="1">
        <a:spcBef>
          <a:spcPct val="0"/>
        </a:spcBef>
        <a:spcAft>
          <a:spcPct val="0"/>
        </a:spcAft>
        <a:defRPr sz="4400">
          <a:solidFill>
            <a:srgbClr val="FEDD43"/>
          </a:solidFill>
          <a:latin typeface="Book Antiqua" pitchFamily="28" charset="0"/>
          <a:ea typeface="MS Pゴシック" pitchFamily="-92" charset="-128"/>
        </a:defRPr>
      </a:lvl6pPr>
      <a:lvl7pPr marL="914400" algn="l" rtl="0" eaLnBrk="1" fontAlgn="base" hangingPunct="1">
        <a:spcBef>
          <a:spcPct val="0"/>
        </a:spcBef>
        <a:spcAft>
          <a:spcPct val="0"/>
        </a:spcAft>
        <a:defRPr sz="4400">
          <a:solidFill>
            <a:srgbClr val="FEDD43"/>
          </a:solidFill>
          <a:latin typeface="Book Antiqua" pitchFamily="28" charset="0"/>
          <a:ea typeface="MS Pゴシック" pitchFamily="-92" charset="-128"/>
        </a:defRPr>
      </a:lvl7pPr>
      <a:lvl8pPr marL="1371600" algn="l" rtl="0" eaLnBrk="1" fontAlgn="base" hangingPunct="1">
        <a:spcBef>
          <a:spcPct val="0"/>
        </a:spcBef>
        <a:spcAft>
          <a:spcPct val="0"/>
        </a:spcAft>
        <a:defRPr sz="4400">
          <a:solidFill>
            <a:srgbClr val="FEDD43"/>
          </a:solidFill>
          <a:latin typeface="Book Antiqua" pitchFamily="28" charset="0"/>
          <a:ea typeface="MS Pゴシック" pitchFamily="-92" charset="-128"/>
        </a:defRPr>
      </a:lvl8pPr>
      <a:lvl9pPr marL="1828800" algn="l" rtl="0" eaLnBrk="1" fontAlgn="base" hangingPunct="1">
        <a:spcBef>
          <a:spcPct val="0"/>
        </a:spcBef>
        <a:spcAft>
          <a:spcPct val="0"/>
        </a:spcAft>
        <a:defRPr sz="4400">
          <a:solidFill>
            <a:srgbClr val="FEDD43"/>
          </a:solidFill>
          <a:latin typeface="Book Antiqua" pitchFamily="28" charset="0"/>
          <a:ea typeface="MS Pゴシック" pitchFamily="-92" charset="-128"/>
        </a:defRPr>
      </a:lvl9pPr>
    </p:titleStyle>
    <p:bodyStyle>
      <a:lvl1pPr marL="342900" indent="-342900" algn="l" rtl="0" eaLnBrk="1" fontAlgn="base" hangingPunct="1">
        <a:spcBef>
          <a:spcPct val="20000"/>
        </a:spcBef>
        <a:spcAft>
          <a:spcPct val="0"/>
        </a:spcAft>
        <a:buFont typeface="Wingdings" pitchFamily="2" charset="2"/>
        <a:buChar char="§"/>
        <a:defRPr sz="3200">
          <a:solidFill>
            <a:schemeClr val="tx2"/>
          </a:solidFill>
          <a:latin typeface="+mn-lt"/>
          <a:ea typeface="+mn-ea"/>
          <a:cs typeface="MS Pゴシック" pitchFamily="-92" charset="-128"/>
        </a:defRPr>
      </a:lvl1pPr>
      <a:lvl2pPr marL="742950" indent="-285750" algn="l" rtl="0" eaLnBrk="1" fontAlgn="base" hangingPunct="1">
        <a:spcBef>
          <a:spcPct val="20000"/>
        </a:spcBef>
        <a:spcAft>
          <a:spcPct val="0"/>
        </a:spcAft>
        <a:buChar char="–"/>
        <a:defRPr sz="2800">
          <a:solidFill>
            <a:schemeClr val="tx2"/>
          </a:solidFill>
          <a:latin typeface="+mn-lt"/>
          <a:ea typeface="+mn-ea"/>
          <a:cs typeface="MS Pゴシック" pitchFamily="-92" charset="-128"/>
        </a:defRPr>
      </a:lvl2pPr>
      <a:lvl3pPr marL="1143000" indent="-228600" algn="l" rtl="0" eaLnBrk="1" fontAlgn="base" hangingPunct="1">
        <a:spcBef>
          <a:spcPct val="20000"/>
        </a:spcBef>
        <a:spcAft>
          <a:spcPct val="0"/>
        </a:spcAft>
        <a:buFont typeface="Times"/>
        <a:buChar char="•"/>
        <a:defRPr sz="2400">
          <a:solidFill>
            <a:schemeClr val="tx2"/>
          </a:solidFill>
          <a:latin typeface="+mn-lt"/>
          <a:ea typeface="+mn-ea"/>
          <a:cs typeface="MS Pゴシック" pitchFamily="-92" charset="-128"/>
        </a:defRPr>
      </a:lvl3pPr>
      <a:lvl4pPr marL="1600200" indent="-228600" algn="l" rtl="0" eaLnBrk="1" fontAlgn="base" hangingPunct="1">
        <a:spcBef>
          <a:spcPct val="20000"/>
        </a:spcBef>
        <a:spcAft>
          <a:spcPct val="0"/>
        </a:spcAft>
        <a:buFont typeface="Wingdings" pitchFamily="2" charset="2"/>
        <a:buChar char="§"/>
        <a:defRPr sz="2000">
          <a:solidFill>
            <a:schemeClr val="tx2"/>
          </a:solidFill>
          <a:latin typeface="+mn-lt"/>
          <a:ea typeface="+mn-ea"/>
          <a:cs typeface="MS Pゴシック" pitchFamily="-92" charset="-128"/>
        </a:defRPr>
      </a:lvl4pPr>
      <a:lvl5pPr marL="2057400" indent="-228600" algn="l" rtl="0" eaLnBrk="1" fontAlgn="base" hangingPunct="1">
        <a:spcBef>
          <a:spcPct val="20000"/>
        </a:spcBef>
        <a:spcAft>
          <a:spcPct val="0"/>
        </a:spcAft>
        <a:buFont typeface="Wingdings" pitchFamily="2" charset="2"/>
        <a:buChar char="§"/>
        <a:defRPr sz="2000">
          <a:solidFill>
            <a:schemeClr val="tx2"/>
          </a:solidFill>
          <a:latin typeface="+mn-lt"/>
          <a:ea typeface="+mn-ea"/>
          <a:cs typeface="MS Pゴシック" pitchFamily="-92" charset="-128"/>
        </a:defRPr>
      </a:lvl5pPr>
      <a:lvl6pPr marL="2514600" indent="-228600" algn="l" rtl="0" eaLnBrk="1" fontAlgn="base" hangingPunct="1">
        <a:spcBef>
          <a:spcPct val="20000"/>
        </a:spcBef>
        <a:spcAft>
          <a:spcPct val="0"/>
        </a:spcAft>
        <a:buFont typeface="Wingdings" pitchFamily="28" charset="2"/>
        <a:buChar char="§"/>
        <a:defRPr sz="2000">
          <a:solidFill>
            <a:schemeClr val="tx2"/>
          </a:solidFill>
          <a:latin typeface="+mn-lt"/>
          <a:ea typeface="+mn-ea"/>
        </a:defRPr>
      </a:lvl6pPr>
      <a:lvl7pPr marL="2971800" indent="-228600" algn="l" rtl="0" eaLnBrk="1" fontAlgn="base" hangingPunct="1">
        <a:spcBef>
          <a:spcPct val="20000"/>
        </a:spcBef>
        <a:spcAft>
          <a:spcPct val="0"/>
        </a:spcAft>
        <a:buFont typeface="Wingdings" pitchFamily="28" charset="2"/>
        <a:buChar char="§"/>
        <a:defRPr sz="2000">
          <a:solidFill>
            <a:schemeClr val="tx2"/>
          </a:solidFill>
          <a:latin typeface="+mn-lt"/>
          <a:ea typeface="+mn-ea"/>
        </a:defRPr>
      </a:lvl7pPr>
      <a:lvl8pPr marL="3429000" indent="-228600" algn="l" rtl="0" eaLnBrk="1" fontAlgn="base" hangingPunct="1">
        <a:spcBef>
          <a:spcPct val="20000"/>
        </a:spcBef>
        <a:spcAft>
          <a:spcPct val="0"/>
        </a:spcAft>
        <a:buFont typeface="Wingdings" pitchFamily="28" charset="2"/>
        <a:buChar char="§"/>
        <a:defRPr sz="2000">
          <a:solidFill>
            <a:schemeClr val="tx2"/>
          </a:solidFill>
          <a:latin typeface="+mn-lt"/>
          <a:ea typeface="+mn-ea"/>
        </a:defRPr>
      </a:lvl8pPr>
      <a:lvl9pPr marL="3886200" indent="-228600" algn="l" rtl="0" eaLnBrk="1" fontAlgn="base" hangingPunct="1">
        <a:spcBef>
          <a:spcPct val="20000"/>
        </a:spcBef>
        <a:spcAft>
          <a:spcPct val="0"/>
        </a:spcAft>
        <a:buFont typeface="Wingdings" pitchFamily="28" charset="2"/>
        <a:buChar char="§"/>
        <a:defRPr sz="2000">
          <a:solidFill>
            <a:schemeClr val="tx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D0864"/>
            </a:gs>
            <a:gs pos="100000">
              <a:srgbClr val="04021B"/>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609600"/>
            <a:ext cx="8229600" cy="1143000"/>
          </a:xfrm>
          <a:prstGeom prst="rect">
            <a:avLst/>
          </a:prstGeom>
          <a:noFill/>
          <a:ln>
            <a:noFill/>
          </a:ln>
          <a:effectLst>
            <a:outerShdw dist="25399" dir="2700000" algn="ctr" rotWithShape="0">
              <a:schemeClr val="tx1">
                <a:alpha val="99962"/>
              </a:schemeClr>
            </a:outerShdw>
          </a:effectLst>
          <a:extLs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593" name="Rectangle 3"/>
          <p:cNvSpPr>
            <a:spLocks noGrp="1" noChangeArrowheads="1"/>
          </p:cNvSpPr>
          <p:nvPr>
            <p:ph type="body" idx="1"/>
          </p:nvPr>
        </p:nvSpPr>
        <p:spPr bwMode="auto">
          <a:xfrm>
            <a:off x="381000" y="19050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16590" name="Object 206"/>
          <p:cNvGraphicFramePr>
            <a:graphicFrameLocks noChangeAspect="1"/>
          </p:cNvGraphicFramePr>
          <p:nvPr/>
        </p:nvGraphicFramePr>
        <p:xfrm>
          <a:off x="381000" y="3341688"/>
          <a:ext cx="8229600" cy="260350"/>
        </p:xfrm>
        <a:graphic>
          <a:graphicData uri="http://schemas.openxmlformats.org/presentationml/2006/ole">
            <mc:AlternateContent xmlns:mc="http://schemas.openxmlformats.org/markup-compatibility/2006">
              <mc:Choice xmlns:v="urn:schemas-microsoft-com:vml" Requires="v">
                <p:oleObj spid="_x0000_s2088" name="Document" r:id="rId15" imgW="5476320" imgH="164520" progId="Word.Document.8">
                  <p:embed/>
                </p:oleObj>
              </mc:Choice>
              <mc:Fallback>
                <p:oleObj name="Document" r:id="rId15" imgW="5476320" imgH="164520" progId="Word.Document.8">
                  <p:embed/>
                  <p:pic>
                    <p:nvPicPr>
                      <p:cNvPr id="0" name="Object 20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00" y="3341688"/>
                        <a:ext cx="8229600" cy="2603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
        <p:nvSpPr>
          <p:cNvPr id="1029" name="Line 9"/>
          <p:cNvSpPr>
            <a:spLocks noChangeShapeType="1"/>
          </p:cNvSpPr>
          <p:nvPr/>
        </p:nvSpPr>
        <p:spPr bwMode="auto">
          <a:xfrm>
            <a:off x="381000" y="1600200"/>
            <a:ext cx="8229600" cy="0"/>
          </a:xfrm>
          <a:prstGeom prst="line">
            <a:avLst/>
          </a:prstGeom>
          <a:noFill/>
          <a:ln w="19050">
            <a:solidFill>
              <a:srgbClr val="FEDD43"/>
            </a:solidFill>
            <a:round/>
            <a:headEnd/>
            <a:tailEnd/>
          </a:ln>
          <a:extLst>
            <a:ext uri="{909E8E84-426E-40dd-AFC4-6F175D3DCCD1}"/>
          </a:extLst>
        </p:spPr>
        <p:txBody>
          <a:bodyPr wrap="none" anchor="ctr"/>
          <a:lstStyle/>
          <a:p>
            <a:pPr algn="ctr" defTabSz="914400" eaLnBrk="0" hangingPunct="0">
              <a:defRPr/>
            </a:pPr>
            <a:endParaRPr lang="en-US" sz="1000">
              <a:solidFill>
                <a:srgbClr val="000000"/>
              </a:solidFill>
              <a:latin typeface="Book Antiqua" charset="0"/>
              <a:ea typeface="ＭＳ Ｐゴシック" charset="0"/>
              <a:cs typeface="ＭＳ Ｐゴシック" charset="0"/>
            </a:endParaRPr>
          </a:p>
        </p:txBody>
      </p:sp>
      <p:sp>
        <p:nvSpPr>
          <p:cNvPr id="3082" name="Text Box 10"/>
          <p:cNvSpPr txBox="1">
            <a:spLocks noChangeArrowheads="1"/>
          </p:cNvSpPr>
          <p:nvPr/>
        </p:nvSpPr>
        <p:spPr bwMode="auto">
          <a:xfrm>
            <a:off x="457200" y="6248400"/>
            <a:ext cx="8229600" cy="457200"/>
          </a:xfrm>
          <a:prstGeom prst="rect">
            <a:avLst/>
          </a:prstGeom>
          <a:noFill/>
          <a:ln w="9525">
            <a:noFill/>
            <a:miter lim="800000"/>
            <a:headEnd/>
            <a:tailEnd/>
          </a:ln>
        </p:spPr>
        <p:txBody>
          <a:bodyPr>
            <a:spAutoFit/>
          </a:bodyPr>
          <a:lstStyle>
            <a:lvl1pPr>
              <a:defRPr sz="1000">
                <a:solidFill>
                  <a:schemeClr val="tx1"/>
                </a:solidFill>
                <a:latin typeface="Book Antiqua" charset="0"/>
                <a:ea typeface="ＭＳ Ｐゴシック" charset="0"/>
                <a:cs typeface="ＭＳ Ｐゴシック" charset="0"/>
              </a:defRPr>
            </a:lvl1pPr>
            <a:lvl2pPr marL="37931725" indent="-37474525">
              <a:defRPr sz="1000">
                <a:solidFill>
                  <a:schemeClr val="tx1"/>
                </a:solidFill>
                <a:latin typeface="Book Antiqua" charset="0"/>
                <a:ea typeface="ＭＳ Ｐゴシック" charset="0"/>
              </a:defRPr>
            </a:lvl2pPr>
            <a:lvl3pPr>
              <a:defRPr sz="1000">
                <a:solidFill>
                  <a:schemeClr val="tx1"/>
                </a:solidFill>
                <a:latin typeface="Book Antiqua" charset="0"/>
                <a:ea typeface="ＭＳ Ｐゴシック" charset="0"/>
              </a:defRPr>
            </a:lvl3pPr>
            <a:lvl4pPr>
              <a:defRPr sz="1000">
                <a:solidFill>
                  <a:schemeClr val="tx1"/>
                </a:solidFill>
                <a:latin typeface="Book Antiqua" charset="0"/>
                <a:ea typeface="ＭＳ Ｐゴシック" charset="0"/>
              </a:defRPr>
            </a:lvl4pPr>
            <a:lvl5pPr>
              <a:defRPr sz="1000">
                <a:solidFill>
                  <a:schemeClr val="tx1"/>
                </a:solidFill>
                <a:latin typeface="Book Antiqua" charset="0"/>
                <a:ea typeface="ＭＳ Ｐゴシック" charset="0"/>
              </a:defRPr>
            </a:lvl5pPr>
            <a:lvl6pPr marL="457200" eaLnBrk="0" fontAlgn="base" hangingPunct="0">
              <a:spcBef>
                <a:spcPct val="0"/>
              </a:spcBef>
              <a:spcAft>
                <a:spcPct val="0"/>
              </a:spcAft>
              <a:defRPr sz="1000">
                <a:solidFill>
                  <a:schemeClr val="tx1"/>
                </a:solidFill>
                <a:latin typeface="Book Antiqua" charset="0"/>
                <a:ea typeface="ＭＳ Ｐゴシック" charset="0"/>
              </a:defRPr>
            </a:lvl6pPr>
            <a:lvl7pPr marL="914400" eaLnBrk="0" fontAlgn="base" hangingPunct="0">
              <a:spcBef>
                <a:spcPct val="0"/>
              </a:spcBef>
              <a:spcAft>
                <a:spcPct val="0"/>
              </a:spcAft>
              <a:defRPr sz="1000">
                <a:solidFill>
                  <a:schemeClr val="tx1"/>
                </a:solidFill>
                <a:latin typeface="Book Antiqua" charset="0"/>
                <a:ea typeface="ＭＳ Ｐゴシック" charset="0"/>
              </a:defRPr>
            </a:lvl7pPr>
            <a:lvl8pPr marL="1371600" eaLnBrk="0" fontAlgn="base" hangingPunct="0">
              <a:spcBef>
                <a:spcPct val="0"/>
              </a:spcBef>
              <a:spcAft>
                <a:spcPct val="0"/>
              </a:spcAft>
              <a:defRPr sz="1000">
                <a:solidFill>
                  <a:schemeClr val="tx1"/>
                </a:solidFill>
                <a:latin typeface="Book Antiqua" charset="0"/>
                <a:ea typeface="ＭＳ Ｐゴシック" charset="0"/>
              </a:defRPr>
            </a:lvl8pPr>
            <a:lvl9pPr marL="1828800" eaLnBrk="0" fontAlgn="base" hangingPunct="0">
              <a:spcBef>
                <a:spcPct val="0"/>
              </a:spcBef>
              <a:spcAft>
                <a:spcPct val="0"/>
              </a:spcAft>
              <a:defRPr sz="1000">
                <a:solidFill>
                  <a:schemeClr val="tx1"/>
                </a:solidFill>
                <a:latin typeface="Book Antiqua" charset="0"/>
                <a:ea typeface="ＭＳ Ｐゴシック" charset="0"/>
              </a:defRPr>
            </a:lvl9pPr>
          </a:lstStyle>
          <a:p>
            <a:pPr algn="ctr" defTabSz="914400" eaLnBrk="0" hangingPunct="0">
              <a:spcBef>
                <a:spcPct val="50000"/>
              </a:spcBef>
              <a:defRPr/>
            </a:pPr>
            <a:endParaRPr lang="en-US" sz="24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xStyles>
    <p:titleStyle>
      <a:lvl1pPr algn="l" rtl="0" eaLnBrk="1" fontAlgn="base" hangingPunct="1">
        <a:spcBef>
          <a:spcPct val="0"/>
        </a:spcBef>
        <a:spcAft>
          <a:spcPct val="0"/>
        </a:spcAft>
        <a:defRPr sz="4400">
          <a:solidFill>
            <a:srgbClr val="FEDD43"/>
          </a:solidFill>
          <a:latin typeface="+mj-lt"/>
          <a:ea typeface="+mj-ea"/>
          <a:cs typeface="MS Pゴシック" pitchFamily="-92" charset="-128"/>
        </a:defRPr>
      </a:lvl1pPr>
      <a:lvl2pPr algn="l" rtl="0" eaLnBrk="1" fontAlgn="base" hangingPunct="1">
        <a:spcBef>
          <a:spcPct val="0"/>
        </a:spcBef>
        <a:spcAft>
          <a:spcPct val="0"/>
        </a:spcAft>
        <a:defRPr sz="4400">
          <a:solidFill>
            <a:srgbClr val="FEDD43"/>
          </a:solidFill>
          <a:latin typeface="Book Antiqua" pitchFamily="28" charset="0"/>
          <a:ea typeface="MS Pゴシック" pitchFamily="-92" charset="-128"/>
          <a:cs typeface="MS Pゴシック" pitchFamily="-92" charset="-128"/>
        </a:defRPr>
      </a:lvl2pPr>
      <a:lvl3pPr algn="l" rtl="0" eaLnBrk="1" fontAlgn="base" hangingPunct="1">
        <a:spcBef>
          <a:spcPct val="0"/>
        </a:spcBef>
        <a:spcAft>
          <a:spcPct val="0"/>
        </a:spcAft>
        <a:defRPr sz="4400">
          <a:solidFill>
            <a:srgbClr val="FEDD43"/>
          </a:solidFill>
          <a:latin typeface="Book Antiqua" pitchFamily="28" charset="0"/>
          <a:ea typeface="MS Pゴシック" pitchFamily="-92" charset="-128"/>
          <a:cs typeface="MS Pゴシック" pitchFamily="-92" charset="-128"/>
        </a:defRPr>
      </a:lvl3pPr>
      <a:lvl4pPr algn="l" rtl="0" eaLnBrk="1" fontAlgn="base" hangingPunct="1">
        <a:spcBef>
          <a:spcPct val="0"/>
        </a:spcBef>
        <a:spcAft>
          <a:spcPct val="0"/>
        </a:spcAft>
        <a:defRPr sz="4400">
          <a:solidFill>
            <a:srgbClr val="FEDD43"/>
          </a:solidFill>
          <a:latin typeface="Book Antiqua" pitchFamily="28" charset="0"/>
          <a:ea typeface="MS Pゴシック" pitchFamily="-92" charset="-128"/>
          <a:cs typeface="MS Pゴシック" pitchFamily="-92" charset="-128"/>
        </a:defRPr>
      </a:lvl4pPr>
      <a:lvl5pPr algn="l" rtl="0" eaLnBrk="1" fontAlgn="base" hangingPunct="1">
        <a:spcBef>
          <a:spcPct val="0"/>
        </a:spcBef>
        <a:spcAft>
          <a:spcPct val="0"/>
        </a:spcAft>
        <a:defRPr sz="4400">
          <a:solidFill>
            <a:srgbClr val="FEDD43"/>
          </a:solidFill>
          <a:latin typeface="Book Antiqua" pitchFamily="28" charset="0"/>
          <a:ea typeface="MS Pゴシック" pitchFamily="-92" charset="-128"/>
          <a:cs typeface="MS Pゴシック" pitchFamily="-92" charset="-128"/>
        </a:defRPr>
      </a:lvl5pPr>
      <a:lvl6pPr marL="457200" algn="l" rtl="0" eaLnBrk="1" fontAlgn="base" hangingPunct="1">
        <a:spcBef>
          <a:spcPct val="0"/>
        </a:spcBef>
        <a:spcAft>
          <a:spcPct val="0"/>
        </a:spcAft>
        <a:defRPr sz="4400">
          <a:solidFill>
            <a:srgbClr val="FEDD43"/>
          </a:solidFill>
          <a:latin typeface="Book Antiqua" pitchFamily="28" charset="0"/>
          <a:ea typeface="MS Pゴシック" pitchFamily="-92" charset="-128"/>
        </a:defRPr>
      </a:lvl6pPr>
      <a:lvl7pPr marL="914400" algn="l" rtl="0" eaLnBrk="1" fontAlgn="base" hangingPunct="1">
        <a:spcBef>
          <a:spcPct val="0"/>
        </a:spcBef>
        <a:spcAft>
          <a:spcPct val="0"/>
        </a:spcAft>
        <a:defRPr sz="4400">
          <a:solidFill>
            <a:srgbClr val="FEDD43"/>
          </a:solidFill>
          <a:latin typeface="Book Antiqua" pitchFamily="28" charset="0"/>
          <a:ea typeface="MS Pゴシック" pitchFamily="-92" charset="-128"/>
        </a:defRPr>
      </a:lvl7pPr>
      <a:lvl8pPr marL="1371600" algn="l" rtl="0" eaLnBrk="1" fontAlgn="base" hangingPunct="1">
        <a:spcBef>
          <a:spcPct val="0"/>
        </a:spcBef>
        <a:spcAft>
          <a:spcPct val="0"/>
        </a:spcAft>
        <a:defRPr sz="4400">
          <a:solidFill>
            <a:srgbClr val="FEDD43"/>
          </a:solidFill>
          <a:latin typeface="Book Antiqua" pitchFamily="28" charset="0"/>
          <a:ea typeface="MS Pゴシック" pitchFamily="-92" charset="-128"/>
        </a:defRPr>
      </a:lvl8pPr>
      <a:lvl9pPr marL="1828800" algn="l" rtl="0" eaLnBrk="1" fontAlgn="base" hangingPunct="1">
        <a:spcBef>
          <a:spcPct val="0"/>
        </a:spcBef>
        <a:spcAft>
          <a:spcPct val="0"/>
        </a:spcAft>
        <a:defRPr sz="4400">
          <a:solidFill>
            <a:srgbClr val="FEDD43"/>
          </a:solidFill>
          <a:latin typeface="Book Antiqua" pitchFamily="28" charset="0"/>
          <a:ea typeface="MS Pゴシック" pitchFamily="-92" charset="-128"/>
        </a:defRPr>
      </a:lvl9pPr>
    </p:titleStyle>
    <p:bodyStyle>
      <a:lvl1pPr marL="342900" indent="-342900" algn="l" rtl="0" eaLnBrk="1" fontAlgn="base" hangingPunct="1">
        <a:spcBef>
          <a:spcPct val="20000"/>
        </a:spcBef>
        <a:spcAft>
          <a:spcPct val="0"/>
        </a:spcAft>
        <a:buFont typeface="Wingdings" pitchFamily="2" charset="2"/>
        <a:buChar char="§"/>
        <a:defRPr sz="3200">
          <a:solidFill>
            <a:schemeClr val="tx2"/>
          </a:solidFill>
          <a:latin typeface="+mn-lt"/>
          <a:ea typeface="+mn-ea"/>
          <a:cs typeface="MS Pゴシック" pitchFamily="-92" charset="-128"/>
        </a:defRPr>
      </a:lvl1pPr>
      <a:lvl2pPr marL="742950" indent="-285750" algn="l" rtl="0" eaLnBrk="1" fontAlgn="base" hangingPunct="1">
        <a:spcBef>
          <a:spcPct val="20000"/>
        </a:spcBef>
        <a:spcAft>
          <a:spcPct val="0"/>
        </a:spcAft>
        <a:buChar char="–"/>
        <a:defRPr sz="2800">
          <a:solidFill>
            <a:schemeClr val="tx2"/>
          </a:solidFill>
          <a:latin typeface="+mn-lt"/>
          <a:ea typeface="+mn-ea"/>
          <a:cs typeface="MS Pゴシック" pitchFamily="-92" charset="-128"/>
        </a:defRPr>
      </a:lvl2pPr>
      <a:lvl3pPr marL="1143000" indent="-228600" algn="l" rtl="0" eaLnBrk="1" fontAlgn="base" hangingPunct="1">
        <a:spcBef>
          <a:spcPct val="20000"/>
        </a:spcBef>
        <a:spcAft>
          <a:spcPct val="0"/>
        </a:spcAft>
        <a:buFont typeface="Times"/>
        <a:buChar char="•"/>
        <a:defRPr sz="2400">
          <a:solidFill>
            <a:schemeClr val="tx2"/>
          </a:solidFill>
          <a:latin typeface="+mn-lt"/>
          <a:ea typeface="+mn-ea"/>
          <a:cs typeface="MS Pゴシック" pitchFamily="-92" charset="-128"/>
        </a:defRPr>
      </a:lvl3pPr>
      <a:lvl4pPr marL="1600200" indent="-228600" algn="l" rtl="0" eaLnBrk="1" fontAlgn="base" hangingPunct="1">
        <a:spcBef>
          <a:spcPct val="20000"/>
        </a:spcBef>
        <a:spcAft>
          <a:spcPct val="0"/>
        </a:spcAft>
        <a:buFont typeface="Wingdings" pitchFamily="2" charset="2"/>
        <a:buChar char="§"/>
        <a:defRPr sz="2000">
          <a:solidFill>
            <a:schemeClr val="tx2"/>
          </a:solidFill>
          <a:latin typeface="+mn-lt"/>
          <a:ea typeface="+mn-ea"/>
          <a:cs typeface="MS Pゴシック" pitchFamily="-92" charset="-128"/>
        </a:defRPr>
      </a:lvl4pPr>
      <a:lvl5pPr marL="2057400" indent="-228600" algn="l" rtl="0" eaLnBrk="1" fontAlgn="base" hangingPunct="1">
        <a:spcBef>
          <a:spcPct val="20000"/>
        </a:spcBef>
        <a:spcAft>
          <a:spcPct val="0"/>
        </a:spcAft>
        <a:buFont typeface="Wingdings" pitchFamily="2" charset="2"/>
        <a:buChar char="§"/>
        <a:defRPr sz="2000">
          <a:solidFill>
            <a:schemeClr val="tx2"/>
          </a:solidFill>
          <a:latin typeface="+mn-lt"/>
          <a:ea typeface="+mn-ea"/>
          <a:cs typeface="MS Pゴシック" pitchFamily="-92" charset="-128"/>
        </a:defRPr>
      </a:lvl5pPr>
      <a:lvl6pPr marL="2514600" indent="-228600" algn="l" rtl="0" eaLnBrk="1" fontAlgn="base" hangingPunct="1">
        <a:spcBef>
          <a:spcPct val="20000"/>
        </a:spcBef>
        <a:spcAft>
          <a:spcPct val="0"/>
        </a:spcAft>
        <a:buFont typeface="Wingdings" pitchFamily="28" charset="2"/>
        <a:buChar char="§"/>
        <a:defRPr sz="2000">
          <a:solidFill>
            <a:schemeClr val="tx2"/>
          </a:solidFill>
          <a:latin typeface="+mn-lt"/>
          <a:ea typeface="+mn-ea"/>
        </a:defRPr>
      </a:lvl6pPr>
      <a:lvl7pPr marL="2971800" indent="-228600" algn="l" rtl="0" eaLnBrk="1" fontAlgn="base" hangingPunct="1">
        <a:spcBef>
          <a:spcPct val="20000"/>
        </a:spcBef>
        <a:spcAft>
          <a:spcPct val="0"/>
        </a:spcAft>
        <a:buFont typeface="Wingdings" pitchFamily="28" charset="2"/>
        <a:buChar char="§"/>
        <a:defRPr sz="2000">
          <a:solidFill>
            <a:schemeClr val="tx2"/>
          </a:solidFill>
          <a:latin typeface="+mn-lt"/>
          <a:ea typeface="+mn-ea"/>
        </a:defRPr>
      </a:lvl7pPr>
      <a:lvl8pPr marL="3429000" indent="-228600" algn="l" rtl="0" eaLnBrk="1" fontAlgn="base" hangingPunct="1">
        <a:spcBef>
          <a:spcPct val="20000"/>
        </a:spcBef>
        <a:spcAft>
          <a:spcPct val="0"/>
        </a:spcAft>
        <a:buFont typeface="Wingdings" pitchFamily="28" charset="2"/>
        <a:buChar char="§"/>
        <a:defRPr sz="2000">
          <a:solidFill>
            <a:schemeClr val="tx2"/>
          </a:solidFill>
          <a:latin typeface="+mn-lt"/>
          <a:ea typeface="+mn-ea"/>
        </a:defRPr>
      </a:lvl8pPr>
      <a:lvl9pPr marL="3886200" indent="-228600" algn="l" rtl="0" eaLnBrk="1" fontAlgn="base" hangingPunct="1">
        <a:spcBef>
          <a:spcPct val="20000"/>
        </a:spcBef>
        <a:spcAft>
          <a:spcPct val="0"/>
        </a:spcAft>
        <a:buFont typeface="Wingdings" pitchFamily="28" charset="2"/>
        <a:buChar char="§"/>
        <a:defRPr sz="2000">
          <a:solidFill>
            <a:schemeClr val="tx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0"/>
            <a:ext cx="6324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295400"/>
            <a:ext cx="8458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28" name="Straight Connector 6"/>
          <p:cNvCxnSpPr>
            <a:cxnSpLocks noChangeShapeType="1"/>
          </p:cNvCxnSpPr>
          <p:nvPr/>
        </p:nvCxnSpPr>
        <p:spPr bwMode="auto">
          <a:xfrm>
            <a:off x="304800" y="1066800"/>
            <a:ext cx="8458200" cy="1588"/>
          </a:xfrm>
          <a:prstGeom prst="line">
            <a:avLst/>
          </a:prstGeom>
          <a:noFill/>
          <a:ln w="9525" algn="ctr">
            <a:solidFill>
              <a:srgbClr val="007CA4"/>
            </a:solidFill>
            <a:round/>
            <a:headEnd/>
            <a:tailEnd/>
          </a:ln>
        </p:spPr>
      </p:cxnSp>
      <p:pic>
        <p:nvPicPr>
          <p:cNvPr id="1029" name="Picture 7" descr="VincentOBGYN color 2009 final"/>
          <p:cNvPicPr>
            <a:picLocks noChangeAspect="1" noChangeArrowheads="1"/>
          </p:cNvPicPr>
          <p:nvPr/>
        </p:nvPicPr>
        <p:blipFill>
          <a:blip r:embed="rId14" cstate="print"/>
          <a:srcRect/>
          <a:stretch>
            <a:fillRect/>
          </a:stretch>
        </p:blipFill>
        <p:spPr bwMode="auto">
          <a:xfrm>
            <a:off x="6748463" y="187325"/>
            <a:ext cx="1938337" cy="727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rtl="0" eaLnBrk="1" fontAlgn="base" hangingPunct="1">
        <a:spcBef>
          <a:spcPct val="0"/>
        </a:spcBef>
        <a:spcAft>
          <a:spcPct val="0"/>
        </a:spcAft>
        <a:defRPr sz="2800">
          <a:solidFill>
            <a:srgbClr val="007EA3"/>
          </a:solidFill>
          <a:latin typeface="Arial" pitchFamily="34" charset="0"/>
          <a:ea typeface="MS PGothic" pitchFamily="34" charset="-128"/>
          <a:cs typeface="Arial" pitchFamily="34" charset="0"/>
        </a:defRPr>
      </a:lvl1pPr>
      <a:lvl2pPr algn="l" rtl="0" eaLnBrk="1" fontAlgn="base" hangingPunct="1">
        <a:spcBef>
          <a:spcPct val="0"/>
        </a:spcBef>
        <a:spcAft>
          <a:spcPct val="0"/>
        </a:spcAft>
        <a:defRPr sz="2800">
          <a:solidFill>
            <a:srgbClr val="007EA3"/>
          </a:solidFill>
          <a:latin typeface="Arial" charset="0"/>
          <a:ea typeface="MS PGothic" pitchFamily="34" charset="-128"/>
          <a:cs typeface="Arial" charset="0"/>
        </a:defRPr>
      </a:lvl2pPr>
      <a:lvl3pPr algn="l" rtl="0" eaLnBrk="1" fontAlgn="base" hangingPunct="1">
        <a:spcBef>
          <a:spcPct val="0"/>
        </a:spcBef>
        <a:spcAft>
          <a:spcPct val="0"/>
        </a:spcAft>
        <a:defRPr sz="2800">
          <a:solidFill>
            <a:srgbClr val="007EA3"/>
          </a:solidFill>
          <a:latin typeface="Arial" charset="0"/>
          <a:ea typeface="MS PGothic" pitchFamily="34" charset="-128"/>
          <a:cs typeface="Arial" charset="0"/>
        </a:defRPr>
      </a:lvl3pPr>
      <a:lvl4pPr algn="l" rtl="0" eaLnBrk="1" fontAlgn="base" hangingPunct="1">
        <a:spcBef>
          <a:spcPct val="0"/>
        </a:spcBef>
        <a:spcAft>
          <a:spcPct val="0"/>
        </a:spcAft>
        <a:defRPr sz="2800">
          <a:solidFill>
            <a:srgbClr val="007EA3"/>
          </a:solidFill>
          <a:latin typeface="Arial" charset="0"/>
          <a:ea typeface="MS PGothic" pitchFamily="34" charset="-128"/>
          <a:cs typeface="Arial" charset="0"/>
        </a:defRPr>
      </a:lvl4pPr>
      <a:lvl5pPr algn="l" rtl="0" eaLnBrk="1" fontAlgn="base" hangingPunct="1">
        <a:spcBef>
          <a:spcPct val="0"/>
        </a:spcBef>
        <a:spcAft>
          <a:spcPct val="0"/>
        </a:spcAft>
        <a:defRPr sz="2800">
          <a:solidFill>
            <a:srgbClr val="007EA3"/>
          </a:solidFill>
          <a:latin typeface="Arial" charset="0"/>
          <a:ea typeface="MS PGothic" pitchFamily="34" charset="-128"/>
          <a:cs typeface="Arial" charset="0"/>
        </a:defRPr>
      </a:lvl5pPr>
      <a:lvl6pPr marL="457200" algn="l" rtl="0" eaLnBrk="1" fontAlgn="base" hangingPunct="1">
        <a:spcBef>
          <a:spcPct val="0"/>
        </a:spcBef>
        <a:spcAft>
          <a:spcPct val="0"/>
        </a:spcAft>
        <a:defRPr sz="3600">
          <a:solidFill>
            <a:schemeClr val="tx2"/>
          </a:solidFill>
          <a:latin typeface="Palatino" charset="0"/>
          <a:ea typeface="ＭＳ Ｐゴシック" charset="-128"/>
        </a:defRPr>
      </a:lvl6pPr>
      <a:lvl7pPr marL="914400" algn="l" rtl="0" eaLnBrk="1" fontAlgn="base" hangingPunct="1">
        <a:spcBef>
          <a:spcPct val="0"/>
        </a:spcBef>
        <a:spcAft>
          <a:spcPct val="0"/>
        </a:spcAft>
        <a:defRPr sz="3600">
          <a:solidFill>
            <a:schemeClr val="tx2"/>
          </a:solidFill>
          <a:latin typeface="Palatino" charset="0"/>
          <a:ea typeface="ＭＳ Ｐゴシック" charset="-128"/>
        </a:defRPr>
      </a:lvl7pPr>
      <a:lvl8pPr marL="1371600" algn="l" rtl="0" eaLnBrk="1" fontAlgn="base" hangingPunct="1">
        <a:spcBef>
          <a:spcPct val="0"/>
        </a:spcBef>
        <a:spcAft>
          <a:spcPct val="0"/>
        </a:spcAft>
        <a:defRPr sz="3600">
          <a:solidFill>
            <a:schemeClr val="tx2"/>
          </a:solidFill>
          <a:latin typeface="Palatino" charset="0"/>
          <a:ea typeface="ＭＳ Ｐゴシック" charset="-128"/>
        </a:defRPr>
      </a:lvl8pPr>
      <a:lvl9pPr marL="1828800" algn="l" rtl="0" eaLnBrk="1" fontAlgn="base" hangingPunct="1">
        <a:spcBef>
          <a:spcPct val="0"/>
        </a:spcBef>
        <a:spcAft>
          <a:spcPct val="0"/>
        </a:spcAft>
        <a:defRPr sz="3600">
          <a:solidFill>
            <a:schemeClr val="tx2"/>
          </a:solidFill>
          <a:latin typeface="Palatino" charset="0"/>
          <a:ea typeface="ＭＳ Ｐゴシック" charset="-128"/>
        </a:defRPr>
      </a:lvl9pPr>
    </p:titleStyle>
    <p:bodyStyle>
      <a:lvl1pPr marL="342900" indent="-342900" algn="l" rtl="0" eaLnBrk="1" fontAlgn="base" hangingPunct="1">
        <a:spcBef>
          <a:spcPct val="0"/>
        </a:spcBef>
        <a:spcAft>
          <a:spcPts val="1200"/>
        </a:spcAft>
        <a:buClr>
          <a:srgbClr val="003366"/>
        </a:buClr>
        <a:buSzPct val="85000"/>
        <a:buFont typeface="Times" charset="0"/>
        <a:buChar char="•"/>
        <a:defRPr sz="2000">
          <a:solidFill>
            <a:schemeClr val="tx1"/>
          </a:solidFill>
          <a:latin typeface="Arial" pitchFamily="34" charset="0"/>
          <a:ea typeface="MS PGothic" pitchFamily="34" charset="-128"/>
          <a:cs typeface="Arial" pitchFamily="34" charset="0"/>
        </a:defRPr>
      </a:lvl1pPr>
      <a:lvl2pPr marL="742950" indent="-285750" algn="l" rtl="0" eaLnBrk="1" fontAlgn="base" hangingPunct="1">
        <a:spcBef>
          <a:spcPct val="0"/>
        </a:spcBef>
        <a:spcAft>
          <a:spcPts val="1200"/>
        </a:spcAft>
        <a:buClr>
          <a:srgbClr val="003366"/>
        </a:buClr>
        <a:buSzPct val="85000"/>
        <a:buChar char="–"/>
        <a:defRPr sz="2000">
          <a:solidFill>
            <a:schemeClr val="tx1"/>
          </a:solidFill>
          <a:latin typeface="Arial" pitchFamily="34" charset="0"/>
          <a:ea typeface="MS PGothic" pitchFamily="34" charset="-128"/>
          <a:cs typeface="Arial" pitchFamily="34" charset="0"/>
        </a:defRPr>
      </a:lvl2pPr>
      <a:lvl3pPr marL="1143000" indent="-228600" algn="l" rtl="0" eaLnBrk="1" fontAlgn="base" hangingPunct="1">
        <a:spcBef>
          <a:spcPct val="0"/>
        </a:spcBef>
        <a:spcAft>
          <a:spcPts val="1200"/>
        </a:spcAft>
        <a:buClr>
          <a:srgbClr val="003366"/>
        </a:buClr>
        <a:buSzPct val="85000"/>
        <a:buFont typeface="Times" charset="0"/>
        <a:buChar char="•"/>
        <a:defRPr sz="2000">
          <a:solidFill>
            <a:schemeClr val="tx1"/>
          </a:solidFill>
          <a:latin typeface="Arial" pitchFamily="34" charset="0"/>
          <a:ea typeface="MS PGothic" pitchFamily="34" charset="-128"/>
          <a:cs typeface="Arial" pitchFamily="34" charset="0"/>
        </a:defRPr>
      </a:lvl3pPr>
      <a:lvl4pPr marL="1600200" indent="-228600" algn="l" rtl="0" eaLnBrk="1" fontAlgn="base" hangingPunct="1">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4pPr>
      <a:lvl5pPr marL="2057400" indent="-228600" algn="l" rtl="0" eaLnBrk="1" fontAlgn="base" hangingPunct="1">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2" Type="http://schemas.openxmlformats.org/officeDocument/2006/relationships/hyperlink" Target="https://www.youtube.com/watch?v=yKQSXv5Efvg" TargetMode="External"/><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hyperlink" Target="http://www.state.gov/documents/organization/258876.pdf" TargetMode="External"/><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hyperlink" Target="http://www.missingkids.com/Home" TargetMode="External"/><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1.xml"/><Relationship Id="rId4" Type="http://schemas.openxmlformats.org/officeDocument/2006/relationships/hyperlink" Target="https://www.napnappartners.org/tattoos-human-trafficking-victim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VZTN0TbsRYA&amp;t=9s" TargetMode="Externa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1.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hyperlink" Target="http://www.ilo.org/global/topics/forced-labour/policy-areas/statistics/lang--en/index.htm" TargetMode="External"/><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acf.hhs.gov/sites/default/files/otip/adult_human_trafficking_screening_tool_and_guide.pdf" TargetMode="Externa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www.ilo.org/global/publications/books/WCMS_575479/lang--en/index.htm" TargetMode="Externa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hyperlink" Target="http://www.polarisproject.org/what-we-do/national-human-trafficking-hotline" TargetMode="External"/><Relationship Id="rId2" Type="http://schemas.openxmlformats.org/officeDocument/2006/relationships/image" Target="../media/image65.gif"/><Relationship Id="rId1" Type="http://schemas.openxmlformats.org/officeDocument/2006/relationships/slideLayout" Target="../slideLayouts/slideLayout31.xml"/><Relationship Id="rId5" Type="http://schemas.openxmlformats.org/officeDocument/2006/relationships/hyperlink" Target="http://www.polarisproject.org/state-map" TargetMode="Externa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nycourts.gov/ip/womeninthecourts/pdfs/LMHT.pdf.%20Accessed%20January%2024,2017" TargetMode="Externa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hyperlink" Target="http://www.google.com/url?sa=i&amp;rct=j&amp;q=&amp;esrc=s&amp;source=images&amp;cd=&amp;cad=rja&amp;uact=8&amp;ved=0ahUKEwjBwvre-bHLAhVC6x4KHb5RBh8QjRwIBw&amp;url=http://spokenfornm.com/domestic-human-trafficking-vs-international-human-trafficking-in-the-united-states/&amp;psig=AFQjCNESOyjiD4w40qixWybg7NpjZMqjYg&amp;ust=1457555980393087" TargetMode="Externa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6.xml"/><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hyperlink" Target="https://whyy.org/articles/pa-safe-harbor-law-fines-helping-human-trafficking-victims/" TargetMode="External"/><Relationship Id="rId2" Type="http://schemas.openxmlformats.org/officeDocument/2006/relationships/image" Target="../media/image82.pn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na4.salesforce.com/sfc/p/300000006E4S/a/600000004UwN/DKMv3DWVksIJLsduMpLRfdRTOFqDCoKfCD3k4lfn32c=" TargetMode="External"/><Relationship Id="rId1" Type="http://schemas.openxmlformats.org/officeDocument/2006/relationships/slideLayout" Target="../slideLayouts/slideLayout26.xml"/><Relationship Id="rId4" Type="http://schemas.openxmlformats.org/officeDocument/2006/relationships/image" Target="../media/image9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hyperlink" Target="https://humantraffickinghotline.org/" TargetMode="External"/><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6.xml"/><Relationship Id="rId5" Type="http://schemas.openxmlformats.org/officeDocument/2006/relationships/image" Target="../media/image102.jpeg"/><Relationship Id="rId4" Type="http://schemas.openxmlformats.org/officeDocument/2006/relationships/image" Target="../media/image101.jpeg"/></Relationships>
</file>

<file path=ppt/slides/_rels/slide9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hyperlink" Target="http://www.massgeneral.org/emergencymedicineglobalhealth/initiatives/Human-Trafficking-Initiative.aspx" TargetMode="External"/><Relationship Id="rId2" Type="http://schemas.openxmlformats.org/officeDocument/2006/relationships/image" Target="../media/image105.jpeg"/><Relationship Id="rId1" Type="http://schemas.openxmlformats.org/officeDocument/2006/relationships/slideLayout" Target="../slideLayouts/slideLayout31.xml"/><Relationship Id="rId4" Type="http://schemas.openxmlformats.org/officeDocument/2006/relationships/hyperlink" Target="http://www.massgeneral.org/emergencymedicineglobalhealth/"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1143000" y="4038600"/>
            <a:ext cx="6400800" cy="1295400"/>
          </a:xfrm>
        </p:spPr>
        <p:txBody>
          <a:bodyPr/>
          <a:lstStyle/>
          <a:p>
            <a:r>
              <a:rPr lang="en-US" dirty="0"/>
              <a:t>Erin E. Tracy, M.D., M.P.H. (class of ‘88)</a:t>
            </a:r>
          </a:p>
          <a:p>
            <a:r>
              <a:rPr lang="en-US" b="0" dirty="0"/>
              <a:t>University of Scranton Medical Alumni Symposium</a:t>
            </a:r>
            <a:endParaRPr lang="en-US" dirty="0"/>
          </a:p>
          <a:p>
            <a:r>
              <a:rPr lang="en-US" dirty="0"/>
              <a:t>Saturday, March 30, 2019</a:t>
            </a:r>
          </a:p>
          <a:p>
            <a:endParaRPr lang="en-US" dirty="0"/>
          </a:p>
        </p:txBody>
      </p:sp>
      <p:pic>
        <p:nvPicPr>
          <p:cNvPr id="8" name="Picture 7" descr="-modern-day-slavery-a-look-at-human-trafficking-0000-jpg.jpg"/>
          <p:cNvPicPr>
            <a:picLocks noChangeAspect="1"/>
          </p:cNvPicPr>
          <p:nvPr/>
        </p:nvPicPr>
        <p:blipFill>
          <a:blip r:embed="rId2" cstate="print"/>
          <a:stretch>
            <a:fillRect/>
          </a:stretch>
        </p:blipFill>
        <p:spPr>
          <a:xfrm>
            <a:off x="1219200" y="228600"/>
            <a:ext cx="6908800" cy="3886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5086B-8D52-4DE4-BA31-7625B18CEA0A}"/>
              </a:ext>
            </a:extLst>
          </p:cNvPr>
          <p:cNvPicPr>
            <a:picLocks noChangeAspect="1"/>
          </p:cNvPicPr>
          <p:nvPr/>
        </p:nvPicPr>
        <p:blipFill>
          <a:blip r:embed="rId2"/>
          <a:stretch>
            <a:fillRect/>
          </a:stretch>
        </p:blipFill>
        <p:spPr>
          <a:xfrm>
            <a:off x="441520" y="0"/>
            <a:ext cx="8260960" cy="6858000"/>
          </a:xfrm>
          <a:prstGeom prst="rect">
            <a:avLst/>
          </a:prstGeom>
        </p:spPr>
      </p:pic>
    </p:spTree>
    <p:extLst>
      <p:ext uri="{BB962C8B-B14F-4D97-AF65-F5344CB8AC3E}">
        <p14:creationId xmlns:p14="http://schemas.microsoft.com/office/powerpoint/2010/main" val="12544785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819400"/>
            <a:ext cx="6324599" cy="1938992"/>
          </a:xfrm>
          <a:prstGeom prst="rect">
            <a:avLst/>
          </a:prstGeom>
        </p:spPr>
        <p:txBody>
          <a:bodyPr wrap="square">
            <a:spAutoFit/>
          </a:bodyPr>
          <a:lstStyle/>
          <a:p>
            <a:r>
              <a:rPr lang="en-US" sz="4000" dirty="0">
                <a:hlinkClick r:id="rId2"/>
              </a:rPr>
              <a:t>Hidden</a:t>
            </a:r>
            <a:r>
              <a:rPr lang="en-US" sz="4000" dirty="0"/>
              <a:t> among us</a:t>
            </a:r>
          </a:p>
          <a:p>
            <a:endParaRPr lang="en-US" sz="4000" dirty="0"/>
          </a:p>
          <a:p>
            <a:endParaRPr lang="en-US" sz="4000" dirty="0"/>
          </a:p>
        </p:txBody>
      </p:sp>
      <p:sp>
        <p:nvSpPr>
          <p:cNvPr id="3" name="Rectangle 2"/>
          <p:cNvSpPr/>
          <p:nvPr/>
        </p:nvSpPr>
        <p:spPr>
          <a:xfrm>
            <a:off x="3200400" y="4876800"/>
            <a:ext cx="4572000" cy="923330"/>
          </a:xfrm>
          <a:prstGeom prst="rect">
            <a:avLst/>
          </a:prstGeom>
        </p:spPr>
        <p:txBody>
          <a:bodyPr>
            <a:spAutoFit/>
          </a:bodyPr>
          <a:lstStyle/>
          <a:p>
            <a:r>
              <a:rPr lang="en-US" dirty="0">
                <a:hlinkClick r:id="rId2"/>
              </a:rPr>
              <a:t>https://</a:t>
            </a:r>
            <a:r>
              <a:rPr lang="en-US" dirty="0" smtClean="0">
                <a:hlinkClick r:id="rId2"/>
              </a:rPr>
              <a:t>www.youtube.com/watch?v=yKQSXv5Efvg</a:t>
            </a:r>
            <a:endParaRPr lang="en-US" dirty="0" smtClean="0"/>
          </a:p>
          <a:p>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0"/>
            <a:ext cx="5334000" cy="1066800"/>
          </a:xfrm>
        </p:spPr>
        <p:txBody>
          <a:bodyPr/>
          <a:lstStyle/>
          <a:p>
            <a:r>
              <a:rPr lang="en-US" dirty="0"/>
              <a:t>Thank you…..</a:t>
            </a:r>
          </a:p>
        </p:txBody>
      </p:sp>
      <p:pic>
        <p:nvPicPr>
          <p:cNvPr id="6" name="Content Placeholder 5" descr="We-Can-Do-Something-to-Help-Stop-Human-Trafficking.jpg"/>
          <p:cNvPicPr>
            <a:picLocks noGrp="1" noChangeAspect="1"/>
          </p:cNvPicPr>
          <p:nvPr>
            <p:ph idx="1"/>
          </p:nvPr>
        </p:nvPicPr>
        <p:blipFill>
          <a:blip r:embed="rId2" cstate="print"/>
          <a:stretch>
            <a:fillRect/>
          </a:stretch>
        </p:blipFill>
        <p:spPr>
          <a:xfrm>
            <a:off x="1828800" y="1143000"/>
            <a:ext cx="5562600" cy="55626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CEA15C-196D-4B8D-97A7-0A7C8948ADBA}"/>
              </a:ext>
            </a:extLst>
          </p:cNvPr>
          <p:cNvPicPr>
            <a:picLocks noChangeAspect="1"/>
          </p:cNvPicPr>
          <p:nvPr/>
        </p:nvPicPr>
        <p:blipFill>
          <a:blip r:embed="rId2"/>
          <a:stretch>
            <a:fillRect/>
          </a:stretch>
        </p:blipFill>
        <p:spPr>
          <a:xfrm>
            <a:off x="748279" y="0"/>
            <a:ext cx="7938521" cy="6858000"/>
          </a:xfrm>
          <a:prstGeom prst="rect">
            <a:avLst/>
          </a:prstGeom>
        </p:spPr>
      </p:pic>
    </p:spTree>
    <p:extLst>
      <p:ext uri="{BB962C8B-B14F-4D97-AF65-F5344CB8AC3E}">
        <p14:creationId xmlns:p14="http://schemas.microsoft.com/office/powerpoint/2010/main" val="3499294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cstate="print"/>
          <a:srcRect l="2899" t="5153" r="43478" b="5958"/>
          <a:stretch/>
        </p:blipFill>
        <p:spPr bwMode="auto">
          <a:xfrm>
            <a:off x="304800" y="1295399"/>
            <a:ext cx="8458200" cy="5257801"/>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 human trafficking IN THE UNITED STATES IS EVERY WHERE...The only way this could be possible IS if the ones that ARE committing this CRIME ARE the ones running the country.: "/>
          <p:cNvPicPr>
            <a:picLocks noChangeAspect="1" noChangeArrowheads="1"/>
          </p:cNvPicPr>
          <p:nvPr/>
        </p:nvPicPr>
        <p:blipFill>
          <a:blip r:embed="rId2" cstate="print"/>
          <a:srcRect/>
          <a:stretch>
            <a:fillRect/>
          </a:stretch>
        </p:blipFill>
        <p:spPr bwMode="auto">
          <a:xfrm>
            <a:off x="1524000" y="1200150"/>
            <a:ext cx="6172200" cy="565785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ld_humantrafficking.jpg"/>
          <p:cNvPicPr>
            <a:picLocks noChangeAspect="1"/>
          </p:cNvPicPr>
          <p:nvPr/>
        </p:nvPicPr>
        <p:blipFill>
          <a:blip r:embed="rId2" cstate="print"/>
          <a:stretch>
            <a:fillRect/>
          </a:stretch>
        </p:blipFill>
        <p:spPr>
          <a:xfrm>
            <a:off x="1219200" y="1143000"/>
            <a:ext cx="6705600" cy="553822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2971800" y="1190952"/>
            <a:ext cx="3962400" cy="566704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noChangeArrowheads="1"/>
          </p:cNvPicPr>
          <p:nvPr/>
        </p:nvPicPr>
        <p:blipFill>
          <a:blip r:embed="rId2" cstate="print"/>
          <a:srcRect/>
          <a:stretch>
            <a:fillRect/>
          </a:stretch>
        </p:blipFill>
        <p:spPr bwMode="auto">
          <a:xfrm>
            <a:off x="1828800" y="1268811"/>
            <a:ext cx="5490440" cy="5589189"/>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cstate="print"/>
          <a:srcRect/>
          <a:stretch>
            <a:fillRect/>
          </a:stretch>
        </p:blipFill>
        <p:spPr bwMode="auto">
          <a:xfrm>
            <a:off x="1828800" y="1154743"/>
            <a:ext cx="5532728" cy="5703257"/>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r="4000"/>
          <a:stretch>
            <a:fillRect/>
          </a:stretch>
        </p:blipFill>
        <p:spPr bwMode="auto">
          <a:xfrm>
            <a:off x="1752600" y="1201316"/>
            <a:ext cx="5486400" cy="565668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1828800" y="1219200"/>
            <a:ext cx="5943600" cy="532447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r>
              <a:rPr lang="en-US" dirty="0"/>
              <a:t>Overview of trafficking</a:t>
            </a:r>
          </a:p>
          <a:p>
            <a:r>
              <a:rPr lang="en-US" dirty="0"/>
              <a:t>Identify patients at </a:t>
            </a:r>
            <a:r>
              <a:rPr lang="en-US" dirty="0" smtClean="0"/>
              <a:t>risk/screening</a:t>
            </a:r>
            <a:endParaRPr lang="en-US" dirty="0"/>
          </a:p>
          <a:p>
            <a:r>
              <a:rPr lang="en-US" dirty="0"/>
              <a:t>Be aware of resources to help survivors</a:t>
            </a:r>
          </a:p>
          <a:p>
            <a:endParaRPr lang="en-US" dirty="0"/>
          </a:p>
          <a:p>
            <a:endParaRPr lang="en-US" dirty="0"/>
          </a:p>
          <a:p>
            <a:endParaRPr lang="en-US" dirty="0"/>
          </a:p>
          <a:p>
            <a:endParaRPr lang="en-US" dirty="0"/>
          </a:p>
          <a:p>
            <a:endParaRPr lang="en-US" dirty="0"/>
          </a:p>
          <a:p>
            <a:endParaRPr lang="en-US" dirty="0"/>
          </a:p>
          <a:p>
            <a:r>
              <a:rPr lang="en-US" sz="1600" dirty="0"/>
              <a:t>I have no disclosures to make </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134922"/>
            <a:ext cx="7153970" cy="6723078"/>
          </a:xfrm>
          <a:prstGeom prst="rect">
            <a:avLst/>
          </a:prstGeom>
        </p:spPr>
      </p:pic>
    </p:spTree>
    <p:extLst>
      <p:ext uri="{BB962C8B-B14F-4D97-AF65-F5344CB8AC3E}">
        <p14:creationId xmlns:p14="http://schemas.microsoft.com/office/powerpoint/2010/main" val="189510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t="2645" b="6090"/>
          <a:stretch>
            <a:fillRect/>
          </a:stretch>
        </p:blipFill>
        <p:spPr bwMode="auto">
          <a:xfrm>
            <a:off x="2286000" y="1143000"/>
            <a:ext cx="4343400" cy="5257800"/>
          </a:xfrm>
          <a:prstGeom prst="rect">
            <a:avLst/>
          </a:prstGeom>
          <a:noFill/>
          <a:ln w="9525">
            <a:noFill/>
            <a:miter lim="800000"/>
            <a:headEnd/>
            <a:tailEnd/>
          </a:ln>
        </p:spPr>
      </p:pic>
      <p:sp>
        <p:nvSpPr>
          <p:cNvPr id="3" name="Rectangle 2"/>
          <p:cNvSpPr/>
          <p:nvPr/>
        </p:nvSpPr>
        <p:spPr>
          <a:xfrm>
            <a:off x="3657600" y="6581001"/>
            <a:ext cx="5486400" cy="276999"/>
          </a:xfrm>
          <a:prstGeom prst="rect">
            <a:avLst/>
          </a:prstGeom>
        </p:spPr>
        <p:txBody>
          <a:bodyPr wrap="square">
            <a:spAutoFit/>
          </a:bodyPr>
          <a:lstStyle/>
          <a:p>
            <a:r>
              <a:rPr lang="en-US" sz="1200" dirty="0">
                <a:hlinkClick r:id="rId3"/>
              </a:rPr>
              <a:t>http://www.state.gov/documents/organization/258876.pdf</a:t>
            </a:r>
            <a:r>
              <a:rPr lang="en-US" sz="1200" dirty="0"/>
              <a:t>, accessed 10/25/16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r="8654"/>
          <a:stretch>
            <a:fillRect/>
          </a:stretch>
        </p:blipFill>
        <p:spPr bwMode="auto">
          <a:xfrm>
            <a:off x="838200" y="5105400"/>
            <a:ext cx="7239000" cy="1575483"/>
          </a:xfrm>
          <a:prstGeom prst="rect">
            <a:avLst/>
          </a:prstGeom>
          <a:noFill/>
          <a:ln w="9525">
            <a:noFill/>
            <a:miter lim="800000"/>
            <a:headEnd/>
            <a:tailEnd/>
          </a:ln>
        </p:spPr>
      </p:pic>
      <p:pic>
        <p:nvPicPr>
          <p:cNvPr id="3" name="Picture 2" descr="refugee picture.jpg"/>
          <p:cNvPicPr>
            <a:picLocks noChangeAspect="1"/>
          </p:cNvPicPr>
          <p:nvPr/>
        </p:nvPicPr>
        <p:blipFill>
          <a:blip r:embed="rId3" cstate="print"/>
          <a:stretch>
            <a:fillRect/>
          </a:stretch>
        </p:blipFill>
        <p:spPr>
          <a:xfrm>
            <a:off x="1143000" y="1143000"/>
            <a:ext cx="6635184" cy="37338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Committee Opinion Header"/>
          <p:cNvPicPr>
            <a:picLocks noChangeAspect="1" noChangeArrowheads="1"/>
          </p:cNvPicPr>
          <p:nvPr/>
        </p:nvPicPr>
        <p:blipFill>
          <a:blip r:embed="rId2" cstate="print"/>
          <a:srcRect/>
          <a:stretch>
            <a:fillRect/>
          </a:stretch>
        </p:blipFill>
        <p:spPr bwMode="auto">
          <a:xfrm>
            <a:off x="1600200" y="4648200"/>
            <a:ext cx="6172200" cy="1331942"/>
          </a:xfrm>
          <a:prstGeom prst="rect">
            <a:avLst/>
          </a:prstGeom>
          <a:noFill/>
        </p:spPr>
      </p:pic>
      <p:sp>
        <p:nvSpPr>
          <p:cNvPr id="6" name="Title 5"/>
          <p:cNvSpPr>
            <a:spLocks noGrp="1"/>
          </p:cNvSpPr>
          <p:nvPr>
            <p:ph type="title"/>
          </p:nvPr>
        </p:nvSpPr>
        <p:spPr>
          <a:xfrm>
            <a:off x="685800" y="1524000"/>
            <a:ext cx="7467600" cy="1362075"/>
          </a:xfrm>
        </p:spPr>
        <p:txBody>
          <a:bodyPr/>
          <a:lstStyle/>
          <a:p>
            <a:r>
              <a:rPr lang="en-US" sz="2400" dirty="0">
                <a:solidFill>
                  <a:schemeClr val="tx1"/>
                </a:solidFill>
              </a:rPr>
              <a:t>September 2011</a:t>
            </a:r>
            <a:br>
              <a:rPr lang="en-US" sz="2400" dirty="0">
                <a:solidFill>
                  <a:schemeClr val="tx1"/>
                </a:solidFill>
              </a:rPr>
            </a:br>
            <a:r>
              <a:rPr lang="en-US" sz="2400" dirty="0">
                <a:solidFill>
                  <a:schemeClr val="tx1"/>
                </a:solidFill>
              </a:rPr>
              <a:t>Human Trafficking (14-15,000 in US)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Missed Opportunities</a:t>
            </a:r>
          </a:p>
        </p:txBody>
      </p:sp>
      <p:sp>
        <p:nvSpPr>
          <p:cNvPr id="3" name="Content Placeholder 2"/>
          <p:cNvSpPr>
            <a:spLocks noGrp="1"/>
          </p:cNvSpPr>
          <p:nvPr>
            <p:ph sz="half" idx="1"/>
          </p:nvPr>
        </p:nvSpPr>
        <p:spPr/>
        <p:txBody>
          <a:bodyPr/>
          <a:lstStyle/>
          <a:p>
            <a:pPr>
              <a:buClrTx/>
            </a:pPr>
            <a:r>
              <a:rPr lang="en-US" sz="2400" dirty="0"/>
              <a:t>50% of trafficking survivors had been seen by a health care provider at least once during captivity</a:t>
            </a:r>
          </a:p>
        </p:txBody>
      </p:sp>
      <p:pic>
        <p:nvPicPr>
          <p:cNvPr id="5" name="Content Placeholder 4" descr="Human-trafficking.jpg"/>
          <p:cNvPicPr>
            <a:picLocks noGrp="1" noChangeAspect="1"/>
          </p:cNvPicPr>
          <p:nvPr>
            <p:ph sz="half" idx="2"/>
          </p:nvPr>
        </p:nvPicPr>
        <p:blipFill>
          <a:blip r:embed="rId2" cstate="print"/>
          <a:stretch>
            <a:fillRect/>
          </a:stretch>
        </p:blipFill>
        <p:spPr>
          <a:xfrm>
            <a:off x="4724400" y="1219200"/>
            <a:ext cx="3733800" cy="5205248"/>
          </a:xfrm>
        </p:spPr>
      </p:pic>
      <p:sp>
        <p:nvSpPr>
          <p:cNvPr id="6" name="Rectangle 5"/>
          <p:cNvSpPr/>
          <p:nvPr/>
        </p:nvSpPr>
        <p:spPr>
          <a:xfrm>
            <a:off x="0" y="5486400"/>
            <a:ext cx="4572000" cy="276999"/>
          </a:xfrm>
          <a:prstGeom prst="rect">
            <a:avLst/>
          </a:prstGeom>
        </p:spPr>
        <p:txBody>
          <a:bodyPr wrap="square">
            <a:spAutoFit/>
          </a:bodyPr>
          <a:lstStyle/>
          <a:p>
            <a:pPr algn="ctr"/>
            <a:r>
              <a:rPr lang="en-US" sz="1200" dirty="0"/>
              <a:t>Baldwin SB et al. </a:t>
            </a:r>
            <a:r>
              <a:rPr lang="en-US" sz="1200" i="1" dirty="0"/>
              <a:t>Health &amp; Human Rights</a:t>
            </a:r>
            <a:r>
              <a:rPr lang="en-US" sz="1200" dirty="0"/>
              <a:t> 2011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4114800"/>
            <a:ext cx="3657600" cy="2743200"/>
          </a:xfrm>
        </p:spPr>
        <p:txBody>
          <a:bodyPr/>
          <a:lstStyle/>
          <a:p>
            <a:r>
              <a:rPr lang="en-US" sz="2400" dirty="0"/>
              <a:t>11 focus groups</a:t>
            </a:r>
          </a:p>
          <a:p>
            <a:r>
              <a:rPr lang="en-US" sz="2400" dirty="0"/>
              <a:t>US cities</a:t>
            </a:r>
          </a:p>
          <a:p>
            <a:r>
              <a:rPr lang="en-US" sz="2400" dirty="0"/>
              <a:t>N=107</a:t>
            </a:r>
          </a:p>
          <a:p>
            <a:r>
              <a:rPr lang="en-US" sz="2400" dirty="0"/>
              <a:t>2012, multiple surveys</a:t>
            </a:r>
          </a:p>
        </p:txBody>
      </p:sp>
      <p:pic>
        <p:nvPicPr>
          <p:cNvPr id="15365" name="Picture 5"/>
          <p:cNvPicPr>
            <a:picLocks noGrp="1" noChangeAspect="1" noChangeArrowheads="1"/>
          </p:cNvPicPr>
          <p:nvPr>
            <p:ph sz="half" idx="2"/>
          </p:nvPr>
        </p:nvPicPr>
        <p:blipFill>
          <a:blip r:embed="rId2" cstate="print"/>
          <a:srcRect/>
          <a:stretch>
            <a:fillRect/>
          </a:stretch>
        </p:blipFill>
        <p:spPr bwMode="auto">
          <a:xfrm>
            <a:off x="3778781" y="3651331"/>
            <a:ext cx="5091638" cy="2947531"/>
          </a:xfrm>
          <a:prstGeom prst="rect">
            <a:avLst/>
          </a:prstGeom>
          <a:noFill/>
          <a:ln w="9525">
            <a:noFill/>
            <a:miter lim="800000"/>
            <a:headEnd/>
            <a:tailEnd/>
          </a:ln>
        </p:spPr>
      </p:pic>
      <p:pic>
        <p:nvPicPr>
          <p:cNvPr id="15362" name="Picture 2"/>
          <p:cNvPicPr>
            <a:picLocks noChangeAspect="1" noChangeArrowheads="1"/>
          </p:cNvPicPr>
          <p:nvPr/>
        </p:nvPicPr>
        <p:blipFill>
          <a:blip r:embed="rId3" cstate="print"/>
          <a:srcRect/>
          <a:stretch>
            <a:fillRect/>
          </a:stretch>
        </p:blipFill>
        <p:spPr bwMode="auto">
          <a:xfrm>
            <a:off x="1600200" y="1977047"/>
            <a:ext cx="6205538" cy="1674284"/>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6324600" y="1238250"/>
            <a:ext cx="2466975" cy="647700"/>
          </a:xfrm>
          <a:prstGeom prst="rect">
            <a:avLst/>
          </a:prstGeom>
          <a:noFill/>
          <a:ln w="9525">
            <a:noFill/>
            <a:miter lim="800000"/>
            <a:headEnd/>
            <a:tailEnd/>
          </a:ln>
        </p:spPr>
      </p:pic>
      <p:pic>
        <p:nvPicPr>
          <p:cNvPr id="15364" name="Picture 4"/>
          <p:cNvPicPr>
            <a:picLocks noChangeAspect="1" noChangeArrowheads="1"/>
          </p:cNvPicPr>
          <p:nvPr/>
        </p:nvPicPr>
        <p:blipFill>
          <a:blip r:embed="rId5" cstate="print"/>
          <a:srcRect/>
          <a:stretch>
            <a:fillRect/>
          </a:stretch>
        </p:blipFill>
        <p:spPr bwMode="auto">
          <a:xfrm>
            <a:off x="304800" y="1219200"/>
            <a:ext cx="1676400" cy="10668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t="8421" r="5085"/>
          <a:stretch>
            <a:fillRect/>
          </a:stretch>
        </p:blipFill>
        <p:spPr bwMode="auto">
          <a:xfrm>
            <a:off x="381000" y="1371600"/>
            <a:ext cx="8534400" cy="4972050"/>
          </a:xfrm>
          <a:prstGeom prst="rect">
            <a:avLst/>
          </a:prstGeom>
          <a:noFill/>
          <a:ln w="9525">
            <a:noFill/>
            <a:miter lim="800000"/>
            <a:headEnd/>
            <a:tailEnd/>
          </a:ln>
        </p:spPr>
      </p:pic>
      <p:sp>
        <p:nvSpPr>
          <p:cNvPr id="3" name="TextBox 2"/>
          <p:cNvSpPr txBox="1"/>
          <p:nvPr/>
        </p:nvSpPr>
        <p:spPr>
          <a:xfrm>
            <a:off x="304800" y="0"/>
            <a:ext cx="5943600" cy="1384995"/>
          </a:xfrm>
          <a:prstGeom prst="rect">
            <a:avLst/>
          </a:prstGeom>
          <a:noFill/>
        </p:spPr>
        <p:txBody>
          <a:bodyPr wrap="square" rtlCol="0">
            <a:spAutoFit/>
          </a:bodyPr>
          <a:lstStyle/>
          <a:p>
            <a:r>
              <a:rPr lang="en-US" sz="2800" dirty="0">
                <a:solidFill>
                  <a:schemeClr val="accent2">
                    <a:lumMod val="75000"/>
                  </a:schemeClr>
                </a:solidFill>
                <a:latin typeface="Arial" pitchFamily="34" charset="0"/>
                <a:cs typeface="Arial" pitchFamily="34" charset="0"/>
              </a:rPr>
              <a:t>Table 3. Violence and Abuse in Sex  Trafficking</a:t>
            </a:r>
          </a:p>
          <a:p>
            <a:endParaRPr lang="en-US" sz="2800" dirty="0">
              <a:solidFill>
                <a:schemeClr val="accent2">
                  <a:lumMod val="75000"/>
                </a:schemeClr>
              </a:solidFill>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t="11111" r="8423"/>
          <a:stretch>
            <a:fillRect/>
          </a:stretch>
        </p:blipFill>
        <p:spPr bwMode="auto">
          <a:xfrm>
            <a:off x="381000" y="1447800"/>
            <a:ext cx="8305799" cy="4267200"/>
          </a:xfrm>
          <a:prstGeom prst="rect">
            <a:avLst/>
          </a:prstGeom>
          <a:noFill/>
          <a:ln w="9525">
            <a:noFill/>
            <a:miter lim="800000"/>
            <a:headEnd/>
            <a:tailEnd/>
          </a:ln>
        </p:spPr>
      </p:pic>
      <p:sp>
        <p:nvSpPr>
          <p:cNvPr id="3" name="Title 1"/>
          <p:cNvSpPr txBox="1">
            <a:spLocks/>
          </p:cNvSpPr>
          <p:nvPr/>
        </p:nvSpPr>
        <p:spPr>
          <a:xfrm>
            <a:off x="152400" y="0"/>
            <a:ext cx="6248400" cy="106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7EA3"/>
                </a:solidFill>
                <a:effectLst/>
                <a:uLnTx/>
                <a:uFillTx/>
                <a:latin typeface="Arial" pitchFamily="34" charset="0"/>
                <a:ea typeface="MS PGothic" pitchFamily="34" charset="-128"/>
                <a:cs typeface="Arial" pitchFamily="34" charset="0"/>
              </a:rPr>
              <a:t>Table 5. Substance Abuse in Sex Trafficking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t="11736"/>
          <a:stretch>
            <a:fillRect/>
          </a:stretch>
        </p:blipFill>
        <p:spPr bwMode="auto">
          <a:xfrm>
            <a:off x="-2876" y="1295400"/>
            <a:ext cx="9146876" cy="5157788"/>
          </a:xfrm>
          <a:prstGeom prst="rect">
            <a:avLst/>
          </a:prstGeom>
          <a:noFill/>
          <a:ln w="9525">
            <a:noFill/>
            <a:miter lim="800000"/>
            <a:headEnd/>
            <a:tailEnd/>
          </a:ln>
        </p:spPr>
      </p:pic>
      <p:sp>
        <p:nvSpPr>
          <p:cNvPr id="18436" name="AutoShape 4" descr="Image result for shock, image"/>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ifonly-tn.jpg"/>
          <p:cNvPicPr>
            <a:picLocks noChangeAspect="1"/>
          </p:cNvPicPr>
          <p:nvPr/>
        </p:nvPicPr>
        <p:blipFill>
          <a:blip r:embed="rId3" cstate="print"/>
          <a:stretch>
            <a:fillRect/>
          </a:stretch>
        </p:blipFill>
        <p:spPr>
          <a:xfrm>
            <a:off x="5943600" y="4114800"/>
            <a:ext cx="2971800" cy="1985583"/>
          </a:xfrm>
          <a:prstGeom prst="rect">
            <a:avLst/>
          </a:prstGeom>
        </p:spPr>
      </p:pic>
      <p:sp>
        <p:nvSpPr>
          <p:cNvPr id="6" name="Title 1"/>
          <p:cNvSpPr txBox="1">
            <a:spLocks/>
          </p:cNvSpPr>
          <p:nvPr/>
        </p:nvSpPr>
        <p:spPr>
          <a:xfrm>
            <a:off x="228600" y="0"/>
            <a:ext cx="6248400" cy="106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7EA3"/>
                </a:solidFill>
                <a:effectLst/>
                <a:uLnTx/>
                <a:uFillTx/>
                <a:latin typeface="Arial" pitchFamily="34" charset="0"/>
                <a:ea typeface="MS PGothic" pitchFamily="34" charset="-128"/>
                <a:cs typeface="Arial" pitchFamily="34" charset="0"/>
              </a:rPr>
              <a:t>Table 6.</a:t>
            </a:r>
            <a:r>
              <a:rPr kumimoji="0" lang="en-US" sz="2800" b="0" i="0" u="none" strike="noStrike" kern="0" cap="none" spc="0" normalizeH="0" noProof="0" dirty="0">
                <a:ln>
                  <a:noFill/>
                </a:ln>
                <a:solidFill>
                  <a:srgbClr val="007EA3"/>
                </a:solidFill>
                <a:effectLst/>
                <a:uLnTx/>
                <a:uFillTx/>
                <a:latin typeface="Arial" pitchFamily="34" charset="0"/>
                <a:ea typeface="MS PGothic" pitchFamily="34" charset="-128"/>
                <a:cs typeface="Arial" pitchFamily="34" charset="0"/>
              </a:rPr>
              <a:t> Victim Contact with Health Care Provider</a:t>
            </a:r>
            <a:endParaRPr kumimoji="0" lang="en-US" sz="2800" b="0" i="0" u="none" strike="noStrike" kern="0" cap="none" spc="0" normalizeH="0" baseline="0" noProof="0" dirty="0">
              <a:ln>
                <a:noFill/>
              </a:ln>
              <a:solidFill>
                <a:srgbClr val="007EA3"/>
              </a:solidFill>
              <a:effectLst/>
              <a:uLnTx/>
              <a:uFillTx/>
              <a:latin typeface="Arial" pitchFamily="34" charset="0"/>
              <a:ea typeface="MS PGothic" pitchFamily="34" charset="-128"/>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over"/>
          <p:cNvPicPr>
            <a:picLocks noChangeAspect="1" noChangeArrowheads="1"/>
          </p:cNvPicPr>
          <p:nvPr/>
        </p:nvPicPr>
        <p:blipFill>
          <a:blip r:embed="rId2" cstate="print"/>
          <a:srcRect/>
          <a:stretch>
            <a:fillRect/>
          </a:stretch>
        </p:blipFill>
        <p:spPr bwMode="auto">
          <a:xfrm>
            <a:off x="304800" y="1219200"/>
            <a:ext cx="8612785" cy="4038600"/>
          </a:xfrm>
          <a:prstGeom prst="rect">
            <a:avLst/>
          </a:prstGeom>
          <a:noFill/>
          <a:ln w="9525">
            <a:solidFill>
              <a:srgbClr val="000000"/>
            </a:solidFill>
            <a:miter lim="800000"/>
            <a:headEnd/>
            <a:tailEnd/>
          </a:ln>
        </p:spPr>
      </p:pic>
      <p:sp>
        <p:nvSpPr>
          <p:cNvPr id="3" name="Rectangle 2"/>
          <p:cNvSpPr/>
          <p:nvPr/>
        </p:nvSpPr>
        <p:spPr>
          <a:xfrm>
            <a:off x="4572000" y="5934670"/>
            <a:ext cx="4572000" cy="923330"/>
          </a:xfrm>
          <a:prstGeom prst="rect">
            <a:avLst/>
          </a:prstGeom>
        </p:spPr>
        <p:txBody>
          <a:bodyPr>
            <a:spAutoFit/>
          </a:bodyPr>
          <a:lstStyle/>
          <a:p>
            <a:r>
              <a:rPr lang="en-US" b="1" dirty="0">
                <a:solidFill>
                  <a:srgbClr val="000000"/>
                </a:solidFill>
                <a:latin typeface="Calibri" charset="0"/>
              </a:rPr>
              <a:t>Child sex trafficking in the emergency department: opportunities and challenges.</a:t>
            </a:r>
          </a:p>
          <a:p>
            <a:r>
              <a:rPr lang="en-US" dirty="0">
                <a:solidFill>
                  <a:srgbClr val="000000"/>
                </a:solidFill>
                <a:latin typeface="Calibri" charset="0"/>
              </a:rPr>
              <a:t>Miller CL DOI: 10.1016/j.jen.2013.06.004</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6705600" cy="1066800"/>
          </a:xfrm>
        </p:spPr>
        <p:txBody>
          <a:bodyPr/>
          <a:lstStyle/>
          <a:p>
            <a:r>
              <a:rPr lang="en-US" dirty="0"/>
              <a:t>How  many of you have ever had a pt who was a victim of human trafficking?</a:t>
            </a:r>
          </a:p>
        </p:txBody>
      </p:sp>
      <p:pic>
        <p:nvPicPr>
          <p:cNvPr id="4" name="Picture 3" descr="VIOLENCE-AGAINST-WOMEN-628x314.jpg"/>
          <p:cNvPicPr>
            <a:picLocks noChangeAspect="1"/>
          </p:cNvPicPr>
          <p:nvPr/>
        </p:nvPicPr>
        <p:blipFill>
          <a:blip r:embed="rId2" cstate="print"/>
          <a:stretch>
            <a:fillRect/>
          </a:stretch>
        </p:blipFill>
        <p:spPr>
          <a:xfrm>
            <a:off x="609600" y="1752600"/>
            <a:ext cx="7975600" cy="39624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fficking.png"/>
          <p:cNvPicPr>
            <a:picLocks noChangeAspect="1"/>
          </p:cNvPicPr>
          <p:nvPr/>
        </p:nvPicPr>
        <p:blipFill>
          <a:blip r:embed="rId2" cstate="print"/>
          <a:stretch>
            <a:fillRect/>
          </a:stretch>
        </p:blipFill>
        <p:spPr>
          <a:xfrm>
            <a:off x="533400" y="1143000"/>
            <a:ext cx="4648200" cy="5640952"/>
          </a:xfrm>
          <a:prstGeom prst="rect">
            <a:avLst/>
          </a:prstGeom>
        </p:spPr>
      </p:pic>
      <p:sp>
        <p:nvSpPr>
          <p:cNvPr id="3" name="Rectangle 2"/>
          <p:cNvSpPr/>
          <p:nvPr/>
        </p:nvSpPr>
        <p:spPr>
          <a:xfrm>
            <a:off x="5458311" y="6414620"/>
            <a:ext cx="3685689" cy="369332"/>
          </a:xfrm>
          <a:prstGeom prst="rect">
            <a:avLst/>
          </a:prstGeom>
        </p:spPr>
        <p:txBody>
          <a:bodyPr wrap="none">
            <a:spAutoFit/>
          </a:bodyPr>
          <a:lstStyle/>
          <a:p>
            <a:r>
              <a:rPr lang="en-US" dirty="0">
                <a:hlinkClick r:id="rId3"/>
              </a:rPr>
              <a:t>http://</a:t>
            </a:r>
            <a:r>
              <a:rPr lang="en-US" dirty="0" smtClean="0">
                <a:hlinkClick r:id="rId3"/>
              </a:rPr>
              <a:t>www.missingkids.com/Home</a:t>
            </a:r>
            <a:endParaRPr lang="en-US" dirty="0"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Factors</a:t>
            </a:r>
          </a:p>
        </p:txBody>
      </p:sp>
      <p:sp>
        <p:nvSpPr>
          <p:cNvPr id="5" name="Content Placeholder 4"/>
          <p:cNvSpPr>
            <a:spLocks noGrp="1"/>
          </p:cNvSpPr>
          <p:nvPr>
            <p:ph idx="1"/>
          </p:nvPr>
        </p:nvSpPr>
        <p:spPr/>
        <p:txBody>
          <a:bodyPr/>
          <a:lstStyle/>
          <a:p>
            <a:pPr lvl="0"/>
            <a:r>
              <a:rPr lang="en-US" dirty="0"/>
              <a:t>Age (especially 12-16, immature prefrontal cortex, puberty)</a:t>
            </a:r>
          </a:p>
          <a:p>
            <a:pPr lvl="0"/>
            <a:r>
              <a:rPr lang="en-US" dirty="0"/>
              <a:t>Runaway and homeless</a:t>
            </a:r>
          </a:p>
          <a:p>
            <a:pPr lvl="0"/>
            <a:r>
              <a:rPr lang="en-US" dirty="0"/>
              <a:t>History of sexual or physical abuse or neglect</a:t>
            </a:r>
          </a:p>
          <a:p>
            <a:pPr lvl="0"/>
            <a:r>
              <a:rPr lang="en-US" dirty="0"/>
              <a:t>Dysfunctional families (substance abuse, criminality, violence)</a:t>
            </a:r>
          </a:p>
          <a:p>
            <a:pPr lvl="0"/>
            <a:r>
              <a:rPr lang="en-US" dirty="0"/>
              <a:t>Interactions with Child Protective Services of Juvenile Justice System</a:t>
            </a:r>
          </a:p>
          <a:p>
            <a:pPr lvl="0"/>
            <a:r>
              <a:rPr lang="en-US" dirty="0"/>
              <a:t>Lesbian/gay/bisexual/transgender or questioning</a:t>
            </a:r>
          </a:p>
          <a:p>
            <a:pPr lvl="0"/>
            <a:r>
              <a:rPr lang="en-US" dirty="0"/>
              <a:t>Substance abuse, behavioral or mental health issues</a:t>
            </a:r>
          </a:p>
          <a:p>
            <a:pPr lvl="0"/>
            <a:r>
              <a:rPr lang="en-US" dirty="0"/>
              <a:t>Learning disabilities</a:t>
            </a:r>
          </a:p>
          <a:p>
            <a:pPr lvl="0"/>
            <a:r>
              <a:rPr lang="en-US" dirty="0"/>
              <a:t>Living in high crime areas, poverty, transient male populations</a:t>
            </a:r>
          </a:p>
          <a:p>
            <a:pPr lvl="0"/>
            <a:r>
              <a:rPr lang="en-US" dirty="0"/>
              <a:t>Living in countries with political or social unrest or corruption</a:t>
            </a:r>
          </a:p>
          <a:p>
            <a:r>
              <a:rPr lang="en-US" dirty="0"/>
              <a:t>Living in societies with gender bias and discrimination/ glorification of pimp culture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Presentations</a:t>
            </a:r>
          </a:p>
        </p:txBody>
      </p:sp>
      <p:sp>
        <p:nvSpPr>
          <p:cNvPr id="3" name="Content Placeholder 2"/>
          <p:cNvSpPr>
            <a:spLocks noGrp="1"/>
          </p:cNvSpPr>
          <p:nvPr>
            <p:ph sz="half" idx="1"/>
          </p:nvPr>
        </p:nvSpPr>
        <p:spPr/>
        <p:txBody>
          <a:bodyPr/>
          <a:lstStyle/>
          <a:p>
            <a:pPr>
              <a:buClrTx/>
            </a:pPr>
            <a:r>
              <a:rPr lang="en-US" sz="2400" dirty="0"/>
              <a:t>STDs</a:t>
            </a:r>
          </a:p>
          <a:p>
            <a:pPr>
              <a:buClrTx/>
            </a:pPr>
            <a:r>
              <a:rPr lang="en-US" sz="2400" dirty="0"/>
              <a:t>Unsafe ETPs</a:t>
            </a:r>
          </a:p>
          <a:p>
            <a:pPr>
              <a:buClrTx/>
            </a:pPr>
            <a:r>
              <a:rPr lang="en-US" sz="2400" dirty="0"/>
              <a:t>Chronic pelvic pain</a:t>
            </a:r>
          </a:p>
          <a:p>
            <a:pPr>
              <a:buClrTx/>
            </a:pPr>
            <a:r>
              <a:rPr lang="en-US" sz="2400" dirty="0"/>
              <a:t>Injuries</a:t>
            </a:r>
          </a:p>
          <a:p>
            <a:pPr>
              <a:buClrTx/>
            </a:pPr>
            <a:r>
              <a:rPr lang="en-US" sz="2400" dirty="0"/>
              <a:t>Poor oral health</a:t>
            </a:r>
          </a:p>
        </p:txBody>
      </p:sp>
      <p:sp>
        <p:nvSpPr>
          <p:cNvPr id="4" name="Content Placeholder 3"/>
          <p:cNvSpPr>
            <a:spLocks noGrp="1"/>
          </p:cNvSpPr>
          <p:nvPr>
            <p:ph sz="half" idx="2"/>
          </p:nvPr>
        </p:nvSpPr>
        <p:spPr/>
        <p:txBody>
          <a:bodyPr/>
          <a:lstStyle/>
          <a:p>
            <a:pPr>
              <a:buClrTx/>
            </a:pPr>
            <a:r>
              <a:rPr lang="en-US" sz="2400" dirty="0"/>
              <a:t>Anxiety</a:t>
            </a:r>
          </a:p>
          <a:p>
            <a:pPr>
              <a:buClrTx/>
            </a:pPr>
            <a:r>
              <a:rPr lang="en-US" sz="2400" dirty="0"/>
              <a:t>Depression</a:t>
            </a:r>
          </a:p>
          <a:p>
            <a:pPr>
              <a:buClrTx/>
            </a:pPr>
            <a:r>
              <a:rPr lang="en-US" sz="2400" dirty="0"/>
              <a:t>PTSD</a:t>
            </a:r>
          </a:p>
          <a:p>
            <a:pPr>
              <a:buClrTx/>
            </a:pPr>
            <a:r>
              <a:rPr lang="en-US" sz="2400" dirty="0"/>
              <a:t>SI</a:t>
            </a:r>
          </a:p>
          <a:p>
            <a:pPr>
              <a:buClrTx/>
            </a:pPr>
            <a:r>
              <a:rPr lang="en-US" sz="2400" dirty="0"/>
              <a:t>HIV</a:t>
            </a:r>
          </a:p>
        </p:txBody>
      </p:sp>
      <p:sp>
        <p:nvSpPr>
          <p:cNvPr id="5" name="Rectangle 4"/>
          <p:cNvSpPr/>
          <p:nvPr/>
        </p:nvSpPr>
        <p:spPr>
          <a:xfrm>
            <a:off x="3886200" y="6324600"/>
            <a:ext cx="5105400" cy="276999"/>
          </a:xfrm>
          <a:prstGeom prst="rect">
            <a:avLst/>
          </a:prstGeom>
        </p:spPr>
        <p:txBody>
          <a:bodyPr wrap="square">
            <a:spAutoFit/>
          </a:bodyPr>
          <a:lstStyle/>
          <a:p>
            <a:pPr algn="r"/>
            <a:r>
              <a:rPr lang="en-US" sz="1200" dirty="0"/>
              <a:t>Tracy E, </a:t>
            </a:r>
            <a:r>
              <a:rPr lang="en-US" sz="1200" dirty="0" err="1"/>
              <a:t>Konstantonopoulos</a:t>
            </a:r>
            <a:r>
              <a:rPr lang="en-US" sz="1200" dirty="0"/>
              <a:t> W </a:t>
            </a:r>
            <a:r>
              <a:rPr lang="en-US" sz="1200" i="1" dirty="0" err="1"/>
              <a:t>Obstet</a:t>
            </a:r>
            <a:r>
              <a:rPr lang="en-US" sz="1200" i="1" dirty="0"/>
              <a:t> </a:t>
            </a:r>
            <a:r>
              <a:rPr lang="en-US" sz="1200" i="1" dirty="0" err="1"/>
              <a:t>Gynecol</a:t>
            </a:r>
            <a:r>
              <a:rPr lang="en-US" sz="1200" i="1" dirty="0"/>
              <a:t> </a:t>
            </a:r>
            <a:r>
              <a:rPr lang="en-US" sz="1200" dirty="0"/>
              <a:t>2012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 for unprotected sex </a:t>
            </a:r>
          </a:p>
        </p:txBody>
      </p:sp>
      <p:pic>
        <p:nvPicPr>
          <p:cNvPr id="4" name="Content Placeholder 3" descr="damaging-prostitution.jpg"/>
          <p:cNvPicPr>
            <a:picLocks noGrp="1" noChangeAspect="1"/>
          </p:cNvPicPr>
          <p:nvPr>
            <p:ph idx="1"/>
          </p:nvPr>
        </p:nvPicPr>
        <p:blipFill>
          <a:blip r:embed="rId2" cstate="print"/>
          <a:stretch>
            <a:fillRect/>
          </a:stretch>
        </p:blipFill>
        <p:spPr>
          <a:xfrm>
            <a:off x="1066800" y="1752600"/>
            <a:ext cx="6755934" cy="3657600"/>
          </a:xfrm>
        </p:spPr>
      </p:pic>
      <p:sp>
        <p:nvSpPr>
          <p:cNvPr id="5" name="Rectangle 4"/>
          <p:cNvSpPr/>
          <p:nvPr/>
        </p:nvSpPr>
        <p:spPr>
          <a:xfrm rot="10800000" flipV="1">
            <a:off x="5390087" y="6534834"/>
            <a:ext cx="3753913" cy="276999"/>
          </a:xfrm>
          <a:prstGeom prst="rect">
            <a:avLst/>
          </a:prstGeom>
        </p:spPr>
        <p:txBody>
          <a:bodyPr wrap="square">
            <a:spAutoFit/>
          </a:bodyPr>
          <a:lstStyle/>
          <a:p>
            <a:pPr algn="r"/>
            <a:r>
              <a:rPr lang="en-US" sz="1200" dirty="0" err="1"/>
              <a:t>Tsutsumi</a:t>
            </a:r>
            <a:r>
              <a:rPr lang="en-US" sz="1200" dirty="0"/>
              <a:t> A et al. </a:t>
            </a:r>
            <a:r>
              <a:rPr lang="en-US" sz="1200" i="1" dirty="0"/>
              <a:t>Soc </a:t>
            </a:r>
            <a:r>
              <a:rPr lang="en-US" sz="1200" i="1" dirty="0" err="1"/>
              <a:t>Sci</a:t>
            </a:r>
            <a:r>
              <a:rPr lang="en-US" sz="1200" i="1" dirty="0"/>
              <a:t> Med</a:t>
            </a:r>
            <a:r>
              <a:rPr lang="en-US" sz="1200" dirty="0"/>
              <a:t> 2008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0"/>
            <a:ext cx="8991600" cy="762000"/>
          </a:xfrm>
        </p:spPr>
        <p:txBody>
          <a:bodyPr/>
          <a:lstStyle/>
          <a:p>
            <a:r>
              <a:rPr lang="en-US" sz="1800" dirty="0"/>
              <a:t> </a:t>
            </a:r>
            <a:r>
              <a:rPr lang="en-US" sz="1400" dirty="0"/>
              <a:t>Zimmerman C, </a:t>
            </a:r>
            <a:r>
              <a:rPr lang="en-US" sz="1400" dirty="0" err="1"/>
              <a:t>Yun</a:t>
            </a:r>
            <a:r>
              <a:rPr lang="en-US" sz="1400" dirty="0"/>
              <a:t> K, Watts C, </a:t>
            </a:r>
            <a:r>
              <a:rPr lang="en-US" sz="1400" dirty="0" err="1"/>
              <a:t>Shvab</a:t>
            </a:r>
            <a:r>
              <a:rPr lang="en-US" sz="1400" dirty="0"/>
              <a:t> I, </a:t>
            </a:r>
            <a:r>
              <a:rPr lang="en-US" sz="1400" dirty="0" err="1"/>
              <a:t>Trapppolin</a:t>
            </a:r>
            <a:r>
              <a:rPr lang="en-US" sz="1400" dirty="0"/>
              <a:t> et al. The health risks and consequences of trafficking in women and adolescents: Findings from a European study.  London School of Hygiene &amp; Tropical Medicine 2003</a:t>
            </a:r>
          </a:p>
        </p:txBody>
      </p:sp>
      <p:sp>
        <p:nvSpPr>
          <p:cNvPr id="3" name="Content Placeholder 2"/>
          <p:cNvSpPr>
            <a:spLocks noGrp="1"/>
          </p:cNvSpPr>
          <p:nvPr>
            <p:ph idx="1"/>
          </p:nvPr>
        </p:nvSpPr>
        <p:spPr/>
        <p:txBody>
          <a:bodyPr/>
          <a:lstStyle/>
          <a:p>
            <a:r>
              <a:rPr lang="en-US" dirty="0"/>
              <a:t>25% at least  one unintended pregnancy&gt; ETP</a:t>
            </a:r>
          </a:p>
          <a:p>
            <a:r>
              <a:rPr lang="en-US" dirty="0"/>
              <a:t>10-50 clients/ night</a:t>
            </a:r>
          </a:p>
          <a:p>
            <a:r>
              <a:rPr lang="en-US" dirty="0"/>
              <a:t>27% forced to have unprotected anal coitus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700" y="2910254"/>
            <a:ext cx="4216400" cy="31623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“virginity seekers”</a:t>
            </a:r>
          </a:p>
        </p:txBody>
      </p:sp>
      <p:sp>
        <p:nvSpPr>
          <p:cNvPr id="3" name="Content Placeholder 2"/>
          <p:cNvSpPr>
            <a:spLocks noGrp="1"/>
          </p:cNvSpPr>
          <p:nvPr>
            <p:ph idx="1"/>
          </p:nvPr>
        </p:nvSpPr>
        <p:spPr>
          <a:xfrm>
            <a:off x="304800" y="1219200"/>
            <a:ext cx="8458200" cy="5562600"/>
          </a:xfrm>
        </p:spPr>
        <p:txBody>
          <a:bodyPr/>
          <a:lstStyle/>
          <a:p>
            <a:r>
              <a:rPr lang="en-US" dirty="0"/>
              <a:t>Belief HIV cured via sex w/ a virgin</a:t>
            </a:r>
          </a:p>
          <a:p>
            <a:r>
              <a:rPr lang="en-US" dirty="0"/>
              <a:t>Female virgins $400-800 first encounter</a:t>
            </a:r>
          </a:p>
          <a:p>
            <a:pPr lvl="1"/>
            <a:r>
              <a:rPr lang="en-US" dirty="0"/>
              <a:t>$1000 for one week</a:t>
            </a:r>
          </a:p>
          <a:p>
            <a:pPr lvl="1"/>
            <a:r>
              <a:rPr lang="en-US" dirty="0"/>
              <a:t>After that price can be $15/ visit</a:t>
            </a:r>
          </a:p>
          <a:p>
            <a:pPr marL="457200" lvl="1" indent="0">
              <a:buNone/>
            </a:pPr>
            <a:r>
              <a:rPr lang="en-US" dirty="0"/>
              <a:t>“resale virginity” </a:t>
            </a:r>
          </a:p>
          <a:p>
            <a:pPr marL="457200" lvl="1" indent="0">
              <a:buNone/>
            </a:pPr>
            <a:r>
              <a:rPr lang="en-US" dirty="0"/>
              <a:t>	stitch vaginal tears or hymen</a:t>
            </a:r>
          </a:p>
          <a:p>
            <a:pPr marL="457200" lvl="1" indent="0">
              <a:buNone/>
            </a:pPr>
            <a:endParaRPr lang="en-US" dirty="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a:p>
          <a:p>
            <a:pPr marL="457200" lvl="1" indent="0">
              <a:buNone/>
            </a:pPr>
            <a:r>
              <a:rPr lang="en-US" sz="1400" dirty="0"/>
              <a:t>Peters K. The growing business of human trafficking and the power of emergency nurses to stop it. </a:t>
            </a:r>
            <a:r>
              <a:rPr lang="en-US" sz="1400" i="1" dirty="0"/>
              <a:t>J Emergency Nursing </a:t>
            </a:r>
            <a:r>
              <a:rPr lang="en-US" sz="1400" dirty="0"/>
              <a:t>2013:39:280-88</a:t>
            </a:r>
            <a:endParaRPr lang="en-US" sz="1400" i="1" dirty="0"/>
          </a:p>
        </p:txBody>
      </p:sp>
    </p:spTree>
    <p:extLst>
      <p:ext uri="{BB962C8B-B14F-4D97-AF65-F5344CB8AC3E}">
        <p14:creationId xmlns:p14="http://schemas.microsoft.com/office/powerpoint/2010/main" val="3344923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791200"/>
            <a:ext cx="8991600" cy="1066800"/>
          </a:xfrm>
        </p:spPr>
        <p:txBody>
          <a:bodyPr/>
          <a:lstStyle/>
          <a:p>
            <a:pPr lvl="0"/>
            <a:r>
              <a:rPr lang="en-US" sz="1400" b="1" dirty="0"/>
              <a:t>Silverman J, Decker M, </a:t>
            </a:r>
            <a:r>
              <a:rPr lang="en-US" sz="1400" b="1" dirty="0" err="1"/>
              <a:t>Gypta</a:t>
            </a:r>
            <a:r>
              <a:rPr lang="en-US" sz="1400" b="1" dirty="0"/>
              <a:t> J, </a:t>
            </a:r>
            <a:r>
              <a:rPr lang="en-US" sz="1400" b="1" dirty="0" err="1"/>
              <a:t>Maheshwari</a:t>
            </a:r>
            <a:r>
              <a:rPr lang="en-US" sz="1400" b="1" dirty="0"/>
              <a:t> A, Patel V, Raj A. HIV prevalence and predictors </a:t>
            </a:r>
            <a:r>
              <a:rPr lang="en-US" sz="1400" b="1" dirty="0" smtClean="0"/>
              <a:t>among rescued </a:t>
            </a:r>
            <a:r>
              <a:rPr lang="en-US" sz="1400" b="1" dirty="0"/>
              <a:t>sex-trafficked women and girls in Mumbai, India. </a:t>
            </a:r>
            <a:r>
              <a:rPr lang="en-US" sz="1400" b="1" i="1" dirty="0"/>
              <a:t>J </a:t>
            </a:r>
            <a:r>
              <a:rPr lang="en-US" sz="1400" b="1" i="1" dirty="0" err="1"/>
              <a:t>Acquir</a:t>
            </a:r>
            <a:r>
              <a:rPr lang="en-US" sz="1400" b="1" i="1" dirty="0"/>
              <a:t> Immune </a:t>
            </a:r>
            <a:r>
              <a:rPr lang="en-US" sz="1400" b="1" i="1" dirty="0" err="1"/>
              <a:t>Defic</a:t>
            </a:r>
            <a:r>
              <a:rPr lang="en-US" sz="1400" b="1" i="1" dirty="0"/>
              <a:t> </a:t>
            </a:r>
            <a:r>
              <a:rPr lang="en-US" sz="1400" b="1" i="1" dirty="0" err="1"/>
              <a:t>Syndr</a:t>
            </a:r>
            <a:r>
              <a:rPr lang="en-US" sz="1400" b="1" i="1" dirty="0"/>
              <a:t> 2006</a:t>
            </a:r>
            <a:r>
              <a:rPr lang="en-US" sz="1400" b="1" dirty="0"/>
              <a:t>;43:588-93</a:t>
            </a:r>
            <a:r>
              <a:rPr lang="en-US" dirty="0" smtClean="0"/>
              <a:t>.</a:t>
            </a:r>
            <a:endParaRPr lang="en-US" dirty="0"/>
          </a:p>
        </p:txBody>
      </p:sp>
      <p:sp>
        <p:nvSpPr>
          <p:cNvPr id="3" name="Content Placeholder 2"/>
          <p:cNvSpPr>
            <a:spLocks noGrp="1"/>
          </p:cNvSpPr>
          <p:nvPr>
            <p:ph idx="1"/>
          </p:nvPr>
        </p:nvSpPr>
        <p:spPr>
          <a:xfrm>
            <a:off x="304800" y="1295400"/>
            <a:ext cx="8458200" cy="2133600"/>
          </a:xfrm>
        </p:spPr>
        <p:txBody>
          <a:bodyPr/>
          <a:lstStyle/>
          <a:p>
            <a:r>
              <a:rPr lang="en-US" dirty="0"/>
              <a:t>Study of 175 survivors/ HT in India</a:t>
            </a:r>
          </a:p>
          <a:p>
            <a:r>
              <a:rPr lang="en-US" dirty="0"/>
              <a:t>22.9% HIV +</a:t>
            </a:r>
          </a:p>
          <a:p>
            <a:r>
              <a:rPr lang="en-US" dirty="0" smtClean="0"/>
              <a:t>(</a:t>
            </a:r>
            <a:r>
              <a:rPr lang="en-US" dirty="0"/>
              <a:t>also risks of other communicable diseases </a:t>
            </a:r>
            <a:r>
              <a:rPr lang="en-US" dirty="0" err="1"/>
              <a:t>bc</a:t>
            </a:r>
            <a:r>
              <a:rPr lang="en-US" dirty="0"/>
              <a:t>/ overcrowding)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Suspect if girls</a:t>
            </a:r>
          </a:p>
        </p:txBody>
      </p:sp>
      <p:sp>
        <p:nvSpPr>
          <p:cNvPr id="3" name="Content Placeholder 2"/>
          <p:cNvSpPr>
            <a:spLocks noGrp="1"/>
          </p:cNvSpPr>
          <p:nvPr>
            <p:ph idx="1"/>
          </p:nvPr>
        </p:nvSpPr>
        <p:spPr/>
        <p:txBody>
          <a:bodyPr/>
          <a:lstStyle/>
          <a:p>
            <a:pPr>
              <a:buClrTx/>
            </a:pPr>
            <a:r>
              <a:rPr lang="en-US" sz="2400" dirty="0"/>
              <a:t>With older </a:t>
            </a:r>
            <a:r>
              <a:rPr lang="en-US" sz="2400" dirty="0" err="1"/>
              <a:t>nonrelative</a:t>
            </a:r>
            <a:endParaRPr lang="en-US" sz="2400" dirty="0"/>
          </a:p>
          <a:p>
            <a:pPr>
              <a:buClrTx/>
            </a:pPr>
            <a:r>
              <a:rPr lang="en-US" sz="2400" dirty="0"/>
              <a:t>Have unexpected material things</a:t>
            </a:r>
          </a:p>
          <a:p>
            <a:pPr>
              <a:buClrTx/>
            </a:pPr>
            <a:r>
              <a:rPr lang="en-US" sz="2400" dirty="0"/>
              <a:t>Overly familiar with sex</a:t>
            </a:r>
          </a:p>
          <a:p>
            <a:pPr>
              <a:buClrTx/>
            </a:pPr>
            <a:r>
              <a:rPr lang="en-US" sz="2400" dirty="0"/>
              <a:t>Tattoo reluctant to discuss</a:t>
            </a:r>
          </a:p>
        </p:txBody>
      </p:sp>
      <p:pic>
        <p:nvPicPr>
          <p:cNvPr id="4" name="Picture 3" descr="girl photo-3.jpg"/>
          <p:cNvPicPr>
            <a:picLocks noChangeAspect="1"/>
          </p:cNvPicPr>
          <p:nvPr/>
        </p:nvPicPr>
        <p:blipFill>
          <a:blip r:embed="rId2" cstate="print"/>
          <a:stretch>
            <a:fillRect/>
          </a:stretch>
        </p:blipFill>
        <p:spPr>
          <a:xfrm>
            <a:off x="4648200" y="4038600"/>
            <a:ext cx="4348639" cy="256273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E9D883-EA52-404E-859D-569C619232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241431"/>
            <a:ext cx="4267200" cy="3200400"/>
          </a:xfrm>
          <a:prstGeom prst="rect">
            <a:avLst/>
          </a:prstGeom>
        </p:spPr>
      </p:pic>
      <p:pic>
        <p:nvPicPr>
          <p:cNvPr id="5" name="Picture 4">
            <a:extLst>
              <a:ext uri="{FF2B5EF4-FFF2-40B4-BE49-F238E27FC236}">
                <a16:creationId xmlns:a16="http://schemas.microsoft.com/office/drawing/2014/main" id="{E594F27A-E68D-469B-B9EF-832F5EFEA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219200"/>
            <a:ext cx="4837670" cy="2716538"/>
          </a:xfrm>
          <a:prstGeom prst="rect">
            <a:avLst/>
          </a:prstGeom>
        </p:spPr>
      </p:pic>
      <p:sp>
        <p:nvSpPr>
          <p:cNvPr id="6" name="Rectangle 5">
            <a:extLst>
              <a:ext uri="{FF2B5EF4-FFF2-40B4-BE49-F238E27FC236}">
                <a16:creationId xmlns:a16="http://schemas.microsoft.com/office/drawing/2014/main" id="{F5025868-2953-42A4-8A0A-CE84646B6F1E}"/>
              </a:ext>
            </a:extLst>
          </p:cNvPr>
          <p:cNvSpPr/>
          <p:nvPr/>
        </p:nvSpPr>
        <p:spPr>
          <a:xfrm>
            <a:off x="2286000" y="6477000"/>
            <a:ext cx="7086600" cy="381000"/>
          </a:xfrm>
          <a:prstGeom prst="rect">
            <a:avLst/>
          </a:prstGeom>
        </p:spPr>
        <p:txBody>
          <a:bodyPr wrap="square">
            <a:spAutoFit/>
          </a:bodyPr>
          <a:lstStyle/>
          <a:p>
            <a:r>
              <a:rPr lang="en-US" dirty="0">
                <a:hlinkClick r:id="rId4"/>
              </a:rPr>
              <a:t>https://</a:t>
            </a:r>
            <a:r>
              <a:rPr lang="en-US" dirty="0" smtClean="0">
                <a:hlinkClick r:id="rId4"/>
              </a:rPr>
              <a:t>www.napnappartners.org/tattoos-human-trafficking-victims</a:t>
            </a:r>
            <a:endParaRPr lang="en-US" dirty="0" smtClean="0"/>
          </a:p>
        </p:txBody>
      </p:sp>
    </p:spTree>
    <p:extLst>
      <p:ext uri="{BB962C8B-B14F-4D97-AF65-F5344CB8AC3E}">
        <p14:creationId xmlns:p14="http://schemas.microsoft.com/office/powerpoint/2010/main" val="2910822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 to IPV</a:t>
            </a:r>
          </a:p>
        </p:txBody>
      </p:sp>
      <p:sp>
        <p:nvSpPr>
          <p:cNvPr id="3" name="Content Placeholder 2"/>
          <p:cNvSpPr>
            <a:spLocks noGrp="1"/>
          </p:cNvSpPr>
          <p:nvPr>
            <p:ph idx="1"/>
          </p:nvPr>
        </p:nvSpPr>
        <p:spPr/>
        <p:txBody>
          <a:bodyPr/>
          <a:lstStyle/>
          <a:p>
            <a:pPr>
              <a:buClrTx/>
            </a:pPr>
            <a:r>
              <a:rPr lang="en-US" sz="2400" dirty="0"/>
              <a:t>Wounds in various stages of healing</a:t>
            </a:r>
          </a:p>
          <a:p>
            <a:pPr lvl="1">
              <a:buClrTx/>
            </a:pPr>
            <a:r>
              <a:rPr lang="en-US" sz="2400" dirty="0" err="1"/>
              <a:t>Esp</a:t>
            </a:r>
            <a:r>
              <a:rPr lang="en-US" sz="2400" dirty="0"/>
              <a:t> lower back</a:t>
            </a:r>
          </a:p>
          <a:p>
            <a:pPr>
              <a:buClrTx/>
            </a:pPr>
            <a:r>
              <a:rPr lang="en-US" sz="2400" dirty="0"/>
              <a:t>Injuries don’t match </a:t>
            </a:r>
            <a:r>
              <a:rPr lang="en-US" sz="2400" dirty="0" err="1"/>
              <a:t>Hx</a:t>
            </a:r>
            <a:endParaRPr lang="en-US" sz="2400" dirty="0"/>
          </a:p>
          <a:p>
            <a:pPr>
              <a:buClrTx/>
            </a:pPr>
            <a:r>
              <a:rPr lang="en-US" sz="2400" dirty="0"/>
              <a:t>Looks anxious/ afraid</a:t>
            </a:r>
          </a:p>
          <a:p>
            <a:pPr>
              <a:buClrTx/>
            </a:pPr>
            <a:r>
              <a:rPr lang="en-US" sz="2400" dirty="0"/>
              <a:t>Someone else answers her questions/ won’t leave</a:t>
            </a:r>
          </a:p>
          <a:p>
            <a:pPr lvl="2">
              <a:buClrTx/>
            </a:pPr>
            <a:r>
              <a:rPr lang="en-US" sz="2400" dirty="0"/>
              <a:t>***Professional interpreters***</a:t>
            </a:r>
          </a:p>
        </p:txBody>
      </p:sp>
      <p:pic>
        <p:nvPicPr>
          <p:cNvPr id="5" name="Picture 4">
            <a:extLst>
              <a:ext uri="{FF2B5EF4-FFF2-40B4-BE49-F238E27FC236}">
                <a16:creationId xmlns:a16="http://schemas.microsoft.com/office/drawing/2014/main" id="{A9487F3D-8848-4939-9C27-27E5E3F88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4556760"/>
            <a:ext cx="3429000" cy="19202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3105835"/>
            <a:ext cx="4572000" cy="369332"/>
          </a:xfrm>
          <a:prstGeom prst="rect">
            <a:avLst/>
          </a:prstGeom>
        </p:spPr>
        <p:txBody>
          <a:bodyPr>
            <a:spAutoFit/>
          </a:bodyPr>
          <a:lstStyle/>
          <a:p>
            <a:r>
              <a:rPr lang="en-US" dirty="0"/>
              <a:t>https://</a:t>
            </a:r>
            <a:r>
              <a:rPr lang="en-US" dirty="0">
                <a:hlinkClick r:id="rId2"/>
              </a:rPr>
              <a:t>human trafficking video</a:t>
            </a:r>
            <a:endParaRPr lang="en-US" dirty="0"/>
          </a:p>
        </p:txBody>
      </p:sp>
      <p:sp>
        <p:nvSpPr>
          <p:cNvPr id="6" name="Rectangle 5"/>
          <p:cNvSpPr/>
          <p:nvPr/>
        </p:nvSpPr>
        <p:spPr>
          <a:xfrm>
            <a:off x="4114800" y="5486400"/>
            <a:ext cx="4572000" cy="923330"/>
          </a:xfrm>
          <a:prstGeom prst="rect">
            <a:avLst/>
          </a:prstGeom>
        </p:spPr>
        <p:txBody>
          <a:bodyPr>
            <a:spAutoFit/>
          </a:bodyPr>
          <a:lstStyle/>
          <a:p>
            <a:r>
              <a:rPr lang="en-US" dirty="0">
                <a:hlinkClick r:id="rId2"/>
              </a:rPr>
              <a:t>https://</a:t>
            </a:r>
            <a:r>
              <a:rPr lang="en-US" dirty="0" smtClean="0">
                <a:hlinkClick r:id="rId2"/>
              </a:rPr>
              <a:t>www.youtube.com/watch?v=VZTN0TbsRYA&amp;t=9s</a:t>
            </a:r>
            <a:endParaRPr lang="en-US" dirty="0"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2757487"/>
            <a:ext cx="9138006" cy="3643313"/>
          </a:xfrm>
          <a:prstGeom prst="rect">
            <a:avLst/>
          </a:prstGeom>
          <a:noFill/>
          <a:ln w="9525">
            <a:noFill/>
            <a:miter lim="800000"/>
            <a:headEnd/>
            <a:tailEnd/>
          </a:ln>
        </p:spPr>
      </p:pic>
      <p:pic>
        <p:nvPicPr>
          <p:cNvPr id="15363" name="Picture 3"/>
          <p:cNvPicPr>
            <a:picLocks noChangeAspect="1" noChangeArrowheads="1"/>
          </p:cNvPicPr>
          <p:nvPr/>
        </p:nvPicPr>
        <p:blipFill rotWithShape="1">
          <a:blip r:embed="rId3" cstate="print"/>
          <a:srcRect l="7584"/>
          <a:stretch/>
        </p:blipFill>
        <p:spPr bwMode="auto">
          <a:xfrm>
            <a:off x="228600" y="854683"/>
            <a:ext cx="4071205" cy="1778979"/>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5791200" y="6524625"/>
            <a:ext cx="2895600" cy="2571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Sequelae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1219200"/>
            <a:ext cx="3657601" cy="5469310"/>
          </a:xfrm>
        </p:spPr>
      </p:pic>
    </p:spTree>
    <p:extLst>
      <p:ext uri="{BB962C8B-B14F-4D97-AF65-F5344CB8AC3E}">
        <p14:creationId xmlns:p14="http://schemas.microsoft.com/office/powerpoint/2010/main" val="833719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6629400" y="0"/>
            <a:ext cx="2362200" cy="1600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Lucida Grande" charset="0"/>
              <a:ea typeface="ＭＳ Ｐゴシック" charset="-128"/>
            </a:endParaRPr>
          </a:p>
        </p:txBody>
      </p:sp>
      <p:pic>
        <p:nvPicPr>
          <p:cNvPr id="2" name="Picture 1"/>
          <p:cNvPicPr>
            <a:picLocks noChangeAspect="1"/>
          </p:cNvPicPr>
          <p:nvPr/>
        </p:nvPicPr>
        <p:blipFill>
          <a:blip r:embed="rId2"/>
          <a:stretch>
            <a:fillRect/>
          </a:stretch>
        </p:blipFill>
        <p:spPr>
          <a:xfrm>
            <a:off x="152400" y="0"/>
            <a:ext cx="7270898" cy="6858000"/>
          </a:xfrm>
          <a:prstGeom prst="rect">
            <a:avLst/>
          </a:prstGeom>
        </p:spPr>
      </p:pic>
      <p:sp>
        <p:nvSpPr>
          <p:cNvPr id="3" name="Rectangle 2"/>
          <p:cNvSpPr/>
          <p:nvPr/>
        </p:nvSpPr>
        <p:spPr>
          <a:xfrm>
            <a:off x="7423298" y="5769059"/>
            <a:ext cx="1568302" cy="1077218"/>
          </a:xfrm>
          <a:prstGeom prst="rect">
            <a:avLst/>
          </a:prstGeom>
        </p:spPr>
        <p:txBody>
          <a:bodyPr wrap="square">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Zimmerman </a:t>
            </a:r>
            <a:r>
              <a:rPr lang="en-US" sz="1600" dirty="0" err="1">
                <a:latin typeface="Calibri" panose="020F0502020204030204" pitchFamily="34" charset="0"/>
                <a:ea typeface="Calibri" panose="020F0502020204030204" pitchFamily="34" charset="0"/>
                <a:cs typeface="Times New Roman" panose="02020603050405020304" pitchFamily="18" charset="0"/>
              </a:rPr>
              <a:t>C,et</a:t>
            </a:r>
            <a:r>
              <a:rPr lang="en-US" sz="1600" dirty="0">
                <a:latin typeface="Calibri" panose="020F0502020204030204" pitchFamily="34" charset="0"/>
                <a:ea typeface="Calibri" panose="020F0502020204030204" pitchFamily="34" charset="0"/>
                <a:cs typeface="Times New Roman" panose="02020603050405020304" pitchFamily="18" charset="0"/>
              </a:rPr>
              <a:t> al. </a:t>
            </a:r>
            <a:r>
              <a:rPr lang="en-US" sz="1600" i="1" dirty="0">
                <a:latin typeface="Calibri" panose="020F0502020204030204" pitchFamily="34" charset="0"/>
                <a:ea typeface="Calibri" panose="020F0502020204030204" pitchFamily="34" charset="0"/>
                <a:cs typeface="Times New Roman" panose="02020603050405020304" pitchFamily="18" charset="0"/>
              </a:rPr>
              <a:t>Am J Public Health</a:t>
            </a:r>
            <a:r>
              <a:rPr lang="en-US" sz="1600" dirty="0">
                <a:latin typeface="Calibri" panose="020F0502020204030204" pitchFamily="34" charset="0"/>
                <a:ea typeface="Calibri" panose="020F0502020204030204" pitchFamily="34" charset="0"/>
                <a:cs typeface="Times New Roman" panose="02020603050405020304" pitchFamily="18" charset="0"/>
              </a:rPr>
              <a:t> 2008;98:55-9</a:t>
            </a:r>
          </a:p>
        </p:txBody>
      </p:sp>
    </p:spTree>
    <p:extLst>
      <p:ext uri="{BB962C8B-B14F-4D97-AF65-F5344CB8AC3E}">
        <p14:creationId xmlns:p14="http://schemas.microsoft.com/office/powerpoint/2010/main" val="4092178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Myriad of mental health issues</a:t>
            </a:r>
          </a:p>
        </p:txBody>
      </p:sp>
      <p:sp>
        <p:nvSpPr>
          <p:cNvPr id="5" name="Content Placeholder 4"/>
          <p:cNvSpPr>
            <a:spLocks noGrp="1"/>
          </p:cNvSpPr>
          <p:nvPr>
            <p:ph sz="half" idx="1"/>
          </p:nvPr>
        </p:nvSpPr>
        <p:spPr/>
        <p:txBody>
          <a:bodyPr/>
          <a:lstStyle/>
          <a:p>
            <a:r>
              <a:rPr lang="en-US" dirty="0"/>
              <a:t>Depression</a:t>
            </a:r>
          </a:p>
          <a:p>
            <a:r>
              <a:rPr lang="en-US" dirty="0"/>
              <a:t>Anxiety</a:t>
            </a:r>
          </a:p>
          <a:p>
            <a:r>
              <a:rPr lang="en-US" dirty="0"/>
              <a:t>PTSD</a:t>
            </a:r>
          </a:p>
          <a:p>
            <a:r>
              <a:rPr lang="en-US" dirty="0"/>
              <a:t>Suicidal ideation</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57700" y="1935895"/>
            <a:ext cx="4152900" cy="2802396"/>
          </a:xfrm>
        </p:spPr>
      </p:pic>
      <p:sp>
        <p:nvSpPr>
          <p:cNvPr id="7" name="Rectangle 6"/>
          <p:cNvSpPr/>
          <p:nvPr/>
        </p:nvSpPr>
        <p:spPr>
          <a:xfrm>
            <a:off x="152400" y="6412468"/>
            <a:ext cx="8877300" cy="369332"/>
          </a:xfrm>
          <a:prstGeom prst="rect">
            <a:avLst/>
          </a:prstGeom>
        </p:spPr>
        <p:txBody>
          <a:bodyPr wrap="square">
            <a:spAutoFit/>
          </a:bodyPr>
          <a:lstStyle/>
          <a:p>
            <a:pPr algn="r"/>
            <a:r>
              <a:rPr lang="en-US" dirty="0">
                <a:latin typeface="Calibri" panose="020F0502020204030204" pitchFamily="34" charset="0"/>
                <a:ea typeface="Calibri" panose="020F0502020204030204" pitchFamily="34" charset="0"/>
                <a:cs typeface="Times New Roman" panose="02020603050405020304" pitchFamily="18" charset="0"/>
              </a:rPr>
              <a:t>Tracy E, Macias-Konstantopoulos, W. </a:t>
            </a:r>
            <a:r>
              <a:rPr lang="en-US" i="1" dirty="0" err="1">
                <a:latin typeface="Calibri" panose="020F0502020204030204" pitchFamily="34" charset="0"/>
                <a:ea typeface="Calibri" panose="020F0502020204030204" pitchFamily="34" charset="0"/>
                <a:cs typeface="Times New Roman" panose="02020603050405020304" pitchFamily="18" charset="0"/>
              </a:rPr>
              <a:t>Obstet</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i="1" dirty="0" err="1">
                <a:latin typeface="Calibri" panose="020F0502020204030204" pitchFamily="34" charset="0"/>
                <a:ea typeface="Calibri" panose="020F0502020204030204" pitchFamily="34" charset="0"/>
                <a:cs typeface="Times New Roman" panose="02020603050405020304" pitchFamily="18" charset="0"/>
              </a:rPr>
              <a:t>Gynecol</a:t>
            </a:r>
            <a:r>
              <a:rPr lang="en-US" dirty="0">
                <a:latin typeface="Calibri" panose="020F0502020204030204" pitchFamily="34" charset="0"/>
                <a:ea typeface="Calibri" panose="020F0502020204030204" pitchFamily="34" charset="0"/>
                <a:cs typeface="Times New Roman" panose="02020603050405020304" pitchFamily="18" charset="0"/>
              </a:rPr>
              <a:t> 2017;130:443-53.</a:t>
            </a:r>
            <a:endParaRPr lang="en-US" dirty="0"/>
          </a:p>
        </p:txBody>
      </p:sp>
    </p:spTree>
    <p:extLst>
      <p:ext uri="{BB962C8B-B14F-4D97-AF65-F5344CB8AC3E}">
        <p14:creationId xmlns:p14="http://schemas.microsoft.com/office/powerpoint/2010/main" val="2864136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3600" dirty="0"/>
              <a:t>12% of 387 survivors had attempted to harm or kill themselves within the past month</a:t>
            </a:r>
          </a:p>
        </p:txBody>
      </p:sp>
      <p:sp>
        <p:nvSpPr>
          <p:cNvPr id="4" name="Rectangle 3"/>
          <p:cNvSpPr/>
          <p:nvPr/>
        </p:nvSpPr>
        <p:spPr>
          <a:xfrm>
            <a:off x="1828800" y="6412468"/>
            <a:ext cx="7315200" cy="369332"/>
          </a:xfrm>
          <a:prstGeom prst="rect">
            <a:avLst/>
          </a:prstGeom>
        </p:spPr>
        <p:txBody>
          <a:bodyPr wrap="square">
            <a:spAutoFit/>
          </a:bodyPr>
          <a:lstStyle/>
          <a:p>
            <a:pPr algn="r"/>
            <a:r>
              <a:rPr lang="en-US" dirty="0">
                <a:latin typeface="Calibri" panose="020F0502020204030204" pitchFamily="34" charset="0"/>
                <a:ea typeface="Calibri" panose="020F0502020204030204" pitchFamily="34" charset="0"/>
                <a:cs typeface="Times New Roman" panose="02020603050405020304" pitchFamily="18" charset="0"/>
              </a:rPr>
              <a:t>Kiss L,  Yun K, Pocock N, Zimmerman C. </a:t>
            </a:r>
            <a:r>
              <a:rPr lang="en-US" i="1" dirty="0">
                <a:latin typeface="Calibri" panose="020F0502020204030204" pitchFamily="34" charset="0"/>
                <a:ea typeface="Calibri" panose="020F0502020204030204" pitchFamily="34" charset="0"/>
                <a:cs typeface="Times New Roman" panose="02020603050405020304" pitchFamily="18" charset="0"/>
              </a:rPr>
              <a:t>JAMA Pediatrics </a:t>
            </a:r>
            <a:r>
              <a:rPr lang="en-US" dirty="0">
                <a:latin typeface="Calibri" panose="020F0502020204030204" pitchFamily="34" charset="0"/>
                <a:ea typeface="Calibri" panose="020F0502020204030204" pitchFamily="34" charset="0"/>
                <a:cs typeface="Times New Roman" panose="02020603050405020304" pitchFamily="18" charset="0"/>
              </a:rPr>
              <a:t>2015;169:e152278.</a:t>
            </a:r>
          </a:p>
        </p:txBody>
      </p:sp>
    </p:spTree>
    <p:extLst>
      <p:ext uri="{BB962C8B-B14F-4D97-AF65-F5344CB8AC3E}">
        <p14:creationId xmlns:p14="http://schemas.microsoft.com/office/powerpoint/2010/main" val="3877734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Substance Use</a:t>
            </a:r>
          </a:p>
        </p:txBody>
      </p:sp>
      <p:sp>
        <p:nvSpPr>
          <p:cNvPr id="5" name="Content Placeholder 4"/>
          <p:cNvSpPr>
            <a:spLocks noGrp="1"/>
          </p:cNvSpPr>
          <p:nvPr>
            <p:ph idx="1"/>
          </p:nvPr>
        </p:nvSpPr>
        <p:spPr/>
        <p:txBody>
          <a:bodyPr/>
          <a:lstStyle/>
          <a:p>
            <a:r>
              <a:rPr lang="en-US" sz="2800" dirty="0"/>
              <a:t>“it was much more difficult to work sober because I was dealing with emotions or the pain that I was feeling during intercourse, because when you have sex with people 8,9,10 times a day, even more than that, it starts to hurt a lot. And being high made it easier to deal with that and also it made it easier for me to get away from my body while it was happening, place my brain somewhere else.”</a:t>
            </a:r>
          </a:p>
        </p:txBody>
      </p:sp>
      <p:sp>
        <p:nvSpPr>
          <p:cNvPr id="6" name="Rectangle 5"/>
          <p:cNvSpPr/>
          <p:nvPr/>
        </p:nvSpPr>
        <p:spPr>
          <a:xfrm>
            <a:off x="304800" y="5934670"/>
            <a:ext cx="8458200" cy="92333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Ravi A, Pfeiffer M, </a:t>
            </a:r>
            <a:r>
              <a:rPr lang="en-US" dirty="0" err="1">
                <a:latin typeface="Calibri" panose="020F0502020204030204" pitchFamily="34" charset="0"/>
                <a:ea typeface="Calibri" panose="020F0502020204030204" pitchFamily="34" charset="0"/>
                <a:cs typeface="Times New Roman" panose="02020603050405020304" pitchFamily="18" charset="0"/>
              </a:rPr>
              <a:t>Rosner</a:t>
            </a:r>
            <a:r>
              <a:rPr lang="en-US" dirty="0">
                <a:latin typeface="Calibri" panose="020F0502020204030204" pitchFamily="34" charset="0"/>
                <a:ea typeface="Calibri" panose="020F0502020204030204" pitchFamily="34" charset="0"/>
                <a:cs typeface="Times New Roman" panose="02020603050405020304" pitchFamily="18" charset="0"/>
              </a:rPr>
              <a:t> Z, </a:t>
            </a:r>
            <a:r>
              <a:rPr lang="en-US" dirty="0" err="1">
                <a:latin typeface="Calibri" panose="020F0502020204030204" pitchFamily="34" charset="0"/>
                <a:ea typeface="Calibri" panose="020F0502020204030204" pitchFamily="34" charset="0"/>
                <a:cs typeface="Times New Roman" panose="02020603050405020304" pitchFamily="18" charset="0"/>
              </a:rPr>
              <a:t>Shea</a:t>
            </a:r>
            <a:r>
              <a:rPr lang="en-US" dirty="0">
                <a:latin typeface="Calibri" panose="020F0502020204030204" pitchFamily="34" charset="0"/>
                <a:ea typeface="Calibri" panose="020F0502020204030204" pitchFamily="34" charset="0"/>
                <a:cs typeface="Times New Roman" panose="02020603050405020304" pitchFamily="18" charset="0"/>
              </a:rPr>
              <a:t> J. Trafficking and trauma: Insight and advice for the healthcare system from sex-trafficked women incarcerated on </a:t>
            </a:r>
            <a:r>
              <a:rPr lang="en-US" dirty="0" err="1">
                <a:latin typeface="Calibri" panose="020F0502020204030204" pitchFamily="34" charset="0"/>
                <a:ea typeface="Calibri" panose="020F0502020204030204" pitchFamily="34" charset="0"/>
                <a:cs typeface="Times New Roman" panose="02020603050405020304" pitchFamily="18" charset="0"/>
              </a:rPr>
              <a:t>Rikers</a:t>
            </a:r>
            <a:r>
              <a:rPr lang="en-US" dirty="0">
                <a:latin typeface="Calibri" panose="020F0502020204030204" pitchFamily="34" charset="0"/>
                <a:ea typeface="Calibri" panose="020F0502020204030204" pitchFamily="34" charset="0"/>
                <a:cs typeface="Times New Roman" panose="02020603050405020304" pitchFamily="18" charset="0"/>
              </a:rPr>
              <a:t> Island. </a:t>
            </a:r>
            <a:r>
              <a:rPr lang="en-US" i="1" dirty="0">
                <a:latin typeface="Calibri" panose="020F0502020204030204" pitchFamily="34" charset="0"/>
                <a:ea typeface="Calibri" panose="020F0502020204030204" pitchFamily="34" charset="0"/>
                <a:cs typeface="Times New Roman" panose="02020603050405020304" pitchFamily="18" charset="0"/>
              </a:rPr>
              <a:t>Medical Care </a:t>
            </a:r>
            <a:r>
              <a:rPr lang="en-US" dirty="0">
                <a:latin typeface="Calibri" panose="020F0502020204030204" pitchFamily="34" charset="0"/>
                <a:ea typeface="Calibri" panose="020F0502020204030204" pitchFamily="34" charset="0"/>
                <a:cs typeface="Times New Roman" panose="02020603050405020304" pitchFamily="18" charset="0"/>
              </a:rPr>
              <a:t>2017;55:1017-22</a:t>
            </a:r>
            <a:endParaRPr lang="en-US" dirty="0"/>
          </a:p>
        </p:txBody>
      </p:sp>
    </p:spTree>
    <p:extLst>
      <p:ext uri="{BB962C8B-B14F-4D97-AF65-F5344CB8AC3E}">
        <p14:creationId xmlns:p14="http://schemas.microsoft.com/office/powerpoint/2010/main" val="2386280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trauma-informed questions</a:t>
            </a:r>
          </a:p>
        </p:txBody>
      </p:sp>
      <p:sp>
        <p:nvSpPr>
          <p:cNvPr id="3" name="Content Placeholder 2"/>
          <p:cNvSpPr>
            <a:spLocks noGrp="1"/>
          </p:cNvSpPr>
          <p:nvPr>
            <p:ph idx="1"/>
          </p:nvPr>
        </p:nvSpPr>
        <p:spPr/>
        <p:txBody>
          <a:bodyPr/>
          <a:lstStyle/>
          <a:p>
            <a:r>
              <a:rPr lang="en-US" sz="2400" dirty="0"/>
              <a:t>Potentially triggering</a:t>
            </a:r>
          </a:p>
          <a:p>
            <a:r>
              <a:rPr lang="en-US" sz="2400" dirty="0"/>
              <a:t>Potentially retraumatizing</a:t>
            </a:r>
          </a:p>
          <a:p>
            <a:endParaRPr lang="en-US" dirty="0"/>
          </a:p>
        </p:txBody>
      </p:sp>
      <p:pic>
        <p:nvPicPr>
          <p:cNvPr id="4" name="Picture 3"/>
          <p:cNvPicPr>
            <a:picLocks noChangeAspect="1"/>
          </p:cNvPicPr>
          <p:nvPr/>
        </p:nvPicPr>
        <p:blipFill>
          <a:blip r:embed="rId2"/>
          <a:stretch>
            <a:fillRect/>
          </a:stretch>
        </p:blipFill>
        <p:spPr>
          <a:xfrm>
            <a:off x="2150268" y="2881190"/>
            <a:ext cx="4767263" cy="3431687"/>
          </a:xfrm>
          <a:prstGeom prst="rect">
            <a:avLst/>
          </a:prstGeom>
        </p:spPr>
      </p:pic>
    </p:spTree>
    <p:extLst>
      <p:ext uri="{BB962C8B-B14F-4D97-AF65-F5344CB8AC3E}">
        <p14:creationId xmlns:p14="http://schemas.microsoft.com/office/powerpoint/2010/main" val="3446788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8162" y="1766887"/>
            <a:ext cx="7991475" cy="4086225"/>
          </a:xfrm>
          <a:prstGeom prst="rect">
            <a:avLst/>
          </a:prstGeom>
        </p:spPr>
      </p:pic>
    </p:spTree>
    <p:extLst>
      <p:ext uri="{BB962C8B-B14F-4D97-AF65-F5344CB8AC3E}">
        <p14:creationId xmlns:p14="http://schemas.microsoft.com/office/powerpoint/2010/main" val="3076920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458200" cy="3276600"/>
          </a:xfrm>
        </p:spPr>
        <p:txBody>
          <a:bodyPr/>
          <a:lstStyle/>
          <a:p>
            <a:r>
              <a:rPr lang="en-US" sz="2400" dirty="0"/>
              <a:t>Recognize effects of violence on patient</a:t>
            </a:r>
          </a:p>
          <a:p>
            <a:r>
              <a:rPr lang="en-US" sz="2400" dirty="0"/>
              <a:t>Ensure appropriate services</a:t>
            </a:r>
          </a:p>
          <a:p>
            <a:r>
              <a:rPr lang="en-US" sz="2400" dirty="0"/>
              <a:t>Identify and manage concomitant problems</a:t>
            </a:r>
          </a:p>
          <a:p>
            <a:r>
              <a:rPr lang="en-US" sz="2400" dirty="0"/>
              <a:t>Ensure services culturally and linguistically appropriate</a:t>
            </a:r>
          </a:p>
          <a:p>
            <a:r>
              <a:rPr lang="en-US" sz="2400" dirty="0"/>
              <a:t>Minimize possibility of re-traumatizing</a:t>
            </a:r>
          </a:p>
          <a:p>
            <a:r>
              <a:rPr lang="en-US" sz="2400" dirty="0"/>
              <a:t>Emphasize </a:t>
            </a:r>
            <a:r>
              <a:rPr lang="en-US" sz="2400" dirty="0">
                <a:solidFill>
                  <a:srgbClr val="FF0000"/>
                </a:solidFill>
              </a:rPr>
              <a:t>education</a:t>
            </a:r>
            <a:r>
              <a:rPr lang="en-US" sz="2400" dirty="0"/>
              <a:t>, </a:t>
            </a:r>
            <a:r>
              <a:rPr lang="en-US" sz="2400" dirty="0">
                <a:solidFill>
                  <a:srgbClr val="FF0000"/>
                </a:solidFill>
              </a:rPr>
              <a:t>choice</a:t>
            </a:r>
            <a:r>
              <a:rPr lang="en-US" sz="2400" dirty="0"/>
              <a:t> and </a:t>
            </a:r>
            <a:r>
              <a:rPr lang="en-US" sz="2400" dirty="0">
                <a:solidFill>
                  <a:srgbClr val="FF0000"/>
                </a:solidFill>
              </a:rPr>
              <a:t>resilience</a:t>
            </a:r>
          </a:p>
          <a:p>
            <a:endParaRPr lang="en-US" dirty="0"/>
          </a:p>
        </p:txBody>
      </p:sp>
      <p:pic>
        <p:nvPicPr>
          <p:cNvPr id="3074" name="Picture 2" descr="Image result for medical assistance, image">
            <a:extLst>
              <a:ext uri="{FF2B5EF4-FFF2-40B4-BE49-F238E27FC236}">
                <a16:creationId xmlns:a16="http://schemas.microsoft.com/office/drawing/2014/main" id="{22349D49-9CD0-493D-B7CA-7B33398CF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568" y="4560277"/>
            <a:ext cx="3912847"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641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may appear</a:t>
            </a:r>
          </a:p>
        </p:txBody>
      </p:sp>
      <p:sp>
        <p:nvSpPr>
          <p:cNvPr id="3" name="Content Placeholder 2"/>
          <p:cNvSpPr>
            <a:spLocks noGrp="1"/>
          </p:cNvSpPr>
          <p:nvPr>
            <p:ph sz="half" idx="1"/>
          </p:nvPr>
        </p:nvSpPr>
        <p:spPr/>
        <p:txBody>
          <a:bodyPr/>
          <a:lstStyle/>
          <a:p>
            <a:r>
              <a:rPr lang="en-US" dirty="0"/>
              <a:t>Withdrawn</a:t>
            </a:r>
          </a:p>
          <a:p>
            <a:r>
              <a:rPr lang="en-US" dirty="0"/>
              <a:t>Distrustful</a:t>
            </a:r>
          </a:p>
          <a:p>
            <a:r>
              <a:rPr lang="en-US" dirty="0"/>
              <a:t>Intoxicated</a:t>
            </a:r>
          </a:p>
          <a:p>
            <a:r>
              <a:rPr lang="en-US" dirty="0"/>
              <a:t>Drug-seeking</a:t>
            </a:r>
          </a:p>
          <a:p>
            <a:r>
              <a:rPr lang="en-US" dirty="0"/>
              <a:t>Detached</a:t>
            </a:r>
          </a:p>
          <a:p>
            <a:endParaRPr lang="en-US" dirty="0"/>
          </a:p>
        </p:txBody>
      </p:sp>
      <p:pic>
        <p:nvPicPr>
          <p:cNvPr id="5" name="Content Placeholder 4">
            <a:extLst>
              <a:ext uri="{FF2B5EF4-FFF2-40B4-BE49-F238E27FC236}">
                <a16:creationId xmlns:a16="http://schemas.microsoft.com/office/drawing/2014/main" id="{2CF6353D-3863-4073-BDC9-727D9D370F95}"/>
              </a:ext>
            </a:extLst>
          </p:cNvPr>
          <p:cNvPicPr>
            <a:picLocks noGrp="1" noChangeAspect="1"/>
          </p:cNvPicPr>
          <p:nvPr>
            <p:ph sz="half" idx="2"/>
          </p:nvPr>
        </p:nvPicPr>
        <p:blipFill>
          <a:blip r:embed="rId2"/>
          <a:stretch>
            <a:fillRect/>
          </a:stretch>
        </p:blipFill>
        <p:spPr>
          <a:xfrm>
            <a:off x="4686302" y="1534888"/>
            <a:ext cx="3238498" cy="4256312"/>
          </a:xfrm>
          <a:prstGeom prst="rect">
            <a:avLst/>
          </a:prstGeom>
        </p:spPr>
      </p:pic>
    </p:spTree>
    <p:extLst>
      <p:ext uri="{BB962C8B-B14F-4D97-AF65-F5344CB8AC3E}">
        <p14:creationId xmlns:p14="http://schemas.microsoft.com/office/powerpoint/2010/main" val="665601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840" b="8655"/>
          <a:stretch/>
        </p:blipFill>
        <p:spPr>
          <a:xfrm>
            <a:off x="914400" y="1219200"/>
            <a:ext cx="7315200" cy="4267200"/>
          </a:xfrm>
          <a:prstGeom prst="rect">
            <a:avLst/>
          </a:prstGeom>
        </p:spPr>
      </p:pic>
      <p:sp>
        <p:nvSpPr>
          <p:cNvPr id="6" name="Rectangle 5"/>
          <p:cNvSpPr/>
          <p:nvPr/>
        </p:nvSpPr>
        <p:spPr>
          <a:xfrm>
            <a:off x="304800" y="5943600"/>
            <a:ext cx="8534400" cy="646331"/>
          </a:xfrm>
          <a:prstGeom prst="rect">
            <a:avLst/>
          </a:prstGeom>
        </p:spPr>
        <p:txBody>
          <a:bodyPr wrap="square">
            <a:spAutoFit/>
          </a:bodyPr>
          <a:lstStyle/>
          <a:p>
            <a:r>
              <a:rPr lang="en-US" dirty="0">
                <a:hlinkClick r:id="rId3"/>
              </a:rPr>
              <a:t>http://www.ilo.org/global/topics/forced-labour/policy-areas/statistics/lang--</a:t>
            </a:r>
            <a:r>
              <a:rPr lang="en-US" dirty="0" smtClean="0">
                <a:hlinkClick r:id="rId3"/>
              </a:rPr>
              <a:t>en/index.htm</a:t>
            </a:r>
            <a:r>
              <a:rPr lang="en-US" dirty="0"/>
              <a:t> </a:t>
            </a:r>
            <a:r>
              <a:rPr lang="en-US" dirty="0" smtClean="0"/>
              <a:t>(2012 </a:t>
            </a:r>
            <a:r>
              <a:rPr lang="en-US" dirty="0"/>
              <a:t>ILO statistics) </a:t>
            </a:r>
          </a:p>
        </p:txBody>
      </p:sp>
    </p:spTree>
    <p:extLst>
      <p:ext uri="{BB962C8B-B14F-4D97-AF65-F5344CB8AC3E}">
        <p14:creationId xmlns:p14="http://schemas.microsoft.com/office/powerpoint/2010/main" val="8738076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0000"/>
                </a:solidFill>
              </a:rPr>
              <a:t>Don’t:</a:t>
            </a:r>
          </a:p>
        </p:txBody>
      </p:sp>
      <p:sp>
        <p:nvSpPr>
          <p:cNvPr id="3" name="Content Placeholder 2"/>
          <p:cNvSpPr>
            <a:spLocks noGrp="1"/>
          </p:cNvSpPr>
          <p:nvPr>
            <p:ph sz="half" idx="1"/>
          </p:nvPr>
        </p:nvSpPr>
        <p:spPr/>
        <p:txBody>
          <a:bodyPr/>
          <a:lstStyle/>
          <a:p>
            <a:r>
              <a:rPr lang="en-US" dirty="0"/>
              <a:t>Immediately address psych </a:t>
            </a:r>
            <a:r>
              <a:rPr lang="en-US" dirty="0" err="1"/>
              <a:t>Sx</a:t>
            </a:r>
            <a:r>
              <a:rPr lang="en-US" dirty="0"/>
              <a:t> during screening</a:t>
            </a:r>
          </a:p>
          <a:p>
            <a:pPr lvl="1"/>
            <a:r>
              <a:rPr lang="en-US" dirty="0"/>
              <a:t>Could increase agitation</a:t>
            </a:r>
          </a:p>
          <a:p>
            <a:pPr lvl="1"/>
            <a:r>
              <a:rPr lang="en-US" dirty="0"/>
              <a:t>Could interfere w/ ability to screen</a:t>
            </a:r>
          </a:p>
        </p:txBody>
      </p:sp>
      <p:sp>
        <p:nvSpPr>
          <p:cNvPr id="4" name="Content Placeholder 3"/>
          <p:cNvSpPr>
            <a:spLocks noGrp="1"/>
          </p:cNvSpPr>
          <p:nvPr>
            <p:ph sz="half" idx="2"/>
          </p:nvPr>
        </p:nvSpPr>
        <p:spPr/>
        <p:txBody>
          <a:bodyPr/>
          <a:lstStyle/>
          <a:p>
            <a:r>
              <a:rPr lang="en-US" dirty="0"/>
              <a:t>Criticize or condemn trafficker</a:t>
            </a:r>
          </a:p>
          <a:p>
            <a:pPr lvl="1"/>
            <a:r>
              <a:rPr lang="en-US" dirty="0"/>
              <a:t>Could distress patient</a:t>
            </a:r>
          </a:p>
          <a:p>
            <a:pPr lvl="1"/>
            <a:r>
              <a:rPr lang="en-US" dirty="0"/>
              <a:t>Patient could become defensive</a:t>
            </a:r>
          </a:p>
        </p:txBody>
      </p:sp>
      <p:sp>
        <p:nvSpPr>
          <p:cNvPr id="5" name="Rectangle 4"/>
          <p:cNvSpPr/>
          <p:nvPr/>
        </p:nvSpPr>
        <p:spPr>
          <a:xfrm>
            <a:off x="685800" y="5410200"/>
            <a:ext cx="7696200" cy="954107"/>
          </a:xfrm>
          <a:prstGeom prst="rect">
            <a:avLst/>
          </a:prstGeom>
        </p:spPr>
        <p:txBody>
          <a:bodyPr wrap="square">
            <a:spAutoFit/>
          </a:bodyPr>
          <a:lstStyle/>
          <a:p>
            <a:pPr algn="ctr"/>
            <a:r>
              <a:rPr lang="en-US" i="1" spc="-1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i="1" spc="-10" dirty="0">
                <a:solidFill>
                  <a:srgbClr val="FF0000"/>
                </a:solidFill>
                <a:latin typeface="Arial" panose="020B0604020202020204" pitchFamily="34" charset="0"/>
                <a:ea typeface="Times New Roman" panose="02020603050405020304" pitchFamily="18" charset="0"/>
                <a:cs typeface="Arial" panose="020B0604020202020204" pitchFamily="34" charset="0"/>
              </a:rPr>
              <a:t>It is best to maintain a verbally neutral stance towards the trafficker</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9386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FA43F9-7742-4531-A056-7A1733F5B424}"/>
              </a:ext>
            </a:extLst>
          </p:cNvPr>
          <p:cNvSpPr>
            <a:spLocks noGrp="1"/>
          </p:cNvSpPr>
          <p:nvPr>
            <p:ph type="title"/>
          </p:nvPr>
        </p:nvSpPr>
        <p:spPr/>
        <p:txBody>
          <a:bodyPr/>
          <a:lstStyle/>
          <a:p>
            <a:r>
              <a:rPr lang="en-US" dirty="0"/>
              <a:t>Important</a:t>
            </a:r>
          </a:p>
        </p:txBody>
      </p:sp>
      <p:sp>
        <p:nvSpPr>
          <p:cNvPr id="3" name="Content Placeholder 2">
            <a:extLst>
              <a:ext uri="{FF2B5EF4-FFF2-40B4-BE49-F238E27FC236}">
                <a16:creationId xmlns:a16="http://schemas.microsoft.com/office/drawing/2014/main" id="{64776DEA-9362-4A47-A1E7-A9353837B6B0}"/>
              </a:ext>
            </a:extLst>
          </p:cNvPr>
          <p:cNvSpPr>
            <a:spLocks noGrp="1"/>
          </p:cNvSpPr>
          <p:nvPr>
            <p:ph sz="half" idx="1"/>
          </p:nvPr>
        </p:nvSpPr>
        <p:spPr/>
        <p:txBody>
          <a:bodyPr/>
          <a:lstStyle/>
          <a:p>
            <a:r>
              <a:rPr lang="en-US" dirty="0"/>
              <a:t>See patients alone</a:t>
            </a:r>
          </a:p>
        </p:txBody>
      </p:sp>
      <p:sp>
        <p:nvSpPr>
          <p:cNvPr id="6" name="Content Placeholder 5">
            <a:extLst>
              <a:ext uri="{FF2B5EF4-FFF2-40B4-BE49-F238E27FC236}">
                <a16:creationId xmlns:a16="http://schemas.microsoft.com/office/drawing/2014/main" id="{299F1CE4-A094-4AA6-9F9A-E36BB4EB965D}"/>
              </a:ext>
            </a:extLst>
          </p:cNvPr>
          <p:cNvSpPr>
            <a:spLocks noGrp="1"/>
          </p:cNvSpPr>
          <p:nvPr>
            <p:ph sz="half" idx="2"/>
          </p:nvPr>
        </p:nvSpPr>
        <p:spPr>
          <a:xfrm>
            <a:off x="5638800" y="1524000"/>
            <a:ext cx="2962922" cy="4343400"/>
          </a:xfrm>
        </p:spPr>
        <p:txBody>
          <a:bodyPr/>
          <a:lstStyle/>
          <a:p>
            <a:r>
              <a:rPr lang="en-US" dirty="0"/>
              <a:t>Professional interpreters</a:t>
            </a:r>
          </a:p>
        </p:txBody>
      </p:sp>
      <p:pic>
        <p:nvPicPr>
          <p:cNvPr id="4" name="Picture 3">
            <a:extLst>
              <a:ext uri="{FF2B5EF4-FFF2-40B4-BE49-F238E27FC236}">
                <a16:creationId xmlns:a16="http://schemas.microsoft.com/office/drawing/2014/main" id="{1B01045D-A423-43AA-96B5-8F93639DB85D}"/>
              </a:ext>
            </a:extLst>
          </p:cNvPr>
          <p:cNvPicPr>
            <a:picLocks noChangeAspect="1"/>
          </p:cNvPicPr>
          <p:nvPr/>
        </p:nvPicPr>
        <p:blipFill>
          <a:blip r:embed="rId2"/>
          <a:stretch>
            <a:fillRect/>
          </a:stretch>
        </p:blipFill>
        <p:spPr>
          <a:xfrm>
            <a:off x="5791200" y="3157537"/>
            <a:ext cx="2228850" cy="1533525"/>
          </a:xfrm>
          <a:prstGeom prst="rect">
            <a:avLst/>
          </a:prstGeom>
        </p:spPr>
      </p:pic>
      <p:pic>
        <p:nvPicPr>
          <p:cNvPr id="7" name="Picture 6">
            <a:extLst>
              <a:ext uri="{FF2B5EF4-FFF2-40B4-BE49-F238E27FC236}">
                <a16:creationId xmlns:a16="http://schemas.microsoft.com/office/drawing/2014/main" id="{1CA9E9F7-F664-445E-BB36-6A78E01BCF8F}"/>
              </a:ext>
            </a:extLst>
          </p:cNvPr>
          <p:cNvPicPr>
            <a:picLocks noChangeAspect="1"/>
          </p:cNvPicPr>
          <p:nvPr/>
        </p:nvPicPr>
        <p:blipFill>
          <a:blip r:embed="rId3"/>
          <a:stretch>
            <a:fillRect/>
          </a:stretch>
        </p:blipFill>
        <p:spPr>
          <a:xfrm>
            <a:off x="400697" y="2895600"/>
            <a:ext cx="4729280" cy="2406125"/>
          </a:xfrm>
          <a:prstGeom prst="rect">
            <a:avLst/>
          </a:prstGeom>
        </p:spPr>
      </p:pic>
    </p:spTree>
    <p:extLst>
      <p:ext uri="{BB962C8B-B14F-4D97-AF65-F5344CB8AC3E}">
        <p14:creationId xmlns:p14="http://schemas.microsoft.com/office/powerpoint/2010/main" val="179342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666" b="9633"/>
          <a:stretch/>
        </p:blipFill>
        <p:spPr>
          <a:xfrm>
            <a:off x="0" y="2133600"/>
            <a:ext cx="8991600" cy="3429000"/>
          </a:xfrm>
          <a:prstGeom prst="rect">
            <a:avLst/>
          </a:prstGeom>
        </p:spPr>
      </p:pic>
    </p:spTree>
    <p:extLst>
      <p:ext uri="{BB962C8B-B14F-4D97-AF65-F5344CB8AC3E}">
        <p14:creationId xmlns:p14="http://schemas.microsoft.com/office/powerpoint/2010/main" val="2301762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629400" y="0"/>
            <a:ext cx="2362200" cy="1600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Lucida Grande" charset="0"/>
              <a:ea typeface="ＭＳ Ｐゴシック" charset="-128"/>
            </a:endParaRPr>
          </a:p>
        </p:txBody>
      </p:sp>
      <p:pic>
        <p:nvPicPr>
          <p:cNvPr id="2" name="Picture 1"/>
          <p:cNvPicPr>
            <a:picLocks noChangeAspect="1"/>
          </p:cNvPicPr>
          <p:nvPr/>
        </p:nvPicPr>
        <p:blipFill>
          <a:blip r:embed="rId2"/>
          <a:stretch>
            <a:fillRect/>
          </a:stretch>
        </p:blipFill>
        <p:spPr>
          <a:xfrm>
            <a:off x="1603415" y="0"/>
            <a:ext cx="5937169" cy="6858000"/>
          </a:xfrm>
          <a:prstGeom prst="rect">
            <a:avLst/>
          </a:prstGeom>
        </p:spPr>
      </p:pic>
    </p:spTree>
    <p:extLst>
      <p:ext uri="{BB962C8B-B14F-4D97-AF65-F5344CB8AC3E}">
        <p14:creationId xmlns:p14="http://schemas.microsoft.com/office/powerpoint/2010/main" val="7440960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38800" y="5704582"/>
            <a:ext cx="3429000" cy="1077218"/>
          </a:xfrm>
          <a:prstGeom prst="rect">
            <a:avLst/>
          </a:prstGeom>
        </p:spPr>
        <p:txBody>
          <a:bodyPr wrap="square">
            <a:spAutoFit/>
          </a:bodyPr>
          <a:lstStyle/>
          <a:p>
            <a:r>
              <a:rPr lang="en-US" sz="1600" dirty="0">
                <a:hlinkClick r:id="rId2"/>
              </a:rPr>
              <a:t>https://www.acf.hhs.gov/sites/default/files/otip/adult_human_trafficking_screening_tool_and_guide.pdf</a:t>
            </a:r>
            <a:r>
              <a:rPr lang="en-US" sz="1600" dirty="0"/>
              <a:t>  (U.S. HHS Jan 2018)</a:t>
            </a:r>
          </a:p>
        </p:txBody>
      </p:sp>
      <p:pic>
        <p:nvPicPr>
          <p:cNvPr id="7" name="Content Placeholder 6">
            <a:extLst>
              <a:ext uri="{FF2B5EF4-FFF2-40B4-BE49-F238E27FC236}">
                <a16:creationId xmlns:a16="http://schemas.microsoft.com/office/drawing/2014/main" id="{C739E45C-9FAE-4D99-983C-DD366C0DBAB8}"/>
              </a:ext>
            </a:extLst>
          </p:cNvPr>
          <p:cNvPicPr>
            <a:picLocks noGrp="1" noChangeAspect="1"/>
          </p:cNvPicPr>
          <p:nvPr>
            <p:ph idx="1"/>
          </p:nvPr>
        </p:nvPicPr>
        <p:blipFill rotWithShape="1">
          <a:blip r:embed="rId3"/>
          <a:srcRect t="2353"/>
          <a:stretch/>
        </p:blipFill>
        <p:spPr>
          <a:xfrm>
            <a:off x="86810" y="334281"/>
            <a:ext cx="5628190" cy="6523719"/>
          </a:xfrm>
          <a:prstGeom prst="rect">
            <a:avLst/>
          </a:prstGeom>
        </p:spPr>
      </p:pic>
    </p:spTree>
    <p:extLst>
      <p:ext uri="{BB962C8B-B14F-4D97-AF65-F5344CB8AC3E}">
        <p14:creationId xmlns:p14="http://schemas.microsoft.com/office/powerpoint/2010/main" val="6007465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66800" y="0"/>
            <a:ext cx="5050648" cy="5596478"/>
          </a:xfrm>
          <a:prstGeom prst="rect">
            <a:avLst/>
          </a:prstGeom>
        </p:spPr>
      </p:pic>
      <p:pic>
        <p:nvPicPr>
          <p:cNvPr id="5" name="Picture 4"/>
          <p:cNvPicPr>
            <a:picLocks noChangeAspect="1"/>
          </p:cNvPicPr>
          <p:nvPr/>
        </p:nvPicPr>
        <p:blipFill>
          <a:blip r:embed="rId3"/>
          <a:stretch>
            <a:fillRect/>
          </a:stretch>
        </p:blipFill>
        <p:spPr>
          <a:xfrm>
            <a:off x="1066801" y="5410200"/>
            <a:ext cx="4953000" cy="1447800"/>
          </a:xfrm>
          <a:prstGeom prst="rect">
            <a:avLst/>
          </a:prstGeom>
        </p:spPr>
      </p:pic>
    </p:spTree>
    <p:extLst>
      <p:ext uri="{BB962C8B-B14F-4D97-AF65-F5344CB8AC3E}">
        <p14:creationId xmlns:p14="http://schemas.microsoft.com/office/powerpoint/2010/main" val="3051137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4A67B-D328-4EAE-8CA8-4BB9987C66C7}"/>
              </a:ext>
            </a:extLst>
          </p:cNvPr>
          <p:cNvPicPr>
            <a:picLocks noChangeAspect="1"/>
          </p:cNvPicPr>
          <p:nvPr/>
        </p:nvPicPr>
        <p:blipFill rotWithShape="1">
          <a:blip r:embed="rId2"/>
          <a:srcRect t="1605" b="3257"/>
          <a:stretch/>
        </p:blipFill>
        <p:spPr>
          <a:xfrm>
            <a:off x="457200" y="104104"/>
            <a:ext cx="8305800" cy="6677696"/>
          </a:xfrm>
          <a:prstGeom prst="rect">
            <a:avLst/>
          </a:prstGeom>
        </p:spPr>
      </p:pic>
    </p:spTree>
    <p:extLst>
      <p:ext uri="{BB962C8B-B14F-4D97-AF65-F5344CB8AC3E}">
        <p14:creationId xmlns:p14="http://schemas.microsoft.com/office/powerpoint/2010/main" val="12475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24400" y="4622504"/>
            <a:ext cx="4343400" cy="2137045"/>
          </a:xfrm>
          <a:prstGeom prst="rect">
            <a:avLst/>
          </a:prstGeom>
        </p:spPr>
      </p:pic>
      <p:pic>
        <p:nvPicPr>
          <p:cNvPr id="2" name="Picture 1"/>
          <p:cNvPicPr>
            <a:picLocks noChangeAspect="1"/>
          </p:cNvPicPr>
          <p:nvPr/>
        </p:nvPicPr>
        <p:blipFill>
          <a:blip r:embed="rId3"/>
          <a:stretch>
            <a:fillRect/>
          </a:stretch>
        </p:blipFill>
        <p:spPr>
          <a:xfrm>
            <a:off x="381000" y="609600"/>
            <a:ext cx="4648200" cy="4388042"/>
          </a:xfrm>
          <a:prstGeom prst="rect">
            <a:avLst/>
          </a:prstGeom>
        </p:spPr>
      </p:pic>
    </p:spTree>
    <p:extLst>
      <p:ext uri="{BB962C8B-B14F-4D97-AF65-F5344CB8AC3E}">
        <p14:creationId xmlns:p14="http://schemas.microsoft.com/office/powerpoint/2010/main" val="2573964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Minimize risk</a:t>
            </a:r>
          </a:p>
        </p:txBody>
      </p:sp>
      <p:sp>
        <p:nvSpPr>
          <p:cNvPr id="3" name="Content Placeholder 2"/>
          <p:cNvSpPr>
            <a:spLocks noGrp="1"/>
          </p:cNvSpPr>
          <p:nvPr>
            <p:ph idx="1"/>
          </p:nvPr>
        </p:nvSpPr>
        <p:spPr/>
        <p:txBody>
          <a:bodyPr/>
          <a:lstStyle/>
          <a:p>
            <a:r>
              <a:rPr lang="en-US" dirty="0"/>
              <a:t>If patient unaware of  location: encourage look for surroundings, building addresses, landmarks</a:t>
            </a:r>
          </a:p>
          <a:p>
            <a:r>
              <a:rPr lang="en-US" dirty="0"/>
              <a:t>Avoid dangerous rooms (I.e. where weapons stored)</a:t>
            </a:r>
          </a:p>
          <a:p>
            <a:r>
              <a:rPr lang="en-US" dirty="0"/>
              <a:t>Important documents/meds in safe place</a:t>
            </a:r>
          </a:p>
          <a:p>
            <a:r>
              <a:rPr lang="en-US" dirty="0"/>
              <a:t>Escape route:</a:t>
            </a:r>
          </a:p>
          <a:p>
            <a:pPr lvl="1"/>
            <a:r>
              <a:rPr lang="en-US" dirty="0"/>
              <a:t>Plan/ memorize</a:t>
            </a:r>
          </a:p>
          <a:p>
            <a:pPr lvl="1"/>
            <a:r>
              <a:rPr lang="en-US" dirty="0"/>
              <a:t>Practice (if safe)</a:t>
            </a:r>
          </a:p>
          <a:p>
            <a:pPr lvl="1"/>
            <a:r>
              <a:rPr lang="en-US" dirty="0"/>
              <a:t>Have back up plan</a:t>
            </a:r>
          </a:p>
          <a:p>
            <a:pPr lvl="1"/>
            <a:endParaRPr lang="en-US" dirty="0"/>
          </a:p>
          <a:p>
            <a:pPr lvl="1"/>
            <a:endParaRPr lang="en-US" dirty="0"/>
          </a:p>
        </p:txBody>
      </p:sp>
    </p:spTree>
    <p:extLst>
      <p:ext uri="{BB962C8B-B14F-4D97-AF65-F5344CB8AC3E}">
        <p14:creationId xmlns:p14="http://schemas.microsoft.com/office/powerpoint/2010/main" val="420384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up/ </a:t>
            </a:r>
            <a:r>
              <a:rPr lang="en-US" dirty="0" err="1"/>
              <a:t>Tx</a:t>
            </a:r>
            <a:endParaRPr lang="en-US" dirty="0"/>
          </a:p>
        </p:txBody>
      </p:sp>
      <p:sp>
        <p:nvSpPr>
          <p:cNvPr id="3" name="Content Placeholder 2"/>
          <p:cNvSpPr>
            <a:spLocks noGrp="1"/>
          </p:cNvSpPr>
          <p:nvPr>
            <p:ph idx="1"/>
          </p:nvPr>
        </p:nvSpPr>
        <p:spPr/>
        <p:txBody>
          <a:bodyPr/>
          <a:lstStyle/>
          <a:p>
            <a:r>
              <a:rPr lang="en-US" dirty="0"/>
              <a:t>Routine labs</a:t>
            </a:r>
          </a:p>
          <a:p>
            <a:r>
              <a:rPr lang="en-US" dirty="0"/>
              <a:t>Consider:</a:t>
            </a:r>
          </a:p>
          <a:p>
            <a:pPr lvl="1"/>
            <a:r>
              <a:rPr lang="en-US" dirty="0"/>
              <a:t> </a:t>
            </a:r>
            <a:r>
              <a:rPr lang="en-US" dirty="0" err="1"/>
              <a:t>Tox</a:t>
            </a:r>
            <a:r>
              <a:rPr lang="en-US" dirty="0"/>
              <a:t> screen</a:t>
            </a:r>
          </a:p>
          <a:p>
            <a:pPr lvl="1"/>
            <a:r>
              <a:rPr lang="en-US" dirty="0"/>
              <a:t>Empiric </a:t>
            </a:r>
            <a:r>
              <a:rPr lang="en-US" dirty="0" err="1"/>
              <a:t>Abi</a:t>
            </a:r>
            <a:r>
              <a:rPr lang="en-US" dirty="0"/>
              <a:t> for STIs</a:t>
            </a:r>
          </a:p>
          <a:p>
            <a:pPr lvl="1"/>
            <a:r>
              <a:rPr lang="en-US" dirty="0"/>
              <a:t>Post-exposure HIV prophylaxis</a:t>
            </a:r>
          </a:p>
          <a:p>
            <a:pPr lvl="0"/>
            <a:r>
              <a:rPr lang="en-US" dirty="0"/>
              <a:t>Emergency contraception</a:t>
            </a:r>
          </a:p>
        </p:txBody>
      </p:sp>
      <p:sp>
        <p:nvSpPr>
          <p:cNvPr id="4" name="Rectangle 3"/>
          <p:cNvSpPr/>
          <p:nvPr/>
        </p:nvSpPr>
        <p:spPr>
          <a:xfrm>
            <a:off x="304800" y="5257800"/>
            <a:ext cx="8458200" cy="1569660"/>
          </a:xfrm>
          <a:prstGeom prst="rect">
            <a:avLst/>
          </a:prstGeom>
        </p:spPr>
        <p:txBody>
          <a:bodyPr wrap="square">
            <a:spAutoFit/>
          </a:bodyPr>
          <a:lstStyle/>
          <a:p>
            <a:pPr lvl="0"/>
            <a:endParaRPr lang="en-US" sz="1400" dirty="0"/>
          </a:p>
          <a:p>
            <a:pPr lvl="0"/>
            <a:r>
              <a:rPr lang="en-US" sz="1400" dirty="0" err="1"/>
              <a:t>Stoklosa</a:t>
            </a:r>
            <a:r>
              <a:rPr lang="en-US" sz="1400" dirty="0"/>
              <a:t> H, </a:t>
            </a:r>
            <a:r>
              <a:rPr lang="en-US" sz="1400" dirty="0" err="1"/>
              <a:t>MacGibbon</a:t>
            </a:r>
            <a:r>
              <a:rPr lang="en-US" sz="1400" dirty="0"/>
              <a:t> M. Human trafficking, mental illness, and addiction: Avoiding diagnostic overshadowing. </a:t>
            </a:r>
            <a:r>
              <a:rPr lang="en-US" sz="1400" i="1" dirty="0"/>
              <a:t>AMA J Ethics </a:t>
            </a:r>
            <a:r>
              <a:rPr lang="en-US" sz="1400" dirty="0"/>
              <a:t>2017;19:23-34</a:t>
            </a:r>
          </a:p>
          <a:p>
            <a:pPr lvl="0"/>
            <a:endParaRPr lang="en-US" dirty="0"/>
          </a:p>
          <a:p>
            <a:pPr lvl="0"/>
            <a:r>
              <a:rPr lang="en-US" dirty="0"/>
              <a:t> </a:t>
            </a:r>
            <a:r>
              <a:rPr lang="en-US" sz="1400" dirty="0"/>
              <a:t>Chung R, English A. Commercial sexual exploitation and sex trafficking of adolescents. </a:t>
            </a:r>
            <a:r>
              <a:rPr lang="en-US" sz="1400" i="1" dirty="0" err="1"/>
              <a:t>Curr</a:t>
            </a:r>
            <a:r>
              <a:rPr lang="en-US" sz="1400" i="1" dirty="0"/>
              <a:t> </a:t>
            </a:r>
            <a:r>
              <a:rPr lang="en-US" sz="1400" i="1" dirty="0" err="1"/>
              <a:t>Opin</a:t>
            </a:r>
            <a:r>
              <a:rPr lang="en-US" sz="1400" i="1" dirty="0"/>
              <a:t> </a:t>
            </a:r>
            <a:r>
              <a:rPr lang="en-US" sz="1400" i="1" dirty="0" err="1"/>
              <a:t>Pediatr</a:t>
            </a:r>
            <a:r>
              <a:rPr lang="en-US" sz="1400" dirty="0"/>
              <a:t> 2015;27:428-33</a:t>
            </a:r>
            <a:r>
              <a:rPr lang="en-US" dirty="0"/>
              <a:t>.</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458200" cy="5410200"/>
          </a:xfrm>
        </p:spPr>
        <p:txBody>
          <a:bodyPr/>
          <a:lstStyle/>
          <a:p>
            <a:r>
              <a:rPr lang="en-US" dirty="0"/>
              <a:t>At any given time in 2016, an estimated </a:t>
            </a:r>
            <a:r>
              <a:rPr lang="en-US" b="1" dirty="0"/>
              <a:t>40.3 million</a:t>
            </a:r>
            <a:r>
              <a:rPr lang="en-US" dirty="0"/>
              <a:t> people are </a:t>
            </a:r>
            <a:r>
              <a:rPr lang="en-US" b="1" dirty="0"/>
              <a:t>in modern slavery</a:t>
            </a:r>
            <a:r>
              <a:rPr lang="en-US" dirty="0"/>
              <a:t>, including 24.9 in forced </a:t>
            </a:r>
            <a:r>
              <a:rPr lang="en-US" dirty="0" err="1"/>
              <a:t>labour</a:t>
            </a:r>
            <a:r>
              <a:rPr lang="en-US" dirty="0"/>
              <a:t> and </a:t>
            </a:r>
            <a:r>
              <a:rPr lang="en-US" b="1" dirty="0"/>
              <a:t>15.4 million in forced marriage</a:t>
            </a:r>
            <a:r>
              <a:rPr lang="en-US" dirty="0"/>
              <a:t>.</a:t>
            </a:r>
          </a:p>
          <a:p>
            <a:r>
              <a:rPr lang="en-US" dirty="0"/>
              <a:t>It means there are </a:t>
            </a:r>
            <a:r>
              <a:rPr lang="en-US" b="1" dirty="0"/>
              <a:t>5.4 victims of modern slavery for every 1,000 people</a:t>
            </a:r>
            <a:r>
              <a:rPr lang="en-US" dirty="0"/>
              <a:t> in the world.</a:t>
            </a:r>
          </a:p>
          <a:p>
            <a:r>
              <a:rPr lang="en-US" b="1" dirty="0"/>
              <a:t>1 in 4 victims of modern slavery are children.</a:t>
            </a:r>
            <a:endParaRPr lang="en-US" dirty="0"/>
          </a:p>
          <a:p>
            <a:r>
              <a:rPr lang="en-US" dirty="0"/>
              <a:t>Out of the </a:t>
            </a:r>
            <a:r>
              <a:rPr lang="en-US" b="1" dirty="0"/>
              <a:t>24.9 million</a:t>
            </a:r>
            <a:r>
              <a:rPr lang="en-US" dirty="0"/>
              <a:t> people trapped </a:t>
            </a:r>
            <a:r>
              <a:rPr lang="en-US" b="1" dirty="0"/>
              <a:t>in forced </a:t>
            </a:r>
            <a:r>
              <a:rPr lang="en-US" b="1" dirty="0" err="1"/>
              <a:t>labour</a:t>
            </a:r>
            <a:r>
              <a:rPr lang="en-US" dirty="0"/>
              <a:t>, </a:t>
            </a:r>
            <a:r>
              <a:rPr lang="en-US" b="1" dirty="0"/>
              <a:t>16 million</a:t>
            </a:r>
            <a:r>
              <a:rPr lang="en-US" dirty="0"/>
              <a:t> people are exploited </a:t>
            </a:r>
            <a:r>
              <a:rPr lang="en-US" b="1" dirty="0"/>
              <a:t>in the private sector</a:t>
            </a:r>
            <a:r>
              <a:rPr lang="en-US" dirty="0"/>
              <a:t> such as domestic work, construction or agriculture; </a:t>
            </a:r>
            <a:r>
              <a:rPr lang="en-US" b="1" dirty="0"/>
              <a:t>4.8 million</a:t>
            </a:r>
            <a:r>
              <a:rPr lang="en-US" dirty="0"/>
              <a:t> persons </a:t>
            </a:r>
            <a:r>
              <a:rPr lang="en-US" b="1" dirty="0"/>
              <a:t>in forced sexual exploitation</a:t>
            </a:r>
            <a:r>
              <a:rPr lang="en-US" dirty="0"/>
              <a:t>, and </a:t>
            </a:r>
            <a:r>
              <a:rPr lang="en-US" b="1" dirty="0"/>
              <a:t>4 million </a:t>
            </a:r>
            <a:r>
              <a:rPr lang="en-US" dirty="0"/>
              <a:t>persons </a:t>
            </a:r>
            <a:r>
              <a:rPr lang="en-US" b="1" dirty="0"/>
              <a:t>in forced </a:t>
            </a:r>
            <a:r>
              <a:rPr lang="en-US" b="1" dirty="0" err="1"/>
              <a:t>labour</a:t>
            </a:r>
            <a:r>
              <a:rPr lang="en-US" b="1" dirty="0"/>
              <a:t> imposed by state</a:t>
            </a:r>
            <a:r>
              <a:rPr lang="en-US" dirty="0"/>
              <a:t> authorities.</a:t>
            </a:r>
          </a:p>
          <a:p>
            <a:r>
              <a:rPr lang="en-US" b="1" dirty="0"/>
              <a:t>Women and girls are disproportionately affected</a:t>
            </a:r>
            <a:r>
              <a:rPr lang="en-US" dirty="0"/>
              <a:t> by forced </a:t>
            </a:r>
            <a:r>
              <a:rPr lang="en-US" dirty="0" err="1"/>
              <a:t>labour</a:t>
            </a:r>
            <a:r>
              <a:rPr lang="en-US" dirty="0"/>
              <a:t>, accounting for 99% of victims in the commercial sex industry, and 58% in other sectors</a:t>
            </a:r>
          </a:p>
          <a:p>
            <a:r>
              <a:rPr lang="en-US" dirty="0"/>
              <a:t>Source: </a:t>
            </a:r>
            <a:r>
              <a:rPr lang="en-US" dirty="0">
                <a:hlinkClick r:id="rId2"/>
              </a:rPr>
              <a:t>Global Estimates of Modern Slavery: Forced </a:t>
            </a:r>
            <a:r>
              <a:rPr lang="en-US" dirty="0" err="1">
                <a:hlinkClick r:id="rId2"/>
              </a:rPr>
              <a:t>Labour</a:t>
            </a:r>
            <a:r>
              <a:rPr lang="en-US" dirty="0">
                <a:hlinkClick r:id="rId2"/>
              </a:rPr>
              <a:t> and Forced Marriage </a:t>
            </a:r>
            <a:endParaRPr lang="en-US" dirty="0"/>
          </a:p>
        </p:txBody>
      </p:sp>
    </p:spTree>
    <p:extLst>
      <p:ext uri="{BB962C8B-B14F-4D97-AF65-F5344CB8AC3E}">
        <p14:creationId xmlns:p14="http://schemas.microsoft.com/office/powerpoint/2010/main" val="10832130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accurate/ unbiased for</a:t>
            </a:r>
          </a:p>
        </p:txBody>
      </p:sp>
      <p:sp>
        <p:nvSpPr>
          <p:cNvPr id="3" name="Content Placeholder 2"/>
          <p:cNvSpPr>
            <a:spLocks noGrp="1"/>
          </p:cNvSpPr>
          <p:nvPr>
            <p:ph idx="1"/>
          </p:nvPr>
        </p:nvSpPr>
        <p:spPr/>
        <p:txBody>
          <a:bodyPr/>
          <a:lstStyle/>
          <a:p>
            <a:r>
              <a:rPr lang="en-US" dirty="0"/>
              <a:t>Clinical/ other services (</a:t>
            </a:r>
            <a:r>
              <a:rPr lang="en-US" dirty="0" err="1"/>
              <a:t>esp</a:t>
            </a:r>
            <a:r>
              <a:rPr lang="en-US" dirty="0"/>
              <a:t> diff providers) </a:t>
            </a:r>
          </a:p>
          <a:p>
            <a:r>
              <a:rPr lang="en-US" dirty="0"/>
              <a:t>Evidence</a:t>
            </a:r>
          </a:p>
          <a:p>
            <a:r>
              <a:rPr lang="en-US" dirty="0"/>
              <a:t>Record only information regarding your role</a:t>
            </a:r>
          </a:p>
          <a:p>
            <a:r>
              <a:rPr lang="en-US" dirty="0"/>
              <a:t>Confidentiality</a:t>
            </a:r>
          </a:p>
          <a:p>
            <a:r>
              <a:rPr lang="en-US" dirty="0"/>
              <a:t>Secure access</a:t>
            </a:r>
          </a:p>
          <a:p>
            <a:r>
              <a:rPr lang="en-US" dirty="0"/>
              <a:t>Consult management and legal before responding </a:t>
            </a:r>
          </a:p>
        </p:txBody>
      </p:sp>
    </p:spTree>
    <p:extLst>
      <p:ext uri="{BB962C8B-B14F-4D97-AF65-F5344CB8AC3E}">
        <p14:creationId xmlns:p14="http://schemas.microsoft.com/office/powerpoint/2010/main" val="185268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Image description"/>
          <p:cNvPicPr>
            <a:picLocks noChangeAspect="1" noChangeArrowheads="1"/>
          </p:cNvPicPr>
          <p:nvPr/>
        </p:nvPicPr>
        <p:blipFill>
          <a:blip r:embed="rId2"/>
          <a:srcRect/>
          <a:stretch>
            <a:fillRect/>
          </a:stretch>
        </p:blipFill>
        <p:spPr bwMode="auto">
          <a:xfrm>
            <a:off x="0" y="-1524000"/>
            <a:ext cx="8191500" cy="5133975"/>
          </a:xfrm>
          <a:prstGeom prst="rect">
            <a:avLst/>
          </a:prstGeom>
          <a:noFill/>
        </p:spPr>
      </p:pic>
      <p:pic>
        <p:nvPicPr>
          <p:cNvPr id="57349" name="Picture 5" descr="Trafficking Hotline">
            <a:hlinkClick r:id="rId3"/>
          </p:cNvPr>
          <p:cNvPicPr>
            <a:picLocks noChangeAspect="1" noChangeArrowheads="1"/>
          </p:cNvPicPr>
          <p:nvPr/>
        </p:nvPicPr>
        <p:blipFill>
          <a:blip r:embed="rId4" cstate="print"/>
          <a:srcRect/>
          <a:stretch>
            <a:fillRect/>
          </a:stretch>
        </p:blipFill>
        <p:spPr bwMode="auto">
          <a:xfrm>
            <a:off x="1371600" y="1905000"/>
            <a:ext cx="6517145" cy="1819276"/>
          </a:xfrm>
          <a:prstGeom prst="rect">
            <a:avLst/>
          </a:prstGeom>
          <a:noFill/>
        </p:spPr>
      </p:pic>
      <p:sp>
        <p:nvSpPr>
          <p:cNvPr id="5" name="Rectangle 4"/>
          <p:cNvSpPr/>
          <p:nvPr/>
        </p:nvSpPr>
        <p:spPr>
          <a:xfrm>
            <a:off x="2468650" y="4191000"/>
            <a:ext cx="4323043" cy="369332"/>
          </a:xfrm>
          <a:prstGeom prst="rect">
            <a:avLst/>
          </a:prstGeom>
        </p:spPr>
        <p:txBody>
          <a:bodyPr wrap="square">
            <a:spAutoFit/>
          </a:bodyPr>
          <a:lstStyle/>
          <a:p>
            <a:r>
              <a:rPr lang="en-US" dirty="0">
                <a:hlinkClick r:id="rId5"/>
              </a:rPr>
              <a:t>http://</a:t>
            </a:r>
            <a:r>
              <a:rPr lang="en-US" dirty="0" smtClean="0">
                <a:hlinkClick r:id="rId5"/>
              </a:rPr>
              <a:t>www.polarisproject.org/state-map</a:t>
            </a:r>
            <a:endParaRPr lang="en-US" dirty="0"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srcRect r="1071" b="4412"/>
          <a:stretch/>
        </p:blipFill>
        <p:spPr bwMode="auto">
          <a:xfrm>
            <a:off x="381001" y="1295400"/>
            <a:ext cx="8153400" cy="4953000"/>
          </a:xfrm>
          <a:prstGeom prst="rect">
            <a:avLst/>
          </a:prstGeom>
          <a:noFill/>
          <a:ln w="9525">
            <a:noFill/>
            <a:miter lim="800000"/>
            <a:headEnd/>
            <a:tailEnd/>
          </a:ln>
        </p:spPr>
      </p:pic>
      <p:sp>
        <p:nvSpPr>
          <p:cNvPr id="4" name="Title 3"/>
          <p:cNvSpPr>
            <a:spLocks noGrp="1"/>
          </p:cNvSpPr>
          <p:nvPr>
            <p:ph type="title"/>
          </p:nvPr>
        </p:nvSpPr>
        <p:spPr>
          <a:xfrm>
            <a:off x="0" y="0"/>
            <a:ext cx="8229600" cy="1003300"/>
          </a:xfrm>
        </p:spPr>
        <p:txBody>
          <a:bodyPr/>
          <a:lstStyle/>
          <a:p>
            <a:r>
              <a:rPr lang="en-US" dirty="0"/>
              <a:t>Sex Trafficking Victim Outreach Card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a:t>
            </a:r>
          </a:p>
        </p:txBody>
      </p:sp>
      <p:sp>
        <p:nvSpPr>
          <p:cNvPr id="3" name="Content Placeholder 2"/>
          <p:cNvSpPr>
            <a:spLocks noGrp="1"/>
          </p:cNvSpPr>
          <p:nvPr>
            <p:ph idx="1"/>
          </p:nvPr>
        </p:nvSpPr>
        <p:spPr/>
        <p:txBody>
          <a:bodyPr/>
          <a:lstStyle/>
          <a:p>
            <a:r>
              <a:rPr lang="en-US" dirty="0"/>
              <a:t>Oral statements, using quotes</a:t>
            </a:r>
          </a:p>
          <a:p>
            <a:r>
              <a:rPr lang="en-US" dirty="0"/>
              <a:t>Body maps</a:t>
            </a:r>
          </a:p>
          <a:p>
            <a:r>
              <a:rPr lang="en-US" dirty="0"/>
              <a:t>Forensic photography</a:t>
            </a:r>
          </a:p>
          <a:p>
            <a:r>
              <a:rPr lang="en-US" dirty="0"/>
              <a:t>Avoid “alleged/ patient claims”</a:t>
            </a:r>
          </a:p>
          <a:p>
            <a:r>
              <a:rPr lang="en-US" dirty="0"/>
              <a:t>Use “suspected” or “reported human trafficking”</a:t>
            </a:r>
          </a:p>
        </p:txBody>
      </p:sp>
      <p:sp>
        <p:nvSpPr>
          <p:cNvPr id="17409" name="Rectangle 1"/>
          <p:cNvSpPr>
            <a:spLocks noChangeArrowheads="1"/>
          </p:cNvSpPr>
          <p:nvPr/>
        </p:nvSpPr>
        <p:spPr bwMode="auto">
          <a:xfrm rot="10800000" flipV="1">
            <a:off x="304800" y="5909101"/>
            <a:ext cx="86106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Goodman J. Lawyer’s manual  on human trafficking: Pursuing justice for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victims.</a:t>
            </a:r>
            <a:r>
              <a:rPr kumimoji="0" lang="en-US" sz="1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2"/>
              </a:rPr>
              <a:t>http</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hlinkClick r:id="rId2"/>
              </a:rPr>
              <a:t>://www.nycourts.gov/ip/womeninthecourts/pdfs/LMHT.pdf. </a:t>
            </a:r>
            <a:endPar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Leidholdt</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D. Human trafficking and domestic violence a primer for judges. </a:t>
            </a:r>
            <a:r>
              <a:rPr kumimoji="0" lang="en-US" sz="12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The Judge’s Journal </a:t>
            </a:r>
            <a:r>
              <a:rPr kumimoji="0" lang="en-US"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2013</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4" name="Picture 3"/>
          <p:cNvPicPr>
            <a:picLocks noChangeAspect="1"/>
          </p:cNvPicPr>
          <p:nvPr/>
        </p:nvPicPr>
        <p:blipFill rotWithShape="1">
          <a:blip r:embed="rId3"/>
          <a:srcRect t="6972" r="18548"/>
          <a:stretch/>
        </p:blipFill>
        <p:spPr>
          <a:xfrm>
            <a:off x="2656236" y="3548536"/>
            <a:ext cx="3439763" cy="236056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Mandatory reporting</a:t>
            </a:r>
          </a:p>
        </p:txBody>
      </p:sp>
      <p:sp>
        <p:nvSpPr>
          <p:cNvPr id="3" name="Content Placeholder 2"/>
          <p:cNvSpPr>
            <a:spLocks noGrp="1"/>
          </p:cNvSpPr>
          <p:nvPr>
            <p:ph idx="1"/>
          </p:nvPr>
        </p:nvSpPr>
        <p:spPr>
          <a:xfrm>
            <a:off x="304800" y="1143000"/>
            <a:ext cx="8458200" cy="1447800"/>
          </a:xfrm>
        </p:spPr>
        <p:txBody>
          <a:bodyPr/>
          <a:lstStyle/>
          <a:p>
            <a:r>
              <a:rPr lang="en-US" dirty="0"/>
              <a:t>all  U.S. states have statutes mandating the report of suspected child maltreatment including sexual abuse and neglect,</a:t>
            </a:r>
          </a:p>
          <a:p>
            <a:r>
              <a:rPr lang="en-US" dirty="0"/>
              <a:t> 21 states include sex trafficking in their legal definitions of sexual abuse</a:t>
            </a:r>
            <a:r>
              <a:rPr lang="en-US" dirty="0" smtClean="0"/>
              <a:t>.</a:t>
            </a:r>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686050"/>
            <a:ext cx="6096000" cy="3333750"/>
          </a:xfrm>
          <a:prstGeom prst="rect">
            <a:avLst/>
          </a:prstGeom>
        </p:spPr>
      </p:pic>
      <p:sp>
        <p:nvSpPr>
          <p:cNvPr id="5" name="TextBox 4"/>
          <p:cNvSpPr txBox="1"/>
          <p:nvPr/>
        </p:nvSpPr>
        <p:spPr>
          <a:xfrm>
            <a:off x="304800" y="6096000"/>
            <a:ext cx="8610600" cy="954107"/>
          </a:xfrm>
          <a:prstGeom prst="rect">
            <a:avLst/>
          </a:prstGeom>
          <a:noFill/>
        </p:spPr>
        <p:txBody>
          <a:bodyPr wrap="square" rtlCol="0">
            <a:spAutoFit/>
          </a:bodyPr>
          <a:lstStyle/>
          <a:p>
            <a:r>
              <a:rPr lang="en-US" sz="1400" dirty="0"/>
              <a:t>Child Welfare Information Gateway. </a:t>
            </a:r>
            <a:r>
              <a:rPr lang="en-US" sz="1400" i="1" dirty="0"/>
              <a:t>Mandatory Reporters of Child Abuse and Neglect</a:t>
            </a:r>
            <a:r>
              <a:rPr lang="en-US" sz="1400" dirty="0"/>
              <a:t>. Washington, DC: U.S. Department of Health and Human Services, Children’s Bureau; 2016  (</a:t>
            </a:r>
            <a:r>
              <a:rPr lang="en-US" sz="1400" b="1" u="sng" dirty="0"/>
              <a:t>PA is one per </a:t>
            </a:r>
            <a:r>
              <a:rPr lang="en-US" sz="1400" dirty="0"/>
              <a:t>http://keepkidssafe.pa.gov/cs/groups/webcontent/documents/document/c_137646.pdf )</a:t>
            </a:r>
          </a:p>
          <a:p>
            <a:endParaRPr lang="en-US" sz="14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uma_informed_care.png"/>
          <p:cNvPicPr>
            <a:picLocks noChangeAspect="1"/>
          </p:cNvPicPr>
          <p:nvPr/>
        </p:nvPicPr>
        <p:blipFill>
          <a:blip r:embed="rId2" cstate="print"/>
          <a:stretch>
            <a:fillRect/>
          </a:stretch>
        </p:blipFill>
        <p:spPr>
          <a:xfrm>
            <a:off x="1752600" y="1247825"/>
            <a:ext cx="5487806" cy="561017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t>Trauma Informed Care </a:t>
            </a:r>
          </a:p>
        </p:txBody>
      </p:sp>
      <p:sp>
        <p:nvSpPr>
          <p:cNvPr id="38915" name="Content Placeholder 2"/>
          <p:cNvSpPr>
            <a:spLocks noGrp="1"/>
          </p:cNvSpPr>
          <p:nvPr>
            <p:ph idx="1"/>
          </p:nvPr>
        </p:nvSpPr>
        <p:spPr/>
        <p:txBody>
          <a:bodyPr/>
          <a:lstStyle/>
          <a:p>
            <a:r>
              <a:rPr lang="en-US" sz="2400" dirty="0"/>
              <a:t>“every part of service is assessed and potentially modified to include a basic understanding of how trauma impacts the life of an individual seeking services”</a:t>
            </a:r>
          </a:p>
          <a:p>
            <a:endParaRPr lang="en-US" sz="2400" dirty="0"/>
          </a:p>
          <a:p>
            <a:r>
              <a:rPr lang="en-US" sz="2400" dirty="0"/>
              <a:t>Raja et al. </a:t>
            </a:r>
            <a:r>
              <a:rPr lang="en-US" sz="2400" dirty="0" err="1"/>
              <a:t>Fam</a:t>
            </a:r>
            <a:r>
              <a:rPr lang="en-US" sz="2400" dirty="0"/>
              <a:t> </a:t>
            </a:r>
            <a:r>
              <a:rPr lang="en-US" sz="2400" dirty="0" err="1"/>
              <a:t>Comm</a:t>
            </a:r>
            <a:r>
              <a:rPr lang="en-US" sz="2400" dirty="0"/>
              <a:t> Health 2015</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p:txBody>
          <a:bodyPr/>
          <a:lstStyle/>
          <a:p>
            <a:r>
              <a:rPr lang="en-US" sz="2400" dirty="0"/>
              <a:t>Universal trauma precautions </a:t>
            </a:r>
            <a:r>
              <a:rPr lang="en-US" sz="2400" dirty="0" err="1"/>
              <a:t>vs</a:t>
            </a:r>
            <a:r>
              <a:rPr lang="en-US" sz="2400" dirty="0"/>
              <a:t> trauma specific strategies</a:t>
            </a:r>
          </a:p>
          <a:p>
            <a:pPr lvl="1"/>
            <a:r>
              <a:rPr lang="en-US" sz="2400" dirty="0"/>
              <a:t>Lack of control in medical settings/ anxiety, lack of trust</a:t>
            </a:r>
          </a:p>
          <a:p>
            <a:pPr lvl="1"/>
            <a:r>
              <a:rPr lang="en-US" sz="2400" dirty="0"/>
              <a:t>Bodies exposed/ powerless</a:t>
            </a:r>
          </a:p>
          <a:p>
            <a:pPr lvl="1"/>
            <a:r>
              <a:rPr lang="en-US" sz="2400" dirty="0"/>
              <a:t>Fear of being touch/ something inserted into body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466" b="6382"/>
          <a:stretch/>
        </p:blipFill>
        <p:spPr>
          <a:xfrm>
            <a:off x="457201" y="1463227"/>
            <a:ext cx="3810000" cy="3718373"/>
          </a:xfrm>
          <a:prstGeom prst="rect">
            <a:avLst/>
          </a:prstGeom>
        </p:spPr>
      </p:pic>
      <p:sp>
        <p:nvSpPr>
          <p:cNvPr id="3" name="Rectangle 2"/>
          <p:cNvSpPr/>
          <p:nvPr/>
        </p:nvSpPr>
        <p:spPr>
          <a:xfrm>
            <a:off x="4363519" y="1905000"/>
            <a:ext cx="4951071" cy="1477328"/>
          </a:xfrm>
          <a:prstGeom prst="rect">
            <a:avLst/>
          </a:prstGeom>
        </p:spPr>
        <p:txBody>
          <a:bodyPr wrap="square">
            <a:spAutoFit/>
          </a:bodyPr>
          <a:lstStyle/>
          <a:p>
            <a:r>
              <a:rPr lang="en-US" dirty="0">
                <a:solidFill>
                  <a:srgbClr val="000000"/>
                </a:solidFill>
                <a:latin typeface="Arial" panose="020B0604020202020204" pitchFamily="34" charset="0"/>
              </a:rPr>
              <a:t>In fact, screening can unintentionally result in decision making on behalf of the person perceived to be vulnerable, without regard for their own sense of the dangers behind those decisions. </a:t>
            </a:r>
            <a:endParaRPr lang="en-US" dirty="0"/>
          </a:p>
        </p:txBody>
      </p:sp>
      <p:pic>
        <p:nvPicPr>
          <p:cNvPr id="5" name="Picture 4"/>
          <p:cNvPicPr>
            <a:picLocks noChangeAspect="1"/>
          </p:cNvPicPr>
          <p:nvPr/>
        </p:nvPicPr>
        <p:blipFill>
          <a:blip r:embed="rId3"/>
          <a:stretch>
            <a:fillRect/>
          </a:stretch>
        </p:blipFill>
        <p:spPr>
          <a:xfrm>
            <a:off x="4636902" y="4032633"/>
            <a:ext cx="4404304" cy="1402455"/>
          </a:xfrm>
          <a:prstGeom prst="rect">
            <a:avLst/>
          </a:prstGeom>
        </p:spPr>
      </p:pic>
    </p:spTree>
    <p:extLst>
      <p:ext uri="{BB962C8B-B14F-4D97-AF65-F5344CB8AC3E}">
        <p14:creationId xmlns:p14="http://schemas.microsoft.com/office/powerpoint/2010/main" val="2064055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4300" y="1219200"/>
            <a:ext cx="5943600" cy="4457700"/>
          </a:xfrm>
          <a:prstGeom prst="rect">
            <a:avLst/>
          </a:prstGeom>
        </p:spPr>
      </p:pic>
      <p:pic>
        <p:nvPicPr>
          <p:cNvPr id="5" name="Picture 4"/>
          <p:cNvPicPr>
            <a:picLocks noChangeAspect="1"/>
          </p:cNvPicPr>
          <p:nvPr/>
        </p:nvPicPr>
        <p:blipFill>
          <a:blip r:embed="rId3"/>
          <a:stretch>
            <a:fillRect/>
          </a:stretch>
        </p:blipFill>
        <p:spPr>
          <a:xfrm>
            <a:off x="5562600" y="5141551"/>
            <a:ext cx="3429000" cy="1687141"/>
          </a:xfrm>
          <a:prstGeom prst="rect">
            <a:avLst/>
          </a:prstGeom>
        </p:spPr>
      </p:pic>
    </p:spTree>
    <p:extLst>
      <p:ext uri="{BB962C8B-B14F-4D97-AF65-F5344CB8AC3E}">
        <p14:creationId xmlns:p14="http://schemas.microsoft.com/office/powerpoint/2010/main" val="3207388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pokenfornm.com/wp-content/uploads/2014/08/File-of-all-Palantir-Maps-for-NHTRC-5-Year-Report.gif">
            <a:hlinkClick r:id="rId2"/>
          </p:cNvPr>
          <p:cNvPicPr>
            <a:picLocks noChangeAspect="1" noChangeArrowheads="1"/>
          </p:cNvPicPr>
          <p:nvPr/>
        </p:nvPicPr>
        <p:blipFill>
          <a:blip r:embed="rId3" cstate="print"/>
          <a:srcRect/>
          <a:stretch>
            <a:fillRect/>
          </a:stretch>
        </p:blipFill>
        <p:spPr bwMode="auto">
          <a:xfrm>
            <a:off x="533400" y="1219200"/>
            <a:ext cx="8077200" cy="5255251"/>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p:txBody>
          <a:bodyPr/>
          <a:lstStyle/>
          <a:p>
            <a:r>
              <a:rPr lang="en-US" sz="2400" dirty="0"/>
              <a:t>Ask patient how to be more comfortable</a:t>
            </a:r>
          </a:p>
          <a:p>
            <a:r>
              <a:rPr lang="en-US" sz="2400" dirty="0"/>
              <a:t>Shift clothes away instead of gown</a:t>
            </a:r>
          </a:p>
          <a:p>
            <a:r>
              <a:rPr lang="en-US" sz="2400" dirty="0"/>
              <a:t>Chair </a:t>
            </a:r>
            <a:r>
              <a:rPr lang="en-US" sz="2400" dirty="0" err="1"/>
              <a:t>vs</a:t>
            </a:r>
            <a:r>
              <a:rPr lang="en-US" sz="2400" dirty="0"/>
              <a:t> exam table</a:t>
            </a:r>
          </a:p>
          <a:p>
            <a:r>
              <a:rPr lang="en-US" sz="2400" dirty="0"/>
              <a:t>Mirror </a:t>
            </a:r>
          </a:p>
          <a:p>
            <a:r>
              <a:rPr lang="en-US" sz="2400" dirty="0"/>
              <a:t>Distress signal</a:t>
            </a:r>
          </a:p>
          <a:p>
            <a:r>
              <a:rPr lang="en-US" sz="2400" dirty="0"/>
              <a:t>Door ajar or support person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6D14DE-8DBD-469C-AC2E-48CAFDAF7411}"/>
              </a:ext>
            </a:extLst>
          </p:cNvPr>
          <p:cNvPicPr>
            <a:picLocks noChangeAspect="1"/>
          </p:cNvPicPr>
          <p:nvPr/>
        </p:nvPicPr>
        <p:blipFill>
          <a:blip r:embed="rId2"/>
          <a:stretch>
            <a:fillRect/>
          </a:stretch>
        </p:blipFill>
        <p:spPr>
          <a:xfrm>
            <a:off x="585090" y="0"/>
            <a:ext cx="7973820" cy="6858000"/>
          </a:xfrm>
          <a:prstGeom prst="rect">
            <a:avLst/>
          </a:prstGeom>
        </p:spPr>
      </p:pic>
    </p:spTree>
    <p:extLst>
      <p:ext uri="{BB962C8B-B14F-4D97-AF65-F5344CB8AC3E}">
        <p14:creationId xmlns:p14="http://schemas.microsoft.com/office/powerpoint/2010/main" val="2524751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tional-human-trafficking-awareness-day.png"/>
          <p:cNvPicPr>
            <a:picLocks noChangeAspect="1"/>
          </p:cNvPicPr>
          <p:nvPr/>
        </p:nvPicPr>
        <p:blipFill>
          <a:blip r:embed="rId2" cstate="print"/>
          <a:stretch>
            <a:fillRect/>
          </a:stretch>
        </p:blipFill>
        <p:spPr>
          <a:xfrm>
            <a:off x="0" y="1752600"/>
            <a:ext cx="9169320" cy="44577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print"/>
          <a:srcRect r="2020" b="1342"/>
          <a:stretch/>
        </p:blipFill>
        <p:spPr bwMode="auto">
          <a:xfrm>
            <a:off x="1066800" y="1143000"/>
            <a:ext cx="7391400" cy="5599784"/>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381000" y="2895600"/>
            <a:ext cx="8553289" cy="3714750"/>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1981200" y="1219200"/>
            <a:ext cx="5448300" cy="1524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Victims of Trafficking and Violence Prevention Act signed 2000 (reauthorized 4x, last 2013)</a:t>
            </a:r>
          </a:p>
        </p:txBody>
      </p:sp>
      <p:pic>
        <p:nvPicPr>
          <p:cNvPr id="4" name="Content Placeholder 3" descr="trafficking law text_image.png"/>
          <p:cNvPicPr>
            <a:picLocks noGrp="1" noChangeAspect="1"/>
          </p:cNvPicPr>
          <p:nvPr>
            <p:ph idx="1"/>
          </p:nvPr>
        </p:nvPicPr>
        <p:blipFill>
          <a:blip r:embed="rId2" cstate="print"/>
          <a:stretch>
            <a:fillRect/>
          </a:stretch>
        </p:blipFill>
        <p:spPr>
          <a:xfrm>
            <a:off x="228600" y="1600200"/>
            <a:ext cx="4114800" cy="4934309"/>
          </a:xfrm>
        </p:spPr>
      </p:pic>
      <p:sp>
        <p:nvSpPr>
          <p:cNvPr id="15362" name="AutoShape 2" descr="Image result for victims of trafficking and violence protection act of 2000"/>
          <p:cNvSpPr>
            <a:spLocks noChangeAspect="1" noChangeArrowheads="1"/>
          </p:cNvSpPr>
          <p:nvPr/>
        </p:nvSpPr>
        <p:spPr bwMode="auto">
          <a:xfrm>
            <a:off x="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Senate.png"/>
          <p:cNvPicPr>
            <a:picLocks noChangeAspect="1"/>
          </p:cNvPicPr>
          <p:nvPr/>
        </p:nvPicPr>
        <p:blipFill>
          <a:blip r:embed="rId3" cstate="print"/>
          <a:stretch>
            <a:fillRect/>
          </a:stretch>
        </p:blipFill>
        <p:spPr>
          <a:xfrm>
            <a:off x="4953000" y="1828800"/>
            <a:ext cx="3899647" cy="2209800"/>
          </a:xfrm>
          <a:prstGeom prst="rect">
            <a:avLst/>
          </a:prstGeom>
        </p:spPr>
      </p:pic>
      <p:pic>
        <p:nvPicPr>
          <p:cNvPr id="7" name="Picture 6" descr="House diagram.png"/>
          <p:cNvPicPr>
            <a:picLocks noChangeAspect="1"/>
          </p:cNvPicPr>
          <p:nvPr/>
        </p:nvPicPr>
        <p:blipFill>
          <a:blip r:embed="rId4" cstate="print"/>
          <a:stretch>
            <a:fillRect/>
          </a:stretch>
        </p:blipFill>
        <p:spPr>
          <a:xfrm>
            <a:off x="5105400" y="4489450"/>
            <a:ext cx="3810000" cy="2159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TVPA</a:t>
            </a:r>
          </a:p>
        </p:txBody>
      </p:sp>
      <p:sp>
        <p:nvSpPr>
          <p:cNvPr id="3" name="Content Placeholder 2"/>
          <p:cNvSpPr>
            <a:spLocks noGrp="1"/>
          </p:cNvSpPr>
          <p:nvPr>
            <p:ph sz="half" idx="1"/>
          </p:nvPr>
        </p:nvSpPr>
        <p:spPr/>
        <p:txBody>
          <a:bodyPr/>
          <a:lstStyle/>
          <a:p>
            <a:r>
              <a:rPr lang="en-US" dirty="0"/>
              <a:t>legal foundation in US vs trafficking</a:t>
            </a:r>
          </a:p>
          <a:p>
            <a:r>
              <a:rPr lang="en-US" dirty="0"/>
              <a:t> authorized  federal funds anti-trafficking programs to support to victims and survivors.</a:t>
            </a:r>
          </a:p>
        </p:txBody>
      </p:sp>
      <p:sp>
        <p:nvSpPr>
          <p:cNvPr id="4" name="Content Placeholder 3"/>
          <p:cNvSpPr>
            <a:spLocks noGrp="1"/>
          </p:cNvSpPr>
          <p:nvPr>
            <p:ph sz="half" idx="2"/>
          </p:nvPr>
        </p:nvSpPr>
        <p:spPr/>
        <p:txBody>
          <a:bodyPr/>
          <a:lstStyle/>
          <a:p>
            <a:r>
              <a:rPr lang="en-US" dirty="0"/>
              <a:t>passed in 2000</a:t>
            </a:r>
          </a:p>
          <a:p>
            <a:r>
              <a:rPr lang="en-US" b="1" dirty="0"/>
              <a:t>The Justice for Victims of Trafficking Act of 2015</a:t>
            </a:r>
            <a:endParaRPr lang="en-US" dirty="0"/>
          </a:p>
        </p:txBody>
      </p:sp>
    </p:spTree>
    <p:extLst>
      <p:ext uri="{BB962C8B-B14F-4D97-AF65-F5344CB8AC3E}">
        <p14:creationId xmlns:p14="http://schemas.microsoft.com/office/powerpoint/2010/main" val="18430229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9C245-97C7-41A9-BF12-F9FDF14D33DC}"/>
              </a:ext>
            </a:extLst>
          </p:cNvPr>
          <p:cNvPicPr>
            <a:picLocks noChangeAspect="1"/>
          </p:cNvPicPr>
          <p:nvPr/>
        </p:nvPicPr>
        <p:blipFill rotWithShape="1">
          <a:blip r:embed="rId2"/>
          <a:srcRect r="11404" b="12281"/>
          <a:stretch/>
        </p:blipFill>
        <p:spPr>
          <a:xfrm>
            <a:off x="295979" y="1219200"/>
            <a:ext cx="6784759" cy="1905000"/>
          </a:xfrm>
          <a:prstGeom prst="rect">
            <a:avLst/>
          </a:prstGeom>
        </p:spPr>
      </p:pic>
      <p:sp>
        <p:nvSpPr>
          <p:cNvPr id="3" name="Rectangle 2">
            <a:extLst>
              <a:ext uri="{FF2B5EF4-FFF2-40B4-BE49-F238E27FC236}">
                <a16:creationId xmlns:a16="http://schemas.microsoft.com/office/drawing/2014/main" id="{FFB47E72-C80C-48C2-8266-4EA3C7EF3AD6}"/>
              </a:ext>
            </a:extLst>
          </p:cNvPr>
          <p:cNvSpPr/>
          <p:nvPr/>
        </p:nvSpPr>
        <p:spPr>
          <a:xfrm>
            <a:off x="301841" y="3315823"/>
            <a:ext cx="4572000" cy="1200329"/>
          </a:xfrm>
          <a:prstGeom prst="rect">
            <a:avLst/>
          </a:prstGeom>
        </p:spPr>
        <p:txBody>
          <a:bodyPr>
            <a:spAutoFit/>
          </a:bodyPr>
          <a:lstStyle/>
          <a:p>
            <a:r>
              <a:rPr lang="en-US" dirty="0"/>
              <a:t>Act 130, known as the Safe Harbor law, ensures child victims of human trafficking won’t be prosecuted for prostitution or other crimes.</a:t>
            </a:r>
          </a:p>
        </p:txBody>
      </p:sp>
      <p:sp>
        <p:nvSpPr>
          <p:cNvPr id="4" name="Rectangle 3">
            <a:extLst>
              <a:ext uri="{FF2B5EF4-FFF2-40B4-BE49-F238E27FC236}">
                <a16:creationId xmlns:a16="http://schemas.microsoft.com/office/drawing/2014/main" id="{B9211BA0-593F-4E0A-A4F5-4A1A1B23669F}"/>
              </a:ext>
            </a:extLst>
          </p:cNvPr>
          <p:cNvSpPr/>
          <p:nvPr/>
        </p:nvSpPr>
        <p:spPr>
          <a:xfrm>
            <a:off x="4343400" y="4343400"/>
            <a:ext cx="4572000" cy="1754326"/>
          </a:xfrm>
          <a:prstGeom prst="rect">
            <a:avLst/>
          </a:prstGeom>
        </p:spPr>
        <p:txBody>
          <a:bodyPr>
            <a:spAutoFit/>
          </a:bodyPr>
          <a:lstStyle/>
          <a:p>
            <a:r>
              <a:rPr lang="en-US" dirty="0"/>
              <a:t>Shea Rhodes, who directs the Institute to Address Commercial Sexual Exploitation at Villanova University, …said since Pennsylvania passed a comprehensive human trafficking law in 2014, it has been used to convict 26 people, with another 20 or so convictions pending.</a:t>
            </a:r>
          </a:p>
        </p:txBody>
      </p:sp>
      <p:sp>
        <p:nvSpPr>
          <p:cNvPr id="5" name="Rectangle 4">
            <a:extLst>
              <a:ext uri="{FF2B5EF4-FFF2-40B4-BE49-F238E27FC236}">
                <a16:creationId xmlns:a16="http://schemas.microsoft.com/office/drawing/2014/main" id="{091AE705-EEA5-4B7C-B1F4-7AEC41C2E956}"/>
              </a:ext>
            </a:extLst>
          </p:cNvPr>
          <p:cNvSpPr/>
          <p:nvPr/>
        </p:nvSpPr>
        <p:spPr>
          <a:xfrm>
            <a:off x="1066800" y="6465222"/>
            <a:ext cx="7848600" cy="369332"/>
          </a:xfrm>
          <a:prstGeom prst="rect">
            <a:avLst/>
          </a:prstGeom>
        </p:spPr>
        <p:txBody>
          <a:bodyPr wrap="square">
            <a:spAutoFit/>
          </a:bodyPr>
          <a:lstStyle/>
          <a:p>
            <a:r>
              <a:rPr lang="en-US" sz="1400" dirty="0">
                <a:hlinkClick r:id="rId3"/>
              </a:rPr>
              <a:t>https://whyy.org/articles/pa-safe-harbor-law-fines-helping-human-trafficking-victims</a:t>
            </a:r>
            <a:r>
              <a:rPr lang="en-US" dirty="0" smtClean="0">
                <a:hlinkClick r:id="rId3"/>
              </a:rPr>
              <a:t>/</a:t>
            </a:r>
            <a:endParaRPr lang="en-US" dirty="0" smtClean="0"/>
          </a:p>
        </p:txBody>
      </p:sp>
    </p:spTree>
    <p:extLst>
      <p:ext uri="{BB962C8B-B14F-4D97-AF65-F5344CB8AC3E}">
        <p14:creationId xmlns:p14="http://schemas.microsoft.com/office/powerpoint/2010/main" val="22071763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
            <a:ext cx="8221769" cy="4028667"/>
          </a:xfrm>
          <a:prstGeom prst="rect">
            <a:avLst/>
          </a:prstGeom>
        </p:spPr>
      </p:pic>
      <p:sp>
        <p:nvSpPr>
          <p:cNvPr id="4" name="Rectangle 3"/>
          <p:cNvSpPr/>
          <p:nvPr/>
        </p:nvSpPr>
        <p:spPr>
          <a:xfrm>
            <a:off x="1524000" y="4473476"/>
            <a:ext cx="6553200" cy="2308324"/>
          </a:xfrm>
          <a:prstGeom prst="rect">
            <a:avLst/>
          </a:prstGeom>
        </p:spPr>
        <p:txBody>
          <a:bodyPr wrap="square">
            <a:spAutoFit/>
          </a:bodyPr>
          <a:lstStyle/>
          <a:p>
            <a:r>
              <a:rPr lang="en-US" dirty="0"/>
              <a:t>(March 21, 2018) –U.S. Senate Stop Enabling Sex Traffickers Act (SESTA). The legislation was spearheaded by Sens. Rob Portman (R-OH) and Richard Blumenthal (D-CT), with a version passing the House by 388 to 25 in late February. SESTA provides a much-needed update to the Communications Decency Act (CDA) to help hold websites like </a:t>
            </a:r>
            <a:r>
              <a:rPr lang="en-US" dirty="0" err="1"/>
              <a:t>Backpage</a:t>
            </a:r>
            <a:r>
              <a:rPr lang="en-US" dirty="0"/>
              <a:t> accountable when they knowingly facilitate sex trafficking.</a:t>
            </a:r>
          </a:p>
        </p:txBody>
      </p:sp>
    </p:spTree>
    <p:extLst>
      <p:ext uri="{BB962C8B-B14F-4D97-AF65-F5344CB8AC3E}">
        <p14:creationId xmlns:p14="http://schemas.microsoft.com/office/powerpoint/2010/main" val="2944103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371600"/>
            <a:ext cx="7086600" cy="5229501"/>
          </a:xfrm>
          <a:prstGeom prst="rect">
            <a:avLst/>
          </a:prstGeom>
        </p:spPr>
      </p:pic>
    </p:spTree>
    <p:extLst>
      <p:ext uri="{BB962C8B-B14F-4D97-AF65-F5344CB8AC3E}">
        <p14:creationId xmlns:p14="http://schemas.microsoft.com/office/powerpoint/2010/main" val="2744621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FC380D-2361-439B-9646-8608295F5D6F}"/>
              </a:ext>
            </a:extLst>
          </p:cNvPr>
          <p:cNvPicPr>
            <a:picLocks noChangeAspect="1"/>
          </p:cNvPicPr>
          <p:nvPr/>
        </p:nvPicPr>
        <p:blipFill rotWithShape="1">
          <a:blip r:embed="rId2"/>
          <a:srcRect b="2280"/>
          <a:stretch/>
        </p:blipFill>
        <p:spPr>
          <a:xfrm>
            <a:off x="57150" y="1066800"/>
            <a:ext cx="9029700" cy="5715000"/>
          </a:xfrm>
          <a:prstGeom prst="rect">
            <a:avLst/>
          </a:prstGeom>
        </p:spPr>
      </p:pic>
    </p:spTree>
    <p:extLst>
      <p:ext uri="{BB962C8B-B14F-4D97-AF65-F5344CB8AC3E}">
        <p14:creationId xmlns:p14="http://schemas.microsoft.com/office/powerpoint/2010/main" val="36321137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Polaris Project State Ratings: 2014</a:t>
            </a:r>
          </a:p>
        </p:txBody>
      </p:sp>
      <p:pic>
        <p:nvPicPr>
          <p:cNvPr id="4" name="Picture 3" descr="human  trafficking state ratings.jpg"/>
          <p:cNvPicPr>
            <a:picLocks noChangeAspect="1"/>
          </p:cNvPicPr>
          <p:nvPr/>
        </p:nvPicPr>
        <p:blipFill>
          <a:blip r:embed="rId2" cstate="print"/>
          <a:stretch>
            <a:fillRect/>
          </a:stretch>
        </p:blipFill>
        <p:spPr>
          <a:xfrm>
            <a:off x="151130" y="1676400"/>
            <a:ext cx="8992870" cy="3695700"/>
          </a:xfrm>
          <a:prstGeom prst="rect">
            <a:avLst/>
          </a:prstGeom>
        </p:spPr>
      </p:pic>
      <p:sp>
        <p:nvSpPr>
          <p:cNvPr id="5" name="Rectangle 4"/>
          <p:cNvSpPr/>
          <p:nvPr/>
        </p:nvSpPr>
        <p:spPr>
          <a:xfrm>
            <a:off x="3581400" y="6581001"/>
            <a:ext cx="5562600" cy="276999"/>
          </a:xfrm>
          <a:prstGeom prst="rect">
            <a:avLst/>
          </a:prstGeom>
        </p:spPr>
        <p:txBody>
          <a:bodyPr wrap="square">
            <a:spAutoFit/>
          </a:bodyPr>
          <a:lstStyle/>
          <a:p>
            <a:pPr algn="r"/>
            <a:r>
              <a:rPr lang="en-US" sz="1200" dirty="0"/>
              <a:t>http://polarisproject.org/sites/default/files/2014-State-Ratings.pdf</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524000" y="1219200"/>
            <a:ext cx="6300734" cy="5456518"/>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76200" y="1607225"/>
            <a:ext cx="8991600" cy="4336375"/>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52400" y="1828800"/>
            <a:ext cx="8886576" cy="3281363"/>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srcRect/>
          <a:stretch>
            <a:fillRect/>
          </a:stretch>
        </p:blipFill>
        <p:spPr bwMode="auto">
          <a:xfrm>
            <a:off x="762000" y="2286000"/>
            <a:ext cx="7639050" cy="2362200"/>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914400" y="5410200"/>
            <a:ext cx="6981825" cy="25717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Massachusetts General Hospital Freedom clinic</a:t>
            </a:r>
          </a:p>
        </p:txBody>
      </p:sp>
      <p:sp>
        <p:nvSpPr>
          <p:cNvPr id="3" name="Content Placeholder 2"/>
          <p:cNvSpPr>
            <a:spLocks noGrp="1"/>
          </p:cNvSpPr>
          <p:nvPr>
            <p:ph idx="1"/>
          </p:nvPr>
        </p:nvSpPr>
        <p:spPr>
          <a:xfrm>
            <a:off x="304800" y="1447800"/>
            <a:ext cx="8458200" cy="5029200"/>
          </a:xfrm>
        </p:spPr>
        <p:txBody>
          <a:bodyPr/>
          <a:lstStyle/>
          <a:p>
            <a:r>
              <a:rPr lang="en-US" sz="2400" dirty="0"/>
              <a:t>2013, the National Human Trafficking Resource Center Hotline received </a:t>
            </a:r>
            <a:r>
              <a:rPr lang="en-US" sz="2400" dirty="0">
                <a:hlinkClick r:id="rId2"/>
              </a:rPr>
              <a:t>385 calls</a:t>
            </a:r>
            <a:r>
              <a:rPr lang="en-US" sz="2400" dirty="0"/>
              <a:t> from Massachusetts (17</a:t>
            </a:r>
            <a:r>
              <a:rPr lang="en-US" sz="2400" baseline="30000" dirty="0"/>
              <a:t>th</a:t>
            </a:r>
            <a:r>
              <a:rPr lang="en-US" sz="2400" dirty="0"/>
              <a:t> in US)</a:t>
            </a:r>
          </a:p>
          <a:p>
            <a:r>
              <a:rPr lang="en-US" sz="2400" dirty="0"/>
              <a:t>grant, awarded by the </a:t>
            </a:r>
          </a:p>
        </p:txBody>
      </p:sp>
      <p:pic>
        <p:nvPicPr>
          <p:cNvPr id="4" name="Picture 3" descr="partnership for freedom.png"/>
          <p:cNvPicPr>
            <a:picLocks noChangeAspect="1"/>
          </p:cNvPicPr>
          <p:nvPr/>
        </p:nvPicPr>
        <p:blipFill>
          <a:blip r:embed="rId3" cstate="print"/>
          <a:stretch>
            <a:fillRect/>
          </a:stretch>
        </p:blipFill>
        <p:spPr>
          <a:xfrm>
            <a:off x="6096001" y="3061335"/>
            <a:ext cx="3047999" cy="520065"/>
          </a:xfrm>
          <a:prstGeom prst="rect">
            <a:avLst/>
          </a:prstGeom>
        </p:spPr>
      </p:pic>
      <p:pic>
        <p:nvPicPr>
          <p:cNvPr id="5" name="Picture 4" descr="MGH_JPEG-0e126.jpg"/>
          <p:cNvPicPr>
            <a:picLocks noChangeAspect="1"/>
          </p:cNvPicPr>
          <p:nvPr/>
        </p:nvPicPr>
        <p:blipFill>
          <a:blip r:embed="rId4" cstate="print"/>
          <a:stretch>
            <a:fillRect/>
          </a:stretch>
        </p:blipFill>
        <p:spPr>
          <a:xfrm>
            <a:off x="838200" y="3159361"/>
            <a:ext cx="4343400" cy="2860439"/>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CARE in MA</a:t>
            </a:r>
          </a:p>
          <a:p>
            <a:r>
              <a:rPr lang="en-US" dirty="0"/>
              <a:t>Hope Through Health in Texas</a:t>
            </a:r>
          </a:p>
          <a:p>
            <a:r>
              <a:rPr lang="en-US" dirty="0"/>
              <a:t>The Pacific Survivor Center in Hawaii</a:t>
            </a:r>
          </a:p>
        </p:txBody>
      </p:sp>
      <p:sp>
        <p:nvSpPr>
          <p:cNvPr id="4" name="Rectangle 3"/>
          <p:cNvSpPr/>
          <p:nvPr/>
        </p:nvSpPr>
        <p:spPr>
          <a:xfrm>
            <a:off x="304800" y="6135469"/>
            <a:ext cx="8783515" cy="646331"/>
          </a:xfrm>
          <a:prstGeom prst="rect">
            <a:avLst/>
          </a:prstGeom>
        </p:spPr>
        <p:txBody>
          <a:bodyPr wrap="square">
            <a:spAutoFit/>
          </a:bodyPr>
          <a:lstStyle/>
          <a:p>
            <a:pPr algn="r"/>
            <a:r>
              <a:rPr lang="en-US" dirty="0" err="1">
                <a:latin typeface="Calibri" panose="020F0502020204030204" pitchFamily="34" charset="0"/>
                <a:ea typeface="Calibri" panose="020F0502020204030204" pitchFamily="34" charset="0"/>
                <a:cs typeface="Times New Roman" panose="02020603050405020304" pitchFamily="18" charset="0"/>
              </a:rPr>
              <a:t>Geynisman</a:t>
            </a:r>
            <a:r>
              <a:rPr lang="en-US" dirty="0">
                <a:latin typeface="Calibri" panose="020F0502020204030204" pitchFamily="34" charset="0"/>
                <a:ea typeface="Calibri" panose="020F0502020204030204" pitchFamily="34" charset="0"/>
                <a:cs typeface="Times New Roman" panose="02020603050405020304" pitchFamily="18" charset="0"/>
              </a:rPr>
              <a:t>-Tan J, Taylor J, </a:t>
            </a:r>
            <a:r>
              <a:rPr lang="en-US" dirty="0" err="1">
                <a:latin typeface="Calibri" panose="020F0502020204030204" pitchFamily="34" charset="0"/>
                <a:ea typeface="Calibri" panose="020F0502020204030204" pitchFamily="34" charset="0"/>
                <a:cs typeface="Times New Roman" panose="02020603050405020304" pitchFamily="18" charset="0"/>
              </a:rPr>
              <a:t>Edersheim</a:t>
            </a:r>
            <a:r>
              <a:rPr lang="en-US" dirty="0">
                <a:latin typeface="Calibri" panose="020F0502020204030204" pitchFamily="34" charset="0"/>
                <a:ea typeface="Calibri" panose="020F0502020204030204" pitchFamily="34" charset="0"/>
                <a:cs typeface="Times New Roman" panose="02020603050405020304" pitchFamily="18" charset="0"/>
              </a:rPr>
              <a:t> T, </a:t>
            </a:r>
            <a:r>
              <a:rPr lang="en-US" dirty="0" err="1">
                <a:latin typeface="Calibri" panose="020F0502020204030204" pitchFamily="34" charset="0"/>
                <a:ea typeface="Calibri" panose="020F0502020204030204" pitchFamily="34" charset="0"/>
                <a:cs typeface="Times New Roman" panose="02020603050405020304" pitchFamily="18" charset="0"/>
              </a:rPr>
              <a:t>Taubel</a:t>
            </a:r>
            <a:r>
              <a:rPr lang="en-US" dirty="0">
                <a:latin typeface="Calibri" panose="020F0502020204030204" pitchFamily="34" charset="0"/>
                <a:ea typeface="Calibri" panose="020F0502020204030204" pitchFamily="34" charset="0"/>
                <a:cs typeface="Times New Roman" panose="02020603050405020304" pitchFamily="18" charset="0"/>
              </a:rPr>
              <a:t> D. All the darkness we don’t see.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lgn="r"/>
            <a:r>
              <a:rPr lang="en-US" i="1" dirty="0" err="1" smtClean="0">
                <a:latin typeface="Calibri" panose="020F0502020204030204" pitchFamily="34" charset="0"/>
                <a:ea typeface="Calibri" panose="020F0502020204030204" pitchFamily="34" charset="0"/>
                <a:cs typeface="Times New Roman" panose="02020603050405020304" pitchFamily="18" charset="0"/>
              </a:rPr>
              <a:t>Amer</a:t>
            </a:r>
            <a:r>
              <a:rPr lang="en-US" i="1" dirty="0" smtClean="0">
                <a:latin typeface="Calibri" panose="020F0502020204030204" pitchFamily="34" charset="0"/>
                <a:ea typeface="Calibri" panose="020F0502020204030204" pitchFamily="34" charset="0"/>
                <a:cs typeface="Times New Roman" panose="02020603050405020304" pitchFamily="18" charset="0"/>
              </a:rPr>
              <a:t> </a:t>
            </a:r>
            <a:r>
              <a:rPr lang="en-US" i="1" dirty="0">
                <a:latin typeface="Calibri" panose="020F0502020204030204" pitchFamily="34" charset="0"/>
                <a:ea typeface="Calibri" panose="020F0502020204030204" pitchFamily="34" charset="0"/>
                <a:cs typeface="Times New Roman" panose="02020603050405020304" pitchFamily="18" charset="0"/>
              </a:rPr>
              <a:t>J </a:t>
            </a:r>
            <a:r>
              <a:rPr lang="en-US" i="1" dirty="0" err="1">
                <a:latin typeface="Calibri" panose="020F0502020204030204" pitchFamily="34" charset="0"/>
                <a:ea typeface="Calibri" panose="020F0502020204030204" pitchFamily="34" charset="0"/>
                <a:cs typeface="Times New Roman" panose="02020603050405020304" pitchFamily="18" charset="0"/>
              </a:rPr>
              <a:t>Obstet</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i="1" dirty="0" err="1">
                <a:latin typeface="Calibri" panose="020F0502020204030204" pitchFamily="34" charset="0"/>
                <a:ea typeface="Calibri" panose="020F0502020204030204" pitchFamily="34" charset="0"/>
                <a:cs typeface="Times New Roman" panose="02020603050405020304" pitchFamily="18" charset="0"/>
              </a:rPr>
              <a:t>Gynecol</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2017;135-38.</a:t>
            </a:r>
            <a:endParaRPr lang="en-US" dirty="0"/>
          </a:p>
        </p:txBody>
      </p:sp>
    </p:spTree>
    <p:extLst>
      <p:ext uri="{BB962C8B-B14F-4D97-AF65-F5344CB8AC3E}">
        <p14:creationId xmlns:p14="http://schemas.microsoft.com/office/powerpoint/2010/main" val="33073439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A33BA2-3BFC-4D18-8DC1-490D4E93AEC1}"/>
              </a:ext>
            </a:extLst>
          </p:cNvPr>
          <p:cNvPicPr>
            <a:picLocks noChangeAspect="1"/>
          </p:cNvPicPr>
          <p:nvPr/>
        </p:nvPicPr>
        <p:blipFill>
          <a:blip r:embed="rId2"/>
          <a:stretch>
            <a:fillRect/>
          </a:stretch>
        </p:blipFill>
        <p:spPr>
          <a:xfrm>
            <a:off x="90950" y="1524000"/>
            <a:ext cx="8976850" cy="4777154"/>
          </a:xfrm>
          <a:prstGeom prst="rect">
            <a:avLst/>
          </a:prstGeom>
        </p:spPr>
      </p:pic>
    </p:spTree>
    <p:extLst>
      <p:ext uri="{BB962C8B-B14F-4D97-AF65-F5344CB8AC3E}">
        <p14:creationId xmlns:p14="http://schemas.microsoft.com/office/powerpoint/2010/main" val="9573684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et031\AppData\Local\Microsoft\Windows\Temporary Internet Files\Content.Outlook\UBGT8L0Q\IMG_3113.PNG"/>
          <p:cNvPicPr>
            <a:picLocks noChangeAspect="1" noChangeArrowheads="1"/>
          </p:cNvPicPr>
          <p:nvPr/>
        </p:nvPicPr>
        <p:blipFill rotWithShape="1">
          <a:blip r:embed="rId2" cstate="print"/>
          <a:srcRect t="4016" b="6297"/>
          <a:stretch/>
        </p:blipFill>
        <p:spPr bwMode="auto">
          <a:xfrm>
            <a:off x="2895600" y="1190171"/>
            <a:ext cx="3505200" cy="5591629"/>
          </a:xfrm>
          <a:prstGeom prst="rect">
            <a:avLst/>
          </a:prstGeom>
          <a:noFill/>
        </p:spPr>
      </p:pic>
      <p:sp>
        <p:nvSpPr>
          <p:cNvPr id="13" name="Rectangle 12"/>
          <p:cNvSpPr/>
          <p:nvPr/>
        </p:nvSpPr>
        <p:spPr>
          <a:xfrm>
            <a:off x="152400" y="152400"/>
            <a:ext cx="6324600" cy="954107"/>
          </a:xfrm>
          <a:prstGeom prst="rect">
            <a:avLst/>
          </a:prstGeom>
        </p:spPr>
        <p:txBody>
          <a:bodyPr wrap="square">
            <a:spAutoFit/>
          </a:bodyPr>
          <a:lstStyle/>
          <a:p>
            <a:r>
              <a:rPr lang="en-US" sz="2800" dirty="0">
                <a:solidFill>
                  <a:schemeClr val="accent2">
                    <a:lumMod val="75000"/>
                  </a:schemeClr>
                </a:solidFill>
                <a:latin typeface="Arial" pitchFamily="34" charset="0"/>
                <a:cs typeface="Arial" pitchFamily="34" charset="0"/>
              </a:rPr>
              <a:t>National Human</a:t>
            </a:r>
          </a:p>
          <a:p>
            <a:r>
              <a:rPr lang="en-US" sz="2800" dirty="0">
                <a:solidFill>
                  <a:schemeClr val="accent2">
                    <a:lumMod val="75000"/>
                  </a:schemeClr>
                </a:solidFill>
                <a:latin typeface="Arial" pitchFamily="34" charset="0"/>
                <a:cs typeface="Arial" pitchFamily="34" charset="0"/>
              </a:rPr>
              <a:t> Trafficking Referral Directory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oard9456621_G.jpg"/>
          <p:cNvPicPr>
            <a:picLocks noChangeAspect="1"/>
          </p:cNvPicPr>
          <p:nvPr/>
        </p:nvPicPr>
        <p:blipFill>
          <a:blip r:embed="rId2" cstate="print"/>
          <a:stretch>
            <a:fillRect/>
          </a:stretch>
        </p:blipFill>
        <p:spPr>
          <a:xfrm>
            <a:off x="292847" y="1371600"/>
            <a:ext cx="8546353" cy="50292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C1A7EB-BF82-4372-B89A-F485B1FC713C}"/>
              </a:ext>
            </a:extLst>
          </p:cNvPr>
          <p:cNvPicPr>
            <a:picLocks noChangeAspect="1"/>
          </p:cNvPicPr>
          <p:nvPr/>
        </p:nvPicPr>
        <p:blipFill rotWithShape="1">
          <a:blip r:embed="rId2"/>
          <a:srcRect b="2000"/>
          <a:stretch/>
        </p:blipFill>
        <p:spPr>
          <a:xfrm>
            <a:off x="838200" y="1762125"/>
            <a:ext cx="7467600" cy="3267075"/>
          </a:xfrm>
          <a:prstGeom prst="rect">
            <a:avLst/>
          </a:prstGeom>
        </p:spPr>
      </p:pic>
      <p:sp>
        <p:nvSpPr>
          <p:cNvPr id="3" name="Rectangle 2">
            <a:extLst>
              <a:ext uri="{FF2B5EF4-FFF2-40B4-BE49-F238E27FC236}">
                <a16:creationId xmlns:a16="http://schemas.microsoft.com/office/drawing/2014/main" id="{BD671CAA-D62C-4820-8E92-819048668510}"/>
              </a:ext>
            </a:extLst>
          </p:cNvPr>
          <p:cNvSpPr/>
          <p:nvPr/>
        </p:nvSpPr>
        <p:spPr>
          <a:xfrm>
            <a:off x="5257800" y="6248400"/>
            <a:ext cx="3707105" cy="381000"/>
          </a:xfrm>
          <a:prstGeom prst="rect">
            <a:avLst/>
          </a:prstGeom>
        </p:spPr>
        <p:txBody>
          <a:bodyPr wrap="square">
            <a:spAutoFit/>
          </a:bodyPr>
          <a:lstStyle/>
          <a:p>
            <a:r>
              <a:rPr lang="en-US" dirty="0">
                <a:hlinkClick r:id="rId3"/>
              </a:rPr>
              <a:t>https://humantraffickinghotline.org</a:t>
            </a:r>
            <a:r>
              <a:rPr lang="en-US" dirty="0" smtClean="0">
                <a:hlinkClick r:id="rId3"/>
              </a:rPr>
              <a:t>/</a:t>
            </a:r>
            <a:endParaRPr lang="en-US" dirty="0" smtClean="0"/>
          </a:p>
        </p:txBody>
      </p:sp>
    </p:spTree>
    <p:extLst>
      <p:ext uri="{BB962C8B-B14F-4D97-AF65-F5344CB8AC3E}">
        <p14:creationId xmlns:p14="http://schemas.microsoft.com/office/powerpoint/2010/main" val="2940602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t>Increased Awareness</a:t>
            </a:r>
          </a:p>
        </p:txBody>
      </p:sp>
      <p:pic>
        <p:nvPicPr>
          <p:cNvPr id="66563" name="Content Placeholder 3" descr="DV mainimage_0.png"/>
          <p:cNvPicPr>
            <a:picLocks noGrp="1" noChangeAspect="1"/>
          </p:cNvPicPr>
          <p:nvPr>
            <p:ph sz="half" idx="1"/>
          </p:nvPr>
        </p:nvPicPr>
        <p:blipFill>
          <a:blip r:embed="rId2" cstate="print"/>
          <a:srcRect/>
          <a:stretch>
            <a:fillRect/>
          </a:stretch>
        </p:blipFill>
        <p:spPr>
          <a:xfrm>
            <a:off x="304800" y="1905000"/>
            <a:ext cx="3810000" cy="4043363"/>
          </a:xfrm>
        </p:spPr>
      </p:pic>
      <p:pic>
        <p:nvPicPr>
          <p:cNvPr id="66564" name="Content Placeholder 5" descr="Ross-Medical-Education-Center-Roosevelt-Park-Domestic-Violence-Awareness-Month-1.jpg"/>
          <p:cNvPicPr>
            <a:picLocks noGrp="1" noChangeAspect="1"/>
          </p:cNvPicPr>
          <p:nvPr>
            <p:ph sz="half" idx="2"/>
          </p:nvPr>
        </p:nvPicPr>
        <p:blipFill>
          <a:blip r:embed="rId3" cstate="print"/>
          <a:stretch>
            <a:fillRect/>
          </a:stretch>
        </p:blipFill>
        <p:spPr>
          <a:xfrm>
            <a:off x="4610100" y="2366962"/>
            <a:ext cx="4152900" cy="3114675"/>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t>And YET…..</a:t>
            </a:r>
          </a:p>
        </p:txBody>
      </p:sp>
      <p:sp>
        <p:nvSpPr>
          <p:cNvPr id="67587" name="Content Placeholder 2"/>
          <p:cNvSpPr>
            <a:spLocks noGrp="1"/>
          </p:cNvSpPr>
          <p:nvPr>
            <p:ph idx="1"/>
          </p:nvPr>
        </p:nvSpPr>
        <p:spPr/>
        <p:txBody>
          <a:bodyPr/>
          <a:lstStyle/>
          <a:p>
            <a:pPr>
              <a:buClrTx/>
            </a:pPr>
            <a:r>
              <a:rPr lang="en-US" sz="2400" dirty="0"/>
              <a:t>IPV screening studies ~10% providers routinely screen </a:t>
            </a:r>
          </a:p>
        </p:txBody>
      </p:sp>
      <p:pic>
        <p:nvPicPr>
          <p:cNvPr id="67588" name="Picture 3" descr="264672_1.jpg"/>
          <p:cNvPicPr>
            <a:picLocks noChangeAspect="1"/>
          </p:cNvPicPr>
          <p:nvPr/>
        </p:nvPicPr>
        <p:blipFill>
          <a:blip r:embed="rId2" cstate="print"/>
          <a:srcRect/>
          <a:stretch>
            <a:fillRect/>
          </a:stretch>
        </p:blipFill>
        <p:spPr bwMode="auto">
          <a:xfrm>
            <a:off x="1981200" y="2057399"/>
            <a:ext cx="5105400" cy="3834035"/>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NOT</a:t>
            </a:r>
          </a:p>
        </p:txBody>
      </p:sp>
      <p:pic>
        <p:nvPicPr>
          <p:cNvPr id="4" name="Content Placeholder 3" descr="Police-7_3.jpg"/>
          <p:cNvPicPr>
            <a:picLocks noGrp="1" noChangeAspect="1"/>
          </p:cNvPicPr>
          <p:nvPr>
            <p:ph idx="1"/>
          </p:nvPr>
        </p:nvPicPr>
        <p:blipFill>
          <a:blip r:embed="rId2" cstate="print"/>
          <a:stretch>
            <a:fillRect/>
          </a:stretch>
        </p:blipFill>
        <p:spPr>
          <a:xfrm>
            <a:off x="609600" y="1349502"/>
            <a:ext cx="3352800" cy="2229612"/>
          </a:xfrm>
        </p:spPr>
      </p:pic>
      <p:pic>
        <p:nvPicPr>
          <p:cNvPr id="5" name="Picture 4" descr="talentedlawyers.jpg"/>
          <p:cNvPicPr>
            <a:picLocks noChangeAspect="1"/>
          </p:cNvPicPr>
          <p:nvPr/>
        </p:nvPicPr>
        <p:blipFill>
          <a:blip r:embed="rId3" cstate="print"/>
          <a:stretch>
            <a:fillRect/>
          </a:stretch>
        </p:blipFill>
        <p:spPr>
          <a:xfrm>
            <a:off x="5334000" y="1219200"/>
            <a:ext cx="2971800" cy="2346158"/>
          </a:xfrm>
          <a:prstGeom prst="rect">
            <a:avLst/>
          </a:prstGeom>
        </p:spPr>
      </p:pic>
      <p:pic>
        <p:nvPicPr>
          <p:cNvPr id="7" name="Picture 6" descr="coast guard.jpg"/>
          <p:cNvPicPr>
            <a:picLocks noChangeAspect="1"/>
          </p:cNvPicPr>
          <p:nvPr/>
        </p:nvPicPr>
        <p:blipFill>
          <a:blip r:embed="rId4" cstate="print"/>
          <a:stretch>
            <a:fillRect/>
          </a:stretch>
        </p:blipFill>
        <p:spPr>
          <a:xfrm>
            <a:off x="228600" y="4038600"/>
            <a:ext cx="3352800" cy="2514600"/>
          </a:xfrm>
          <a:prstGeom prst="rect">
            <a:avLst/>
          </a:prstGeom>
        </p:spPr>
      </p:pic>
      <p:pic>
        <p:nvPicPr>
          <p:cNvPr id="8" name="Picture 7" descr="Young&amp;OlderWomen_compressed.jpg"/>
          <p:cNvPicPr>
            <a:picLocks noChangeAspect="1"/>
          </p:cNvPicPr>
          <p:nvPr/>
        </p:nvPicPr>
        <p:blipFill>
          <a:blip r:embed="rId5" cstate="print"/>
          <a:stretch>
            <a:fillRect/>
          </a:stretch>
        </p:blipFill>
        <p:spPr>
          <a:xfrm>
            <a:off x="4114800" y="3733800"/>
            <a:ext cx="4267200" cy="2809875"/>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384300"/>
          </a:xfrm>
        </p:spPr>
        <p:txBody>
          <a:bodyPr/>
          <a:lstStyle/>
          <a:p>
            <a:r>
              <a:rPr lang="en-US" dirty="0"/>
              <a:t>Supply chain</a:t>
            </a:r>
          </a:p>
        </p:txBody>
      </p:sp>
      <p:pic>
        <p:nvPicPr>
          <p:cNvPr id="107522" name="Picture 2"/>
          <p:cNvPicPr>
            <a:picLocks noGrp="1" noChangeAspect="1" noChangeArrowheads="1"/>
          </p:cNvPicPr>
          <p:nvPr>
            <p:ph idx="4294967295"/>
          </p:nvPr>
        </p:nvPicPr>
        <p:blipFill>
          <a:blip r:embed="rId2" cstate="print"/>
          <a:srcRect/>
          <a:stretch>
            <a:fillRect/>
          </a:stretch>
        </p:blipFill>
        <p:spPr bwMode="auto">
          <a:xfrm>
            <a:off x="762000" y="1130300"/>
            <a:ext cx="7542213" cy="57277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lpme-200x300.jpg"/>
          <p:cNvPicPr>
            <a:picLocks noChangeAspect="1"/>
          </p:cNvPicPr>
          <p:nvPr/>
        </p:nvPicPr>
        <p:blipFill>
          <a:blip r:embed="rId2" cstate="print"/>
          <a:stretch>
            <a:fillRect/>
          </a:stretch>
        </p:blipFill>
        <p:spPr>
          <a:xfrm>
            <a:off x="2743200" y="1143000"/>
            <a:ext cx="3810000" cy="571500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768601"/>
            <a:ext cx="7772400" cy="1500187"/>
          </a:xfrm>
        </p:spPr>
        <p:txBody>
          <a:bodyPr/>
          <a:lstStyle/>
          <a:p>
            <a:r>
              <a:rPr lang="en-US" sz="2800" dirty="0"/>
              <a:t>“our survivors told us that more than fear or pain, the feelings that sat with them most often were worthlessness and invisibility.  We can do better as physicians, and as educators to expose this epidemic and care for its victims.”</a:t>
            </a:r>
          </a:p>
        </p:txBody>
      </p:sp>
      <p:sp>
        <p:nvSpPr>
          <p:cNvPr id="4" name="Rectangle 3"/>
          <p:cNvSpPr/>
          <p:nvPr/>
        </p:nvSpPr>
        <p:spPr>
          <a:xfrm>
            <a:off x="228600" y="6135469"/>
            <a:ext cx="8458200" cy="646331"/>
          </a:xfrm>
          <a:prstGeom prst="rect">
            <a:avLst/>
          </a:prstGeom>
        </p:spPr>
        <p:txBody>
          <a:bodyPr wrap="square">
            <a:spAutoFit/>
          </a:bodyPr>
          <a:lstStyle/>
          <a:p>
            <a:pPr algn="r"/>
            <a:r>
              <a:rPr lang="en-US" dirty="0" err="1">
                <a:latin typeface="Calibri" panose="020F0502020204030204" pitchFamily="34" charset="0"/>
                <a:ea typeface="Calibri" panose="020F0502020204030204" pitchFamily="34" charset="0"/>
                <a:cs typeface="Times New Roman" panose="02020603050405020304" pitchFamily="18" charset="0"/>
              </a:rPr>
              <a:t>Geynisman</a:t>
            </a:r>
            <a:r>
              <a:rPr lang="en-US" dirty="0">
                <a:latin typeface="Calibri" panose="020F0502020204030204" pitchFamily="34" charset="0"/>
                <a:ea typeface="Calibri" panose="020F0502020204030204" pitchFamily="34" charset="0"/>
                <a:cs typeface="Times New Roman" panose="02020603050405020304" pitchFamily="18" charset="0"/>
              </a:rPr>
              <a:t>-Tan J, Taylor J, </a:t>
            </a:r>
            <a:r>
              <a:rPr lang="en-US" dirty="0" err="1">
                <a:latin typeface="Calibri" panose="020F0502020204030204" pitchFamily="34" charset="0"/>
                <a:ea typeface="Calibri" panose="020F0502020204030204" pitchFamily="34" charset="0"/>
                <a:cs typeface="Times New Roman" panose="02020603050405020304" pitchFamily="18" charset="0"/>
              </a:rPr>
              <a:t>Edersheim</a:t>
            </a:r>
            <a:r>
              <a:rPr lang="en-US" dirty="0">
                <a:latin typeface="Calibri" panose="020F0502020204030204" pitchFamily="34" charset="0"/>
                <a:ea typeface="Calibri" panose="020F0502020204030204" pitchFamily="34" charset="0"/>
                <a:cs typeface="Times New Roman" panose="02020603050405020304" pitchFamily="18" charset="0"/>
              </a:rPr>
              <a:t> T, </a:t>
            </a:r>
            <a:r>
              <a:rPr lang="en-US" dirty="0" err="1">
                <a:latin typeface="Calibri" panose="020F0502020204030204" pitchFamily="34" charset="0"/>
                <a:ea typeface="Calibri" panose="020F0502020204030204" pitchFamily="34" charset="0"/>
                <a:cs typeface="Times New Roman" panose="02020603050405020304" pitchFamily="18" charset="0"/>
              </a:rPr>
              <a:t>Taubel</a:t>
            </a:r>
            <a:r>
              <a:rPr lang="en-US" dirty="0">
                <a:latin typeface="Calibri" panose="020F0502020204030204" pitchFamily="34" charset="0"/>
                <a:ea typeface="Calibri" panose="020F0502020204030204" pitchFamily="34" charset="0"/>
                <a:cs typeface="Times New Roman" panose="02020603050405020304" pitchFamily="18" charset="0"/>
              </a:rPr>
              <a:t> D. All the darkness we don’t see.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lgn="r"/>
            <a:r>
              <a:rPr lang="en-US" i="1" dirty="0" err="1" smtClean="0">
                <a:latin typeface="Calibri" panose="020F0502020204030204" pitchFamily="34" charset="0"/>
                <a:ea typeface="Calibri" panose="020F0502020204030204" pitchFamily="34" charset="0"/>
                <a:cs typeface="Times New Roman" panose="02020603050405020304" pitchFamily="18" charset="0"/>
              </a:rPr>
              <a:t>Amer</a:t>
            </a:r>
            <a:r>
              <a:rPr lang="en-US" i="1" dirty="0" smtClean="0">
                <a:latin typeface="Calibri" panose="020F0502020204030204" pitchFamily="34" charset="0"/>
                <a:ea typeface="Calibri" panose="020F0502020204030204" pitchFamily="34" charset="0"/>
                <a:cs typeface="Times New Roman" panose="02020603050405020304" pitchFamily="18" charset="0"/>
              </a:rPr>
              <a:t> </a:t>
            </a:r>
            <a:r>
              <a:rPr lang="en-US" i="1" dirty="0">
                <a:latin typeface="Calibri" panose="020F0502020204030204" pitchFamily="34" charset="0"/>
                <a:ea typeface="Calibri" panose="020F0502020204030204" pitchFamily="34" charset="0"/>
                <a:cs typeface="Times New Roman" panose="02020603050405020304" pitchFamily="18" charset="0"/>
              </a:rPr>
              <a:t>J </a:t>
            </a:r>
            <a:r>
              <a:rPr lang="en-US" i="1" dirty="0" err="1">
                <a:latin typeface="Calibri" panose="020F0502020204030204" pitchFamily="34" charset="0"/>
                <a:ea typeface="Calibri" panose="020F0502020204030204" pitchFamily="34" charset="0"/>
                <a:cs typeface="Times New Roman" panose="02020603050405020304" pitchFamily="18" charset="0"/>
              </a:rPr>
              <a:t>Obstet</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i="1" dirty="0" err="1">
                <a:latin typeface="Calibri" panose="020F0502020204030204" pitchFamily="34" charset="0"/>
                <a:ea typeface="Calibri" panose="020F0502020204030204" pitchFamily="34" charset="0"/>
                <a:cs typeface="Times New Roman" panose="02020603050405020304" pitchFamily="18" charset="0"/>
              </a:rPr>
              <a:t>Gynecol</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2017;135-38.</a:t>
            </a:r>
            <a:endParaRPr lang="en-US" dirty="0"/>
          </a:p>
        </p:txBody>
      </p:sp>
    </p:spTree>
    <p:extLst>
      <p:ext uri="{BB962C8B-B14F-4D97-AF65-F5344CB8AC3E}">
        <p14:creationId xmlns:p14="http://schemas.microsoft.com/office/powerpoint/2010/main" val="37986137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fficking-Banner.jpg"/>
          <p:cNvPicPr>
            <a:picLocks noChangeAspect="1"/>
          </p:cNvPicPr>
          <p:nvPr/>
        </p:nvPicPr>
        <p:blipFill>
          <a:blip r:embed="rId2" cstate="print"/>
          <a:stretch>
            <a:fillRect/>
          </a:stretch>
        </p:blipFill>
        <p:spPr>
          <a:xfrm>
            <a:off x="609600" y="3124200"/>
            <a:ext cx="7953375" cy="2857500"/>
          </a:xfrm>
          <a:prstGeom prst="rect">
            <a:avLst/>
          </a:prstGeom>
        </p:spPr>
      </p:pic>
      <p:sp>
        <p:nvSpPr>
          <p:cNvPr id="4" name="Rectangle 3"/>
          <p:cNvSpPr/>
          <p:nvPr/>
        </p:nvSpPr>
        <p:spPr>
          <a:xfrm>
            <a:off x="457200" y="1591270"/>
            <a:ext cx="8153400" cy="923330"/>
          </a:xfrm>
          <a:prstGeom prst="rect">
            <a:avLst/>
          </a:prstGeom>
        </p:spPr>
        <p:txBody>
          <a:bodyPr wrap="square">
            <a:spAutoFit/>
          </a:bodyPr>
          <a:lstStyle/>
          <a:p>
            <a:r>
              <a:rPr lang="en-US" dirty="0"/>
              <a:t>Wendy Macias-Konstantopoulos, MD, MPH. , Director of the </a:t>
            </a:r>
            <a:r>
              <a:rPr lang="en-US" dirty="0">
                <a:hlinkClick r:id="rId3" tooltip="Visit http://www.massgeneral.org/emergencymedicineglobalhealth/initiatives/Human-Trafficking-Initiative.aspx (click to open in a new window)"/>
              </a:rPr>
              <a:t>Human Trafficking Initiative</a:t>
            </a:r>
            <a:r>
              <a:rPr lang="en-US" dirty="0"/>
              <a:t> in the Emergency Department’s </a:t>
            </a:r>
            <a:r>
              <a:rPr lang="en-US" dirty="0">
                <a:hlinkClick r:id="rId4" tooltip="Visit http://www.massgeneral.org/emergencymedicineglobalhealth/ (click to open in a new window)"/>
              </a:rPr>
              <a:t>Division of Global Health and Human Rights</a:t>
            </a:r>
            <a:endParaRPr lang="en-US" dirty="0"/>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 Gratitude to</a:t>
            </a:r>
          </a:p>
        </p:txBody>
      </p:sp>
      <p:sp>
        <p:nvSpPr>
          <p:cNvPr id="3" name="Text Placeholder 2"/>
          <p:cNvSpPr>
            <a:spLocks noGrp="1"/>
          </p:cNvSpPr>
          <p:nvPr>
            <p:ph type="body" idx="1"/>
          </p:nvPr>
        </p:nvSpPr>
        <p:spPr/>
        <p:txBody>
          <a:bodyPr/>
          <a:lstStyle/>
          <a:p>
            <a:r>
              <a:rPr lang="en-US" dirty="0"/>
              <a:t>Holly Gibbs</a:t>
            </a:r>
          </a:p>
        </p:txBody>
      </p:sp>
      <p:sp>
        <p:nvSpPr>
          <p:cNvPr id="5" name="Text Placeholder 4"/>
          <p:cNvSpPr>
            <a:spLocks noGrp="1"/>
          </p:cNvSpPr>
          <p:nvPr>
            <p:ph type="body" sz="quarter" idx="3"/>
          </p:nvPr>
        </p:nvSpPr>
        <p:spPr>
          <a:xfrm>
            <a:off x="5863574" y="1479493"/>
            <a:ext cx="2593975" cy="639762"/>
          </a:xfrm>
        </p:spPr>
        <p:txBody>
          <a:bodyPr/>
          <a:lstStyle/>
          <a:p>
            <a:r>
              <a:rPr lang="en-US" dirty="0"/>
              <a:t>Connie Rose</a:t>
            </a:r>
          </a:p>
        </p:txBody>
      </p:sp>
      <p:pic>
        <p:nvPicPr>
          <p:cNvPr id="13" name="Content Placeholder 12" descr="Connie Rose.png"/>
          <p:cNvPicPr>
            <a:picLocks noGrp="1" noChangeAspect="1"/>
          </p:cNvPicPr>
          <p:nvPr>
            <p:ph sz="quarter" idx="4"/>
          </p:nvPr>
        </p:nvPicPr>
        <p:blipFill>
          <a:blip r:embed="rId2" cstate="print"/>
          <a:stretch>
            <a:fillRect/>
          </a:stretch>
        </p:blipFill>
        <p:spPr>
          <a:xfrm>
            <a:off x="5875297" y="2472844"/>
            <a:ext cx="2201903" cy="2617524"/>
          </a:xfrm>
        </p:spPr>
      </p:pic>
      <p:pic>
        <p:nvPicPr>
          <p:cNvPr id="12" name="Content Placeholder 11" descr="holly gibbs.jpg"/>
          <p:cNvPicPr>
            <a:picLocks noGrp="1" noChangeAspect="1"/>
          </p:cNvPicPr>
          <p:nvPr>
            <p:ph sz="half" idx="2"/>
          </p:nvPr>
        </p:nvPicPr>
        <p:blipFill>
          <a:blip r:embed="rId3" cstate="print"/>
          <a:stretch>
            <a:fillRect/>
          </a:stretch>
        </p:blipFill>
        <p:spPr>
          <a:xfrm>
            <a:off x="451338" y="2643188"/>
            <a:ext cx="4040188" cy="2274142"/>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862"/>
            <a:ext cx="5299364" cy="6858000"/>
          </a:xfrm>
          <a:prstGeom prst="rect">
            <a:avLst/>
          </a:prstGeom>
        </p:spPr>
      </p:pic>
    </p:spTree>
    <p:extLst>
      <p:ext uri="{BB962C8B-B14F-4D97-AF65-F5344CB8AC3E}">
        <p14:creationId xmlns:p14="http://schemas.microsoft.com/office/powerpoint/2010/main" val="29146641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man trafficking survivors.jpg"/>
          <p:cNvPicPr>
            <a:picLocks noChangeAspect="1"/>
          </p:cNvPicPr>
          <p:nvPr/>
        </p:nvPicPr>
        <p:blipFill>
          <a:blip r:embed="rId2" cstate="print"/>
          <a:stretch>
            <a:fillRect/>
          </a:stretch>
        </p:blipFill>
        <p:spPr>
          <a:xfrm>
            <a:off x="127000" y="1790700"/>
            <a:ext cx="8890000" cy="4457700"/>
          </a:xfrm>
          <a:prstGeom prst="rect">
            <a:avLst/>
          </a:prstGeom>
        </p:spPr>
      </p:pic>
    </p:spTree>
  </p:cSld>
  <p:clrMapOvr>
    <a:masterClrMapping/>
  </p:clrMapOvr>
</p:sld>
</file>

<file path=ppt/theme/theme1.xml><?xml version="1.0" encoding="utf-8"?>
<a:theme xmlns:a="http://schemas.openxmlformats.org/drawingml/2006/main" name="Navy Yellow with title bar">
  <a:themeElements>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fontScheme name="Snowflakes">
      <a:majorFont>
        <a:latin typeface="Book Antiqua"/>
        <a:ea typeface="MS Pゴシック"/>
        <a:cs typeface=""/>
      </a:majorFont>
      <a:minorFont>
        <a:latin typeface="Book Antiqua"/>
        <a:ea typeface="MS P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lnDef>
  </a:objectDefaults>
  <a:extraClrSchemeLst>
    <a:extraClrScheme>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nowflakes">
  <a:themeElements>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fontScheme name="Snowflakes">
      <a:majorFont>
        <a:latin typeface="Book Antiqua"/>
        <a:ea typeface="MS Pゴシック"/>
        <a:cs typeface=""/>
      </a:majorFont>
      <a:minorFont>
        <a:latin typeface="Book Antiqua"/>
        <a:ea typeface="MS P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lnDef>
  </a:objectDefaults>
  <a:extraClrSchemeLst>
    <a:extraClrScheme>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GH OBGYN">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Rebecca Jessels Perimenopausal Fibroids</Template>
  <TotalTime>5168</TotalTime>
  <Words>1773</Words>
  <Application>Microsoft Office PowerPoint</Application>
  <PresentationFormat>On-screen Show (4:3)</PresentationFormat>
  <Paragraphs>233</Paragraphs>
  <Slides>101</Slides>
  <Notes>0</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101</vt:i4>
      </vt:variant>
    </vt:vector>
  </HeadingPairs>
  <TitlesOfParts>
    <vt:vector size="117" baseType="lpstr">
      <vt:lpstr>MS PGothic</vt:lpstr>
      <vt:lpstr>MS PGothic</vt:lpstr>
      <vt:lpstr>Arial</vt:lpstr>
      <vt:lpstr>Book Antiqua</vt:lpstr>
      <vt:lpstr>Calibri</vt:lpstr>
      <vt:lpstr>Lucida Grande</vt:lpstr>
      <vt:lpstr>MS Pゴシック</vt:lpstr>
      <vt:lpstr>Palatino</vt:lpstr>
      <vt:lpstr>Times</vt:lpstr>
      <vt:lpstr>Times New Roman</vt:lpstr>
      <vt:lpstr>Univers 47 CondensedLight</vt:lpstr>
      <vt:lpstr>Wingdings</vt:lpstr>
      <vt:lpstr>Navy Yellow with title bar</vt:lpstr>
      <vt:lpstr>Snowflakes</vt:lpstr>
      <vt:lpstr>MGH OBGYN</vt:lpstr>
      <vt:lpstr>Document</vt:lpstr>
      <vt:lpstr>PowerPoint Presentation</vt:lpstr>
      <vt:lpstr>Learning Objectives</vt:lpstr>
      <vt:lpstr>How  many of you have ever had a pt who was a victim of human trafficking?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September 2011 Human Trafficking (14-15,000 in US)</vt:lpstr>
      <vt:lpstr>Missed Opportunities</vt:lpstr>
      <vt:lpstr>PowerPoint Presentation</vt:lpstr>
      <vt:lpstr>PowerPoint Presentation</vt:lpstr>
      <vt:lpstr>PowerPoint Presentation</vt:lpstr>
      <vt:lpstr>PowerPoint Presentation</vt:lpstr>
      <vt:lpstr>PowerPoint Presentation</vt:lpstr>
      <vt:lpstr>PowerPoint Presentation</vt:lpstr>
      <vt:lpstr>Risk Factors</vt:lpstr>
      <vt:lpstr>Presentations</vt:lpstr>
      <vt:lpstr>More $$$ for unprotected sex </vt:lpstr>
      <vt:lpstr> Zimmerman C, Yun K, Watts C, Shvab I, Trapppolin et al. The health risks and consequences of trafficking in women and adolescents: Findings from a European study.  London School of Hygiene &amp; Tropical Medicine 2003</vt:lpstr>
      <vt:lpstr>“virginity seekers”</vt:lpstr>
      <vt:lpstr>Silverman J, Decker M, Gypta J, Maheshwari A, Patel V, Raj A. HIV prevalence and predictors among rescued sex-trafficked women and girls in Mumbai, India. J Acquir Immune Defic Syndr 2006;43:588-93.</vt:lpstr>
      <vt:lpstr>Suspect if girls</vt:lpstr>
      <vt:lpstr>PowerPoint Presentation</vt:lpstr>
      <vt:lpstr>Similar to IPV</vt:lpstr>
      <vt:lpstr>PowerPoint Presentation</vt:lpstr>
      <vt:lpstr>Medical Sequelae</vt:lpstr>
      <vt:lpstr>PowerPoint Presentation</vt:lpstr>
      <vt:lpstr>Myriad of mental health issues</vt:lpstr>
      <vt:lpstr>PowerPoint Presentation</vt:lpstr>
      <vt:lpstr>Substance Use</vt:lpstr>
      <vt:lpstr>Importance of trauma-informed questions</vt:lpstr>
      <vt:lpstr>PowerPoint Presentation</vt:lpstr>
      <vt:lpstr>PowerPoint Presentation</vt:lpstr>
      <vt:lpstr>Patient may appear</vt:lpstr>
      <vt:lpstr>Don’t:</vt:lpstr>
      <vt:lpstr>Important</vt:lpstr>
      <vt:lpstr>PowerPoint Presentation</vt:lpstr>
      <vt:lpstr>PowerPoint Presentation</vt:lpstr>
      <vt:lpstr>PowerPoint Presentation</vt:lpstr>
      <vt:lpstr>PowerPoint Presentation</vt:lpstr>
      <vt:lpstr>PowerPoint Presentation</vt:lpstr>
      <vt:lpstr>PowerPoint Presentation</vt:lpstr>
      <vt:lpstr>Minimize risk</vt:lpstr>
      <vt:lpstr>Work up/ Tx</vt:lpstr>
      <vt:lpstr>Document accurate/ unbiased for</vt:lpstr>
      <vt:lpstr>PowerPoint Presentation</vt:lpstr>
      <vt:lpstr>Sex Trafficking Victim Outreach Card</vt:lpstr>
      <vt:lpstr>Documentation</vt:lpstr>
      <vt:lpstr>Mandatory reporting</vt:lpstr>
      <vt:lpstr>PowerPoint Presentation</vt:lpstr>
      <vt:lpstr>Trauma Informed Care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Victims of Trafficking and Violence Prevention Act signed 2000 (reauthorized 4x, last 2013)</vt:lpstr>
      <vt:lpstr>TVPA</vt:lpstr>
      <vt:lpstr>PowerPoint Presentation</vt:lpstr>
      <vt:lpstr>PowerPoint Presentation</vt:lpstr>
      <vt:lpstr>PowerPoint Presentation</vt:lpstr>
      <vt:lpstr>Polaris Project State Ratings: 2014</vt:lpstr>
      <vt:lpstr>PowerPoint Presentation</vt:lpstr>
      <vt:lpstr>PowerPoint Presentation</vt:lpstr>
      <vt:lpstr>PowerPoint Presentation</vt:lpstr>
      <vt:lpstr>PowerPoint Presentation</vt:lpstr>
      <vt:lpstr>Massachusetts General Hospital Freedom clinic</vt:lpstr>
      <vt:lpstr>PowerPoint Presentation</vt:lpstr>
      <vt:lpstr>PowerPoint Presentation</vt:lpstr>
      <vt:lpstr>PowerPoint Presentation</vt:lpstr>
      <vt:lpstr>PowerPoint Presentation</vt:lpstr>
      <vt:lpstr>Increased Awareness</vt:lpstr>
      <vt:lpstr>And YET…..</vt:lpstr>
      <vt:lpstr>We are NOT</vt:lpstr>
      <vt:lpstr>Supply chain</vt:lpstr>
      <vt:lpstr>PowerPoint Presentation</vt:lpstr>
      <vt:lpstr>PowerPoint Presentation</vt:lpstr>
      <vt:lpstr>PowerPoint Presentation</vt:lpstr>
      <vt:lpstr>With Gratitude to</vt:lpstr>
      <vt:lpstr>PowerPoint Presentation</vt:lpstr>
      <vt:lpstr>PowerPoint Presentation</vt:lpstr>
      <vt:lpstr>PowerPoint Presentation</vt:lpstr>
      <vt:lpstr>Thank you…..</vt:lpstr>
    </vt:vector>
  </TitlesOfParts>
  <Company>Partners HealthCare System,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Partners Information Systems</dc:creator>
  <cp:lastModifiedBy>Ms. Sarah L. Effertz</cp:lastModifiedBy>
  <cp:revision>305</cp:revision>
  <dcterms:created xsi:type="dcterms:W3CDTF">2014-09-29T01:14:35Z</dcterms:created>
  <dcterms:modified xsi:type="dcterms:W3CDTF">2019-03-14T18:27:56Z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