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0"/>
  </p:notesMasterIdLst>
  <p:handoutMasterIdLst>
    <p:handoutMasterId r:id="rId31"/>
  </p:handoutMasterIdLst>
  <p:sldIdLst>
    <p:sldId id="256" r:id="rId3"/>
    <p:sldId id="257" r:id="rId4"/>
    <p:sldId id="260" r:id="rId5"/>
    <p:sldId id="258" r:id="rId6"/>
    <p:sldId id="279" r:id="rId7"/>
    <p:sldId id="278" r:id="rId8"/>
    <p:sldId id="262" r:id="rId9"/>
    <p:sldId id="263" r:id="rId10"/>
    <p:sldId id="264" r:id="rId11"/>
    <p:sldId id="288" r:id="rId12"/>
    <p:sldId id="265" r:id="rId13"/>
    <p:sldId id="266" r:id="rId14"/>
    <p:sldId id="268" r:id="rId15"/>
    <p:sldId id="276" r:id="rId16"/>
    <p:sldId id="272" r:id="rId17"/>
    <p:sldId id="273" r:id="rId18"/>
    <p:sldId id="274" r:id="rId19"/>
    <p:sldId id="277" r:id="rId20"/>
    <p:sldId id="281" r:id="rId21"/>
    <p:sldId id="282" r:id="rId22"/>
    <p:sldId id="283" r:id="rId23"/>
    <p:sldId id="285" r:id="rId24"/>
    <p:sldId id="286" r:id="rId25"/>
    <p:sldId id="259" r:id="rId26"/>
    <p:sldId id="261" r:id="rId27"/>
    <p:sldId id="287" r:id="rId28"/>
    <p:sldId id="269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3">
          <p15:clr>
            <a:srgbClr val="A4A3A4"/>
          </p15:clr>
        </p15:guide>
        <p15:guide id="2" pos="28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66" autoAdjust="0"/>
    <p:restoredTop sz="94660"/>
  </p:normalViewPr>
  <p:slideViewPr>
    <p:cSldViewPr snapToGrid="0">
      <p:cViewPr varScale="1">
        <p:scale>
          <a:sx n="73" d="100"/>
          <a:sy n="73" d="100"/>
        </p:scale>
        <p:origin x="936" y="72"/>
      </p:cViewPr>
      <p:guideLst>
        <p:guide orient="horz" pos="3973"/>
        <p:guide pos="28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BA606-99B8-A648-9DA4-681EA38239CD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A26C1-14DA-7040-BC42-27660127B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1103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787C9-6C5D-9346-BEE2-B2D8A8184835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126F4-A127-C949-940F-931470ACB2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4838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21"/>
            <a:ext cx="9139940" cy="68549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9017" y="2949966"/>
            <a:ext cx="7772400" cy="79059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26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9017" y="3753254"/>
            <a:ext cx="7772399" cy="791645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rgbClr val="0026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5366" y="2646236"/>
            <a:ext cx="2133600" cy="289978"/>
          </a:xfrm>
        </p:spPr>
        <p:txBody>
          <a:bodyPr anchor="t"/>
          <a:lstStyle>
            <a:lvl1pPr marL="0" indent="0">
              <a:defRPr>
                <a:solidFill>
                  <a:srgbClr val="002664"/>
                </a:solidFill>
                <a:latin typeface="Arial"/>
                <a:cs typeface="Arial"/>
              </a:defRPr>
            </a:lvl1pPr>
          </a:lstStyle>
          <a:p>
            <a:fld id="{08665D2E-157C-0046-9650-8D21D294E9A0}" type="datetime4">
              <a:rPr lang="en-US" smtClean="0"/>
              <a:pPr/>
              <a:t>March 25,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black">
          <a:xfrm>
            <a:off x="599593" y="6063872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6915153" y="6063872"/>
            <a:ext cx="21336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3B8DEE4-E1CE-D843-93C6-BCDE319A68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31970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B7D2-43C1-FF48-95DE-0399BE0719E1}" type="datetime4">
              <a:rPr lang="en-US" smtClean="0"/>
              <a:pPr/>
              <a:t>March 25, 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45226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45226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45D9-815A-EF44-AC18-8ED49D240D44}" type="datetime4">
              <a:rPr lang="en-US" smtClean="0"/>
              <a:pPr/>
              <a:t>March 25, 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9684-FFB0-4041-A991-306860D1EEE4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BC3C-1B6A-45F9-8AAC-F327B4213A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14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9684-FFB0-4041-A991-306860D1EEE4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BC3C-1B6A-45F9-8AAC-F327B4213A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50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9684-FFB0-4041-A991-306860D1EEE4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BC3C-1B6A-45F9-8AAC-F327B4213A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0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9684-FFB0-4041-A991-306860D1EEE4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BC3C-1B6A-45F9-8AAC-F327B4213A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15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9684-FFB0-4041-A991-306860D1EEE4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BC3C-1B6A-45F9-8AAC-F327B4213A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76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9684-FFB0-4041-A991-306860D1EEE4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BC3C-1B6A-45F9-8AAC-F327B4213A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05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9684-FFB0-4041-A991-306860D1EEE4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BC3C-1B6A-45F9-8AAC-F327B4213A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19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9684-FFB0-4041-A991-306860D1EEE4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BC3C-1B6A-45F9-8AAC-F327B4213A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09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197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EC005-3EF6-214A-95B9-829C459DABA8}" type="datetime4">
              <a:rPr lang="en-US" smtClean="0"/>
              <a:pPr/>
              <a:t>March 25, 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9684-FFB0-4041-A991-306860D1EEE4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BC3C-1B6A-45F9-8AAC-F327B4213A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70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9684-FFB0-4041-A991-306860D1EEE4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BC3C-1B6A-45F9-8AAC-F327B4213A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44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9684-FFB0-4041-A991-306860D1EEE4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BC3C-1B6A-45F9-8AAC-F327B4213A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4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386" y="3438638"/>
            <a:ext cx="82244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9386" y="1938451"/>
            <a:ext cx="822442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266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86B4-1ACE-EE47-B598-B85FCC858583}" type="datetime4">
              <a:rPr lang="en-US" smtClean="0"/>
              <a:pPr/>
              <a:t>March 25, 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190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190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BAA79-2240-4545-90BA-7BD3904D55E1}" type="datetime4">
              <a:rPr lang="en-US" smtClean="0"/>
              <a:pPr/>
              <a:t>March 25, 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6224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26224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F488-A83D-0A44-A4EB-54D01E88E6AA}" type="datetime4">
              <a:rPr lang="en-US" smtClean="0"/>
              <a:pPr/>
              <a:t>March 25, 2019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106E-1175-5240-991F-0FAA76592ECA}" type="datetime4">
              <a:rPr lang="en-US" smtClean="0"/>
              <a:pPr/>
              <a:t>March 25,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DAE5-30FB-8C41-8E41-BE7E3E1C1E06}" type="datetime4">
              <a:rPr lang="en-US" smtClean="0"/>
              <a:pPr/>
              <a:t>March 25, 2019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45305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33684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9EC1-4F03-6F4C-A29C-9D4C79131BCA}" type="datetime4">
              <a:rPr lang="en-US" smtClean="0"/>
              <a:pPr/>
              <a:t>March 25, 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107" y="3920358"/>
            <a:ext cx="82232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3107" y="380141"/>
            <a:ext cx="8223280" cy="339230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3107" y="4487096"/>
            <a:ext cx="8223280" cy="530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A49B-50D9-F641-B8CC-28398CF1957E}" type="datetime4">
              <a:rPr lang="en-US" smtClean="0"/>
              <a:pPr/>
              <a:t>March 25, 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" y="1521"/>
            <a:ext cx="9139940" cy="685495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white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white">
          <a:xfrm>
            <a:off x="457200" y="1600201"/>
            <a:ext cx="8229600" cy="3197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472053" y="49677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664"/>
                </a:solidFill>
                <a:latin typeface="Arial"/>
                <a:cs typeface="Arial"/>
              </a:defRPr>
            </a:lvl1pPr>
          </a:lstStyle>
          <a:p>
            <a:fld id="{2BF5DEED-37A9-FE4F-8940-8F73E981FEEC}" type="datetime4">
              <a:rPr lang="en-US" smtClean="0"/>
              <a:pPr/>
              <a:t>March 25, 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558676" y="49677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4"/>
                </a:solidFill>
                <a:latin typeface="Arial"/>
                <a:cs typeface="Arial"/>
              </a:defRPr>
            </a:lvl1pPr>
          </a:lstStyle>
          <a:p>
            <a:fld id="{D3B8DEE4-E1CE-D843-93C6-BCDE319A68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0" indent="0" algn="l" defTabSz="457200" rtl="0" eaLnBrk="1" latinLnBrk="0" hangingPunct="1">
        <a:spcBef>
          <a:spcPct val="0"/>
        </a:spcBef>
        <a:buNone/>
        <a:tabLst/>
        <a:defRPr sz="3200" b="1" i="0" kern="1200">
          <a:solidFill>
            <a:srgbClr val="002664"/>
          </a:solidFill>
          <a:latin typeface="Arial Bold"/>
          <a:ea typeface="+mj-ea"/>
          <a:cs typeface="Arial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rgbClr val="002664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002664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002664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002664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rgbClr val="002664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B9684-FFB0-4041-A991-306860D1EEE4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BBC3C-1B6A-45F9-8AAC-F327B4213A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0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>
              <a:tabLst>
                <a:tab pos="0" algn="l"/>
              </a:tabLst>
            </a:pPr>
            <a:r>
              <a:rPr lang="en-US" dirty="0"/>
              <a:t>Colon Cancer Screening Guidelines</a:t>
            </a:r>
            <a:br>
              <a:rPr lang="en-US" dirty="0"/>
            </a:br>
            <a:r>
              <a:rPr lang="en-US" dirty="0"/>
              <a:t>What’s New?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9017" y="4167322"/>
            <a:ext cx="7772399" cy="791645"/>
          </a:xfrm>
        </p:spPr>
        <p:txBody>
          <a:bodyPr>
            <a:noAutofit/>
          </a:bodyPr>
          <a:lstStyle/>
          <a:p>
            <a:pPr algn="ctr"/>
            <a:r>
              <a:rPr lang="en-US" sz="1400" dirty="0"/>
              <a:t>Thomas M. Loughney, M.D., FACP, FACG</a:t>
            </a:r>
          </a:p>
          <a:p>
            <a:pPr algn="ctr"/>
            <a:r>
              <a:rPr lang="en-US" sz="1400" dirty="0"/>
              <a:t>Associate Professor of Medicine</a:t>
            </a:r>
          </a:p>
          <a:p>
            <a:pPr algn="ctr"/>
            <a:r>
              <a:rPr lang="en-US" sz="1400" dirty="0"/>
              <a:t>Director of Endoscopy</a:t>
            </a:r>
          </a:p>
          <a:p>
            <a:pPr algn="ctr"/>
            <a:r>
              <a:rPr lang="en-US" sz="1400" dirty="0"/>
              <a:t>MedStar Georgetown University Hospital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4494-DFA3-5248-A818-E9E788790402}" type="datetime4">
              <a:rPr lang="en-US" smtClean="0"/>
              <a:pPr/>
              <a:t>March 25, 2019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 bwMode="white">
          <a:xfrm>
            <a:off x="605910" y="6106655"/>
            <a:ext cx="3377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Presenter: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0A92C2C-5B10-45BC-8210-A7027A57A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3011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Implications of a Positive Cologuard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794E56B-4E8C-43F0-8E30-ADE5AA7A8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1095" y="2443579"/>
            <a:ext cx="8229600" cy="3197099"/>
          </a:xfrm>
        </p:spPr>
        <p:txBody>
          <a:bodyPr/>
          <a:lstStyle/>
          <a:p>
            <a:r>
              <a:rPr lang="en-US" dirty="0"/>
              <a:t>Colon cancer 4%</a:t>
            </a:r>
          </a:p>
          <a:p>
            <a:r>
              <a:rPr lang="en-US" dirty="0"/>
              <a:t>Advanced adenoma 20%</a:t>
            </a:r>
          </a:p>
          <a:p>
            <a:r>
              <a:rPr lang="en-US" dirty="0"/>
              <a:t>Non-advanced adenoma 31%</a:t>
            </a:r>
          </a:p>
          <a:p>
            <a:r>
              <a:rPr lang="en-US" dirty="0"/>
              <a:t>No polyp 45%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BE4D1D-A5CE-49E2-BB29-C7CDFC239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F488-A83D-0A44-A4EB-54D01E88E6AA}" type="datetime4">
              <a:rPr lang="en-US" smtClean="0"/>
              <a:pPr/>
              <a:t>March 25, 2019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4C51409-5801-4138-9D92-56B057AC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F450DC-63F3-48AB-9863-D81CA22A397C}"/>
              </a:ext>
            </a:extLst>
          </p:cNvPr>
          <p:cNvSpPr txBox="1"/>
          <p:nvPr/>
        </p:nvSpPr>
        <p:spPr>
          <a:xfrm>
            <a:off x="4119238" y="5089416"/>
            <a:ext cx="393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Imperiale</a:t>
            </a:r>
            <a:r>
              <a:rPr lang="en-US" dirty="0"/>
              <a:t> et.al NEJM 2014;370:1286</a:t>
            </a:r>
          </a:p>
        </p:txBody>
      </p:sp>
    </p:spTree>
    <p:extLst>
      <p:ext uri="{BB962C8B-B14F-4D97-AF65-F5344CB8AC3E}">
        <p14:creationId xmlns:p14="http://schemas.microsoft.com/office/powerpoint/2010/main" val="63000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CT Colonography</a:t>
            </a:r>
            <a:br>
              <a:rPr lang="en-US" dirty="0"/>
            </a:br>
            <a:r>
              <a:rPr lang="en-US" dirty="0"/>
              <a:t>(Virtual colonoscopy)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902" y="2022895"/>
            <a:ext cx="4331898" cy="319081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Multidimensional CT</a:t>
            </a:r>
          </a:p>
          <a:p>
            <a:r>
              <a:rPr lang="en-US" dirty="0"/>
              <a:t>Avoids sedation and most risks of colonoscopy</a:t>
            </a:r>
          </a:p>
          <a:p>
            <a:r>
              <a:rPr lang="en-US" dirty="0"/>
              <a:t>Not covered by Medicare</a:t>
            </a:r>
          </a:p>
          <a:p>
            <a:r>
              <a:rPr lang="en-US" dirty="0"/>
              <a:t>Cost $575</a:t>
            </a:r>
          </a:p>
          <a:p>
            <a:r>
              <a:rPr lang="en-US" dirty="0"/>
              <a:t>90% sensitive, 86% specific for polyps greater than 1 cm</a:t>
            </a:r>
          </a:p>
          <a:p>
            <a:r>
              <a:rPr lang="en-US" dirty="0"/>
              <a:t>Extra-colonic findings common</a:t>
            </a:r>
          </a:p>
          <a:p>
            <a:r>
              <a:rPr lang="en-US" dirty="0"/>
              <a:t>Radiation dose</a:t>
            </a:r>
          </a:p>
          <a:p>
            <a:r>
              <a:rPr lang="en-US" dirty="0"/>
              <a:t>Performed every 5 years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Content Placeholder 8" descr="virtual colo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59858" y="1376184"/>
            <a:ext cx="4029704" cy="4029704"/>
          </a:xfrm>
        </p:spPr>
      </p:pic>
      <p:sp>
        <p:nvSpPr>
          <p:cNvPr id="7" name="TextBox 6"/>
          <p:cNvSpPr txBox="1"/>
          <p:nvPr/>
        </p:nvSpPr>
        <p:spPr>
          <a:xfrm>
            <a:off x="5954935" y="5607312"/>
            <a:ext cx="3045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rochestermedicalcenter.org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Flexible Sigmoidoscopy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457200" y="1677041"/>
            <a:ext cx="4038600" cy="319081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Formerly the primary screening modality</a:t>
            </a:r>
          </a:p>
          <a:p>
            <a:r>
              <a:rPr lang="en-US" dirty="0"/>
              <a:t>Has been shown to decrease mortality from colon cancer</a:t>
            </a:r>
          </a:p>
          <a:p>
            <a:r>
              <a:rPr lang="en-US" dirty="0"/>
              <a:t>Usually does not require sedation</a:t>
            </a:r>
          </a:p>
          <a:p>
            <a:r>
              <a:rPr lang="en-US" dirty="0"/>
              <a:t>Examines only the distal ¼ to 1/3 of the colon</a:t>
            </a:r>
          </a:p>
          <a:p>
            <a:r>
              <a:rPr lang="en-US" dirty="0"/>
              <a:t>Cancer more commonly occurring in the proximal colon</a:t>
            </a:r>
          </a:p>
          <a:p>
            <a:r>
              <a:rPr lang="en-US" dirty="0"/>
              <a:t>May be uncomfortable</a:t>
            </a:r>
          </a:p>
        </p:txBody>
      </p:sp>
      <p:pic>
        <p:nvPicPr>
          <p:cNvPr id="15" name="Content Placeholder 14" descr="SigmoidoscopyMaleLowRes_resize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03988" y="1371702"/>
            <a:ext cx="3678060" cy="4099505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77154" y="5705554"/>
            <a:ext cx="413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niddk.nih.gov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Colonoscopy</a:t>
            </a:r>
          </a:p>
        </p:txBody>
      </p:sp>
      <p:pic>
        <p:nvPicPr>
          <p:cNvPr id="7" name="Content Placeholder 6" descr="Colonoscopy_528x558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4951" y="1284119"/>
            <a:ext cx="4109525" cy="4580131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 descr="serrated adenoma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661" y="1209123"/>
            <a:ext cx="3244482" cy="2433361"/>
          </a:xfrm>
          <a:prstGeom prst="rect">
            <a:avLst/>
          </a:prstGeom>
        </p:spPr>
      </p:pic>
      <p:pic>
        <p:nvPicPr>
          <p:cNvPr id="11" name="Content Placeholder 10" descr="Pedunculated Polyp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b="20535"/>
          <a:stretch>
            <a:fillRect/>
          </a:stretch>
        </p:blipFill>
        <p:spPr>
          <a:xfrm>
            <a:off x="4934737" y="3727182"/>
            <a:ext cx="3257078" cy="2250424"/>
          </a:xfrm>
        </p:spPr>
      </p:pic>
      <p:sp>
        <p:nvSpPr>
          <p:cNvPr id="12" name="TextBox 11"/>
          <p:cNvSpPr txBox="1"/>
          <p:nvPr/>
        </p:nvSpPr>
        <p:spPr>
          <a:xfrm>
            <a:off x="3173950" y="6045620"/>
            <a:ext cx="269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nih.niddk.gov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Therapeutic Colonoscopy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ExecSumm">
            <a:hlinkClick r:id="" action="ppaction://media"/>
            <a:extLst>
              <a:ext uri="{FF2B5EF4-FFF2-40B4-BE49-F238E27FC236}">
                <a16:creationId xmlns:a16="http://schemas.microsoft.com/office/drawing/2014/main" id="{08C61813-3B7E-49B7-B67C-EB60613D66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800" y="917160"/>
            <a:ext cx="7798400" cy="519893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178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2017 Multi Society Task Force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4328" y="1562486"/>
            <a:ext cx="8229600" cy="399955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Tier 1</a:t>
            </a:r>
          </a:p>
          <a:p>
            <a:pPr>
              <a:buNone/>
            </a:pPr>
            <a:r>
              <a:rPr lang="en-US" dirty="0"/>
              <a:t>	-Colonoscopy every 10 years</a:t>
            </a:r>
          </a:p>
          <a:p>
            <a:pPr>
              <a:buNone/>
            </a:pPr>
            <a:r>
              <a:rPr lang="en-US" dirty="0"/>
              <a:t>	-FIT annually</a:t>
            </a:r>
          </a:p>
          <a:p>
            <a:r>
              <a:rPr lang="en-US" dirty="0"/>
              <a:t>Tier 2</a:t>
            </a:r>
          </a:p>
          <a:p>
            <a:pPr lvl="1">
              <a:buNone/>
            </a:pPr>
            <a:r>
              <a:rPr lang="en-US" sz="2800" dirty="0"/>
              <a:t>-Virtual colonoscopy every 5 years</a:t>
            </a:r>
          </a:p>
          <a:p>
            <a:pPr lvl="1">
              <a:buNone/>
            </a:pPr>
            <a:r>
              <a:rPr lang="en-US" sz="2800" dirty="0"/>
              <a:t>-Flexible sigmoidoscopy every 5-10 years</a:t>
            </a:r>
          </a:p>
          <a:p>
            <a:pPr lvl="1">
              <a:buNone/>
            </a:pPr>
            <a:r>
              <a:rPr lang="en-US" sz="2800" dirty="0"/>
              <a:t>-FIT/Fecal DNA every 3 years   </a:t>
            </a:r>
          </a:p>
          <a:p>
            <a:r>
              <a:rPr lang="en-US" dirty="0"/>
              <a:t>Tier 3</a:t>
            </a:r>
          </a:p>
          <a:p>
            <a:pPr>
              <a:buNone/>
            </a:pPr>
            <a:r>
              <a:rPr lang="en-US" dirty="0"/>
              <a:t>	-Capsule colonoscopy every 5 years</a:t>
            </a:r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68744" y="6073388"/>
            <a:ext cx="13708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C9BEC005-3EF6-214A-95B9-829C459DABA8}" type="datetime4">
              <a:rPr lang="en-US" sz="1200" smtClean="0">
                <a:solidFill>
                  <a:srgbClr val="002664"/>
                </a:solidFill>
                <a:latin typeface="Arial"/>
                <a:cs typeface="Arial"/>
              </a:rPr>
              <a:pPr/>
              <a:t>March 25, 2019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20860" y="5690440"/>
            <a:ext cx="422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Rex et. al  Gastroenterology 2017;174:1-17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677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Recommended Surveillance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97266" y="1542670"/>
            <a:ext cx="4040188" cy="639762"/>
          </a:xfrm>
        </p:spPr>
        <p:txBody>
          <a:bodyPr/>
          <a:lstStyle/>
          <a:p>
            <a:pPr algn="ctr"/>
            <a:r>
              <a:rPr lang="en-US" b="0" dirty="0"/>
              <a:t>Findings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72835" y="2409143"/>
            <a:ext cx="5082099" cy="262242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No polyps</a:t>
            </a:r>
          </a:p>
          <a:p>
            <a:r>
              <a:rPr lang="en-US" dirty="0"/>
              <a:t>&lt;10 mm hyperplastic polyps in sig/rectum</a:t>
            </a:r>
          </a:p>
          <a:p>
            <a:r>
              <a:rPr lang="en-US" dirty="0"/>
              <a:t>1-2 &lt; 10 mm tubular adenomas</a:t>
            </a:r>
          </a:p>
          <a:p>
            <a:r>
              <a:rPr lang="en-US" dirty="0"/>
              <a:t>3-10 tubular adenomas</a:t>
            </a:r>
          </a:p>
          <a:p>
            <a:r>
              <a:rPr lang="en-US" dirty="0"/>
              <a:t>&gt;10 tubular adenomas</a:t>
            </a:r>
          </a:p>
          <a:p>
            <a:r>
              <a:rPr lang="en-US" dirty="0"/>
              <a:t>Tubular adenoma ≥ 10 mm</a:t>
            </a:r>
          </a:p>
          <a:p>
            <a:r>
              <a:rPr lang="en-US" dirty="0"/>
              <a:t>Villous adenoma</a:t>
            </a:r>
          </a:p>
          <a:p>
            <a:r>
              <a:rPr lang="en-US" dirty="0"/>
              <a:t>Adenoma with high grade dysplasia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0" dirty="0"/>
              <a:t>Surveillance Interval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5763465" y="2394029"/>
            <a:ext cx="4041775" cy="262242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10 years</a:t>
            </a:r>
          </a:p>
          <a:p>
            <a:r>
              <a:rPr lang="en-US" dirty="0"/>
              <a:t>10 years</a:t>
            </a:r>
          </a:p>
          <a:p>
            <a:r>
              <a:rPr lang="en-US" dirty="0"/>
              <a:t>5-10 years</a:t>
            </a:r>
          </a:p>
          <a:p>
            <a:r>
              <a:rPr lang="en-US" dirty="0"/>
              <a:t>3 years</a:t>
            </a:r>
          </a:p>
          <a:p>
            <a:r>
              <a:rPr lang="en-US" dirty="0"/>
              <a:t>&lt; 3 years</a:t>
            </a:r>
          </a:p>
          <a:p>
            <a:r>
              <a:rPr lang="en-US" dirty="0"/>
              <a:t>3 years</a:t>
            </a:r>
          </a:p>
          <a:p>
            <a:r>
              <a:rPr lang="en-US" dirty="0"/>
              <a:t>3 Years</a:t>
            </a:r>
          </a:p>
          <a:p>
            <a:r>
              <a:rPr lang="en-US" dirty="0"/>
              <a:t>3 years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Family History of Colon Cancer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Family History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09143"/>
            <a:ext cx="4040188" cy="262242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Colorectal cancer or advanced adenoma in 1</a:t>
            </a:r>
            <a:r>
              <a:rPr lang="en-US" baseline="30000" dirty="0"/>
              <a:t>st</a:t>
            </a:r>
            <a:r>
              <a:rPr lang="en-US" dirty="0"/>
              <a:t> degree relative &lt; 60 years old or 2 or more 1</a:t>
            </a:r>
            <a:r>
              <a:rPr lang="en-US" baseline="30000" dirty="0"/>
              <a:t>st</a:t>
            </a:r>
            <a:r>
              <a:rPr lang="en-US" dirty="0"/>
              <a:t> degree relatives at any age</a:t>
            </a:r>
          </a:p>
          <a:p>
            <a:r>
              <a:rPr lang="en-US" dirty="0"/>
              <a:t>Colorectal cancer or advanced adenoma in 1</a:t>
            </a:r>
            <a:r>
              <a:rPr lang="en-US" baseline="30000" dirty="0"/>
              <a:t>st</a:t>
            </a:r>
            <a:r>
              <a:rPr lang="en-US" dirty="0"/>
              <a:t> degree relative at any age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Recommendations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0139" y="2378915"/>
            <a:ext cx="4041775" cy="2622424"/>
          </a:xfrm>
        </p:spPr>
        <p:txBody>
          <a:bodyPr/>
          <a:lstStyle/>
          <a:p>
            <a:r>
              <a:rPr lang="en-US" dirty="0"/>
              <a:t>Colonoscopy at age 40 or 10 years younger than relative was at diagnosis and every 5 years</a:t>
            </a:r>
          </a:p>
          <a:p>
            <a:r>
              <a:rPr lang="en-US" dirty="0"/>
              <a:t>Average risk screening options starting at age 40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Colonoscopy Quality Measures</a:t>
            </a:r>
            <a:br>
              <a:rPr lang="en-US" dirty="0"/>
            </a:br>
            <a:r>
              <a:rPr lang="en-US" sz="2400" dirty="0"/>
              <a:t>“No Polyp Left Behind”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070340" y="1410418"/>
            <a:ext cx="8229600" cy="3197099"/>
          </a:xfrm>
        </p:spPr>
        <p:txBody>
          <a:bodyPr>
            <a:noAutofit/>
          </a:bodyPr>
          <a:lstStyle/>
          <a:p>
            <a:r>
              <a:rPr lang="en-US" dirty="0"/>
              <a:t>Adenoma detection rate</a:t>
            </a:r>
          </a:p>
          <a:p>
            <a:pPr>
              <a:buNone/>
            </a:pPr>
            <a:r>
              <a:rPr lang="en-US" dirty="0"/>
              <a:t>	-30% in male patients</a:t>
            </a:r>
          </a:p>
          <a:p>
            <a:pPr>
              <a:buNone/>
            </a:pPr>
            <a:r>
              <a:rPr lang="en-US" dirty="0"/>
              <a:t>	-20% in female patients</a:t>
            </a:r>
          </a:p>
          <a:p>
            <a:r>
              <a:rPr lang="en-US" dirty="0"/>
              <a:t>Cecal intubation rate-95%</a:t>
            </a:r>
          </a:p>
          <a:p>
            <a:r>
              <a:rPr lang="en-US" dirty="0"/>
              <a:t>Colonoscope withdrawal time</a:t>
            </a:r>
          </a:p>
          <a:p>
            <a:pPr>
              <a:buNone/>
            </a:pPr>
            <a:r>
              <a:rPr lang="en-US" dirty="0"/>
              <a:t>	-At least 6 minutes</a:t>
            </a:r>
          </a:p>
          <a:p>
            <a:pPr>
              <a:buNone/>
            </a:pPr>
            <a:r>
              <a:rPr lang="en-US" dirty="0"/>
              <a:t>	-Ideally 10 minutes</a:t>
            </a:r>
          </a:p>
          <a:p>
            <a:r>
              <a:rPr lang="en-US" dirty="0"/>
              <a:t>Prep Quality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Adenoma Detection Rates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1 January 2014-28 February 2019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52400" y="1066800"/>
          <a:ext cx="8763002" cy="258572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880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3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3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3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36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36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736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Physician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</a:p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Procedures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Male Procedure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Male Adenomas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ADR</a:t>
                      </a:r>
                      <a:r>
                        <a:rPr lang="en-US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Male Patients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Female Procedure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Female Adenomas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ADR Female Patients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ADR </a:t>
                      </a:r>
                    </a:p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All Patients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921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454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177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467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32%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36%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493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34%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314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163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151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52400" y="3657600"/>
          <a:ext cx="8763000" cy="296672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879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3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37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84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84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84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784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484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38%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314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63%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39%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535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32%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944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38%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504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31%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452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67%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36%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53%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itchFamily="18" charset="0"/>
                          <a:cs typeface="Times New Roman" pitchFamily="18" charset="0"/>
                        </a:rPr>
                        <a:t>37%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Dept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4663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2191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779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36%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2435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647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itchFamily="18" charset="0"/>
                          <a:cs typeface="Times New Roman" pitchFamily="18" charset="0"/>
                        </a:rPr>
                        <a:t>31%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29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9948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Colorectal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902" y="2247183"/>
            <a:ext cx="4038600" cy="31908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135,430 cases per year</a:t>
            </a:r>
          </a:p>
          <a:p>
            <a:r>
              <a:rPr lang="en-US" dirty="0"/>
              <a:t>50,260 deaths per year</a:t>
            </a:r>
          </a:p>
          <a:p>
            <a:r>
              <a:rPr lang="en-US" dirty="0"/>
              <a:t>Second leading cause of cancer death in U.S.</a:t>
            </a:r>
          </a:p>
          <a:p>
            <a:r>
              <a:rPr lang="en-US" dirty="0"/>
              <a:t>In many cases preventable</a:t>
            </a:r>
          </a:p>
          <a:p>
            <a:r>
              <a:rPr lang="en-US" dirty="0"/>
              <a:t>Occurring more commonly in patients less than 40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31656" y="5762445"/>
            <a:ext cx="3424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endoatlas.com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1707" y="5451895"/>
            <a:ext cx="314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 Cancer J Clin. 2017;67(1):7. </a:t>
            </a:r>
            <a:endParaRPr lang="en-US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-434728"/>
            <a:ext cx="461665" cy="869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38088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24AE58-54D4-45C3-BA00-59AD7AD459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51917" y="1655104"/>
            <a:ext cx="4107341" cy="41073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 in order of Total ADR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/>
          </p:nvPr>
        </p:nvGraphicFramePr>
        <p:xfrm>
          <a:off x="457200" y="1219200"/>
          <a:ext cx="8305800" cy="48285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30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Physician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Physician Gender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Total patients 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Total Females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Total Males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%Female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%Males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ADR-Female Patients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ADR Male Patients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ADR All Patients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171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91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47%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53%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Female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27%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280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128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152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23%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Female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211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Female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280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28%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288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141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147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394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181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33%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J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286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52%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48%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Female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306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187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119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61%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39%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25%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42%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31%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521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264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27%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37%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134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24%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51%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43%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028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2519679"/>
              </p:ext>
            </p:extLst>
          </p:nvPr>
        </p:nvGraphicFramePr>
        <p:xfrm>
          <a:off x="0" y="-7"/>
          <a:ext cx="9144000" cy="685800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Physician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Physician</a:t>
                      </a:r>
                      <a:r>
                        <a:rPr lang="en-US" sz="16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Gender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%Female Patients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%Male</a:t>
                      </a:r>
                      <a:r>
                        <a:rPr lang="en-US" sz="1600" u="none" strike="noStrike" dirty="0">
                          <a:effectLst/>
                        </a:rPr>
                        <a:t> Patient</a:t>
                      </a:r>
                      <a:r>
                        <a:rPr lang="cs-CZ" sz="1600" u="none" strike="noStrike" dirty="0">
                          <a:effectLst/>
                        </a:rPr>
                        <a:t>s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46%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54%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47%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53%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49%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51%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49%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51%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52%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48%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54%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46%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58%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42%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Female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Female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61%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39%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Female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64%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36%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Female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72%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28%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990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75" y="274638"/>
            <a:ext cx="853152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Results in order of ADR </a:t>
            </a:r>
            <a:br>
              <a:rPr lang="en-US" dirty="0"/>
            </a:br>
            <a:r>
              <a:rPr lang="en-US" dirty="0"/>
              <a:t>in Female Patients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066800" y="1447800"/>
          <a:ext cx="7239000" cy="48285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0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Physician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Physician Gender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Total patients 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Total Females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Total Males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%Female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%Males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ADR-Female 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280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128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152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Female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83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171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47%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53%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58%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590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304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286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48%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Female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280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28%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288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141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147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Female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211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394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213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181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Female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306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187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119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521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264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27%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323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75" y="274638"/>
            <a:ext cx="853152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Results in order of ADR in Male Patients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990600" y="1295400"/>
          <a:ext cx="7391400" cy="48285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2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Physician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Physician Gender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Total patients 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Total Females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Total Males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%Female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%Males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ADR-Male 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58%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171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47%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53%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23%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Female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211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280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128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152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Female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27%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288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141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147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394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213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181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33%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Female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280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28%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590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304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286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48%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521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264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37%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Female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306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187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119</a:t>
                      </a: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251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Rising Risk of Colon Cancer </a:t>
            </a:r>
            <a:br>
              <a:rPr lang="en-US" dirty="0"/>
            </a:br>
            <a:r>
              <a:rPr lang="en-US" dirty="0"/>
              <a:t>in Young Patients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106E-1175-5240-991F-0FAA76592ECA}" type="datetime4">
              <a:rPr lang="en-US" smtClean="0"/>
              <a:pPr/>
              <a:t>March 25, 2019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 descr="jama_Siegel_2017_ld_170022_pdf.gif"/>
          <p:cNvPicPr>
            <a:picLocks noChangeAspect="1"/>
          </p:cNvPicPr>
          <p:nvPr/>
        </p:nvPicPr>
        <p:blipFill>
          <a:blip r:embed="rId2"/>
          <a:srcRect l="9412" t="41212" r="11503" b="34747"/>
          <a:stretch>
            <a:fillRect/>
          </a:stretch>
        </p:blipFill>
        <p:spPr>
          <a:xfrm>
            <a:off x="1" y="1292340"/>
            <a:ext cx="9014604" cy="4211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34974" y="5477774"/>
            <a:ext cx="3424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JAMA. 2017;318(6):572-574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Rising Risk of Colon Cancer </a:t>
            </a:r>
            <a:br>
              <a:rPr lang="en-US" dirty="0"/>
            </a:br>
            <a:r>
              <a:rPr lang="en-US" dirty="0"/>
              <a:t>in Young Patients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746851"/>
            <a:ext cx="8229600" cy="4231255"/>
          </a:xfrm>
        </p:spPr>
        <p:txBody>
          <a:bodyPr>
            <a:normAutofit/>
          </a:bodyPr>
          <a:lstStyle/>
          <a:p>
            <a:r>
              <a:rPr lang="en-US" dirty="0"/>
              <a:t>Low threshold for reacting to symptoms</a:t>
            </a:r>
          </a:p>
          <a:p>
            <a:pPr>
              <a:buNone/>
            </a:pPr>
            <a:r>
              <a:rPr lang="en-US" dirty="0"/>
              <a:t>	-Blood in stool</a:t>
            </a:r>
          </a:p>
          <a:p>
            <a:pPr>
              <a:buNone/>
            </a:pPr>
            <a:r>
              <a:rPr lang="en-US" dirty="0"/>
              <a:t>	-Abdominal pain</a:t>
            </a:r>
          </a:p>
          <a:p>
            <a:pPr>
              <a:buNone/>
            </a:pPr>
            <a:r>
              <a:rPr lang="en-US" dirty="0"/>
              <a:t>	-Change in bowel habits</a:t>
            </a:r>
          </a:p>
          <a:p>
            <a:pPr>
              <a:buNone/>
            </a:pPr>
            <a:r>
              <a:rPr lang="en-US" dirty="0"/>
              <a:t>	-Narrowing of stools</a:t>
            </a:r>
          </a:p>
          <a:p>
            <a:r>
              <a:rPr lang="en-US" dirty="0"/>
              <a:t>Digital Rectal Exam</a:t>
            </a:r>
          </a:p>
          <a:p>
            <a:r>
              <a:rPr lang="en-US" dirty="0"/>
              <a:t>Possible change in screening guidelines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7643-ADA8-4841-BAF5-A0DB3CAA0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Colon Cancer Awareness Month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849A-DD2B-45DD-AB7B-9BA56F91D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4" y="3863262"/>
            <a:ext cx="8229600" cy="3197099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Don’t let your </a:t>
            </a:r>
            <a:r>
              <a:rPr lang="en-US" b="1" dirty="0"/>
              <a:t>:</a:t>
            </a:r>
            <a:r>
              <a:rPr lang="en-US" dirty="0"/>
              <a:t>  become a </a:t>
            </a:r>
            <a:r>
              <a:rPr lang="en-US" b="1" dirty="0"/>
              <a:t>;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Get screened!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35813-A6AA-4B40-B6F1-CE56BC57D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EC005-3EF6-214A-95B9-829C459DABA8}" type="datetime4">
              <a:rPr lang="en-US" smtClean="0"/>
              <a:pPr/>
              <a:t>March 25, 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ACC45-5409-488C-A922-C48593F73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128D8A-6666-4ECF-981F-EAB122C96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986" y="1189608"/>
            <a:ext cx="5198977" cy="287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0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atoot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7042" y="1446804"/>
            <a:ext cx="4994091" cy="372636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95001" y="5380602"/>
            <a:ext cx="3385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npr.org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07074" y="4456506"/>
            <a:ext cx="262228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and how you check 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Declining Risk of Death </a:t>
            </a:r>
            <a:br>
              <a:rPr lang="en-US" dirty="0"/>
            </a:br>
            <a:r>
              <a:rPr lang="en-US" dirty="0"/>
              <a:t>from Colon Cancer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79699" y="6176584"/>
            <a:ext cx="3364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 Cancer J Clin 2016;7–30</a:t>
            </a:r>
            <a:endParaRPr lang="en-US" dirty="0"/>
          </a:p>
        </p:txBody>
      </p:sp>
      <p:pic>
        <p:nvPicPr>
          <p:cNvPr id="9" name="Picture 8" descr="Declining risk of colon death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92" y="1242116"/>
            <a:ext cx="6715583" cy="4989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BAA79-2240-4545-90BA-7BD3904D55E1}" type="datetime4">
              <a:rPr lang="en-US" smtClean="0"/>
              <a:pPr/>
              <a:t>March 25, 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Picture 9" descr="colorectal-cancer-101-research-advocacy-training-webinar-1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97" y="945364"/>
            <a:ext cx="8867329" cy="4989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3B641-64FE-411E-B4AA-745ACB049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316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Natural History of Colon Cancer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3CEB63-74DF-4B12-B05E-6F9D3F1DD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dirty="0"/>
              <a:t>Two Years From Invasive Cancer to Distant Metastases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8276BBF-9B6F-4837-AECC-E2F0B0D9FB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8927" y="2174874"/>
            <a:ext cx="3723822" cy="2792867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07ADC8-A3ED-4D91-BFA3-A9D5063605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3166206"/>
            <a:ext cx="4041775" cy="63976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dirty="0"/>
              <a:t>Two Years From </a:t>
            </a:r>
          </a:p>
          <a:p>
            <a:pPr algn="ctr"/>
            <a:r>
              <a:rPr lang="en-US" dirty="0"/>
              <a:t>Metastases to Death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AE625-A9E2-45C7-B666-781834904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4288" y="4946272"/>
            <a:ext cx="2133600" cy="365125"/>
          </a:xfrm>
        </p:spPr>
        <p:txBody>
          <a:bodyPr/>
          <a:lstStyle/>
          <a:p>
            <a:r>
              <a:rPr lang="en-US" dirty="0" err="1"/>
              <a:t>MedScape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3BABB9-329D-4FA9-85A9-67929BBA2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9C0890F-0081-4790-AF49-06384E5DDED3}"/>
              </a:ext>
            </a:extLst>
          </p:cNvPr>
          <p:cNvSpPr/>
          <p:nvPr/>
        </p:nvSpPr>
        <p:spPr>
          <a:xfrm>
            <a:off x="4497388" y="3440368"/>
            <a:ext cx="927119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1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2BF32-44FB-4142-9207-BDD59975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3112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What is Screening?</a:t>
            </a:r>
            <a:br>
              <a:rPr lang="en-US" dirty="0"/>
            </a:br>
            <a:r>
              <a:rPr lang="en-US" sz="2000" dirty="0"/>
              <a:t>Who Do We Screen?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C47D84-9430-4B55-9193-AE1C2E6B2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92658"/>
            <a:ext cx="8229600" cy="3197099"/>
          </a:xfrm>
        </p:spPr>
        <p:txBody>
          <a:bodyPr/>
          <a:lstStyle/>
          <a:p>
            <a:r>
              <a:rPr lang="en-US" dirty="0"/>
              <a:t>Age 50-76</a:t>
            </a:r>
          </a:p>
          <a:p>
            <a:r>
              <a:rPr lang="en-US" dirty="0"/>
              <a:t>No symptoms of colonic disease</a:t>
            </a:r>
          </a:p>
          <a:p>
            <a:r>
              <a:rPr lang="en-US" dirty="0"/>
              <a:t>No family history of colon cancer</a:t>
            </a:r>
          </a:p>
          <a:p>
            <a:r>
              <a:rPr lang="en-US" dirty="0"/>
              <a:t>No prior history of polyps</a:t>
            </a:r>
          </a:p>
          <a:p>
            <a:r>
              <a:rPr lang="en-US" dirty="0"/>
              <a:t>No history of inflammatory bowel disease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628A77-0CB7-4A3C-BEFB-80FFE1221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106E-1175-5240-991F-0FAA76592ECA}" type="datetime4">
              <a:rPr lang="en-US" smtClean="0"/>
              <a:pPr/>
              <a:t>March 25, 2019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45FCE-3022-4985-8C52-6C03E1BCD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77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7552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How Do We Screen/Survey?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416724" y="2035445"/>
            <a:ext cx="4040188" cy="639762"/>
          </a:xfrm>
        </p:spPr>
        <p:txBody>
          <a:bodyPr/>
          <a:lstStyle/>
          <a:p>
            <a:pPr algn="ctr"/>
            <a:r>
              <a:rPr lang="en-US" dirty="0"/>
              <a:t>Anatomic Assessment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917058" y="2942628"/>
            <a:ext cx="4040188" cy="2622424"/>
          </a:xfrm>
        </p:spPr>
        <p:txBody>
          <a:bodyPr/>
          <a:lstStyle/>
          <a:p>
            <a:r>
              <a:rPr lang="en-US" dirty="0"/>
              <a:t>Colonoscopy</a:t>
            </a:r>
          </a:p>
          <a:p>
            <a:r>
              <a:rPr lang="en-US" dirty="0"/>
              <a:t>Sigmoidoscopy</a:t>
            </a:r>
          </a:p>
          <a:p>
            <a:r>
              <a:rPr lang="en-US" dirty="0"/>
              <a:t>CT colonography</a:t>
            </a:r>
          </a:p>
          <a:p>
            <a:r>
              <a:rPr lang="en-US" dirty="0"/>
              <a:t>Capsule colonography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331817" y="2026819"/>
            <a:ext cx="4041775" cy="639762"/>
          </a:xfrm>
        </p:spPr>
        <p:txBody>
          <a:bodyPr/>
          <a:lstStyle/>
          <a:p>
            <a:pPr algn="ctr"/>
            <a:r>
              <a:rPr lang="en-US" dirty="0"/>
              <a:t>Stool Assessment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5115" y="3149658"/>
            <a:ext cx="4041775" cy="2622424"/>
          </a:xfrm>
        </p:spPr>
        <p:txBody>
          <a:bodyPr/>
          <a:lstStyle/>
          <a:p>
            <a:r>
              <a:rPr lang="en-US" dirty="0"/>
              <a:t>Fecal Immunochemical Testing (FIT)</a:t>
            </a:r>
          </a:p>
          <a:p>
            <a:r>
              <a:rPr lang="en-US" dirty="0"/>
              <a:t>Stool DNA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2442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Fecal Immunochemical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5056" y="2100533"/>
            <a:ext cx="4038600" cy="31908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Direct measure of human hemoglobin in stool</a:t>
            </a:r>
          </a:p>
          <a:p>
            <a:r>
              <a:rPr lang="en-US" dirty="0"/>
              <a:t>Superior to occult blood testing-peroxidase activity</a:t>
            </a:r>
          </a:p>
          <a:p>
            <a:r>
              <a:rPr lang="en-US" dirty="0"/>
              <a:t>Cost $29</a:t>
            </a:r>
          </a:p>
          <a:p>
            <a:r>
              <a:rPr lang="en-US" dirty="0"/>
              <a:t>Performed Annually</a:t>
            </a:r>
          </a:p>
          <a:p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4295814" y="2558873"/>
          <a:ext cx="4727274" cy="1841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5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5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5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75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Sensitivity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Specificity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00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Colorectal Cancer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92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Advanced Adenoma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53155" y="5227608"/>
            <a:ext cx="3847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Imperiale et. al. NEJM 2014;370:1287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Stool DNA Analysis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461" y="2242888"/>
            <a:ext cx="4298980" cy="262242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Abnormal DNA from neoplastic cells shed by polyps and tumors</a:t>
            </a:r>
          </a:p>
          <a:p>
            <a:pPr>
              <a:buNone/>
            </a:pPr>
            <a:r>
              <a:rPr lang="en-US" dirty="0"/>
              <a:t>	-Methylated BMP3</a:t>
            </a:r>
          </a:p>
          <a:p>
            <a:pPr>
              <a:buNone/>
            </a:pPr>
            <a:r>
              <a:rPr lang="en-US" dirty="0"/>
              <a:t>	-NDRG4 promotor regions</a:t>
            </a:r>
          </a:p>
          <a:p>
            <a:pPr>
              <a:buNone/>
            </a:pPr>
            <a:r>
              <a:rPr lang="en-US" dirty="0"/>
              <a:t>	-Mutant K-ras</a:t>
            </a:r>
          </a:p>
          <a:p>
            <a:pPr>
              <a:buNone/>
            </a:pPr>
            <a:r>
              <a:rPr lang="en-US" dirty="0"/>
              <a:t>	-B-actin</a:t>
            </a:r>
          </a:p>
          <a:p>
            <a:r>
              <a:rPr lang="en-US" dirty="0"/>
              <a:t>Fecal immunochemical test</a:t>
            </a:r>
          </a:p>
          <a:p>
            <a:r>
              <a:rPr lang="en-US" dirty="0"/>
              <a:t>Covered by Medicare</a:t>
            </a:r>
          </a:p>
          <a:p>
            <a:r>
              <a:rPr lang="en-US" dirty="0"/>
              <a:t>Cost $599</a:t>
            </a:r>
          </a:p>
          <a:p>
            <a:r>
              <a:rPr lang="en-US" dirty="0"/>
              <a:t>Performed every 3 years</a:t>
            </a:r>
          </a:p>
          <a:p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quarter" idx="4"/>
          </p:nvPr>
        </p:nvGraphicFramePr>
        <p:xfrm>
          <a:off x="4123426" y="2726965"/>
          <a:ext cx="4606504" cy="1701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3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5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7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167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Sensitivity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Specificity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94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Colorectal cancer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0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Advanced Adenoma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15464" y="5650302"/>
            <a:ext cx="479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Imperiale et. al. NEJM 2014;370:1287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GUH_PPT_Template_B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MGUH_PPT_Template_B</Template>
  <TotalTime>814</TotalTime>
  <Words>1326</Words>
  <Application>Microsoft Office PowerPoint</Application>
  <PresentationFormat>On-screen Show (4:3)</PresentationFormat>
  <Paragraphs>710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Arial Bold</vt:lpstr>
      <vt:lpstr>Calibri</vt:lpstr>
      <vt:lpstr>Times New Roman</vt:lpstr>
      <vt:lpstr>MGUH_PPT_Template_B</vt:lpstr>
      <vt:lpstr>Office Theme</vt:lpstr>
      <vt:lpstr>Colon Cancer Screening Guidelines What’s New? </vt:lpstr>
      <vt:lpstr>Colorectal Cancer</vt:lpstr>
      <vt:lpstr>Declining Risk of Death  from Colon Cancer</vt:lpstr>
      <vt:lpstr>PowerPoint Presentation</vt:lpstr>
      <vt:lpstr>Natural History of Colon Cancer</vt:lpstr>
      <vt:lpstr>What is Screening? Who Do We Screen?</vt:lpstr>
      <vt:lpstr>How Do We Screen/Survey?</vt:lpstr>
      <vt:lpstr>Fecal Immunochemical Testing</vt:lpstr>
      <vt:lpstr>Stool DNA Analysis</vt:lpstr>
      <vt:lpstr>Implications of a Positive Cologuard</vt:lpstr>
      <vt:lpstr>CT Colonography (Virtual colonoscopy)</vt:lpstr>
      <vt:lpstr>Flexible Sigmoidoscopy</vt:lpstr>
      <vt:lpstr>Colonoscopy</vt:lpstr>
      <vt:lpstr>Therapeutic Colonoscopy</vt:lpstr>
      <vt:lpstr>2017 Multi Society Task Force Guidelines</vt:lpstr>
      <vt:lpstr>Recommended Surveillance</vt:lpstr>
      <vt:lpstr>Family History of Colon Cancer</vt:lpstr>
      <vt:lpstr>Colonoscopy Quality Measures “No Polyp Left Behind”</vt:lpstr>
      <vt:lpstr>Adenoma Detection Rates 1 January 2014-28 February 2019</vt:lpstr>
      <vt:lpstr>Results in order of Total ADR</vt:lpstr>
      <vt:lpstr> </vt:lpstr>
      <vt:lpstr>Results in order of ADR  in Female Patients</vt:lpstr>
      <vt:lpstr>Results in order of ADR in Male Patients</vt:lpstr>
      <vt:lpstr>Rising Risk of Colon Cancer  in Young Patients</vt:lpstr>
      <vt:lpstr>Rising Risk of Colon Cancer  in Young Patients</vt:lpstr>
      <vt:lpstr>Colon Cancer Awareness Month</vt:lpstr>
      <vt:lpstr>PowerPoint Presentation</vt:lpstr>
    </vt:vector>
  </TitlesOfParts>
  <Company>MedStar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tml4</dc:creator>
  <cp:lastModifiedBy>Ms. Sarah L. Effertz</cp:lastModifiedBy>
  <cp:revision>86</cp:revision>
  <dcterms:created xsi:type="dcterms:W3CDTF">2015-09-28T16:37:29Z</dcterms:created>
  <dcterms:modified xsi:type="dcterms:W3CDTF">2019-03-25T16:09:00Z</dcterms:modified>
</cp:coreProperties>
</file>