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6"/>
  </p:notesMasterIdLst>
  <p:sldIdLst>
    <p:sldId id="256" r:id="rId3"/>
    <p:sldId id="302" r:id="rId4"/>
    <p:sldId id="262" r:id="rId5"/>
    <p:sldId id="263" r:id="rId6"/>
    <p:sldId id="264" r:id="rId7"/>
    <p:sldId id="265" r:id="rId8"/>
    <p:sldId id="266" r:id="rId9"/>
    <p:sldId id="268" r:id="rId10"/>
    <p:sldId id="304" r:id="rId11"/>
    <p:sldId id="306" r:id="rId12"/>
    <p:sldId id="303" r:id="rId13"/>
    <p:sldId id="298" r:id="rId14"/>
    <p:sldId id="299" r:id="rId15"/>
    <p:sldId id="300" r:id="rId16"/>
    <p:sldId id="305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91" r:id="rId34"/>
    <p:sldId id="285" r:id="rId35"/>
    <p:sldId id="286" r:id="rId36"/>
    <p:sldId id="287" r:id="rId37"/>
    <p:sldId id="288" r:id="rId38"/>
    <p:sldId id="289" r:id="rId39"/>
    <p:sldId id="290" r:id="rId40"/>
    <p:sldId id="293" r:id="rId41"/>
    <p:sldId id="294" r:id="rId42"/>
    <p:sldId id="295" r:id="rId43"/>
    <p:sldId id="296" r:id="rId44"/>
    <p:sldId id="297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78B6A-873A-4EDA-921F-3146A33B01ED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6F07E-6246-44A2-811A-E3B834AAA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09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C03461-8B92-4360-A026-530B75CE2D83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/>
              <a:t>3</a:t>
            </a:fld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6913"/>
            <a:ext cx="6197600" cy="348615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None/>
            </a:pPr>
            <a:endParaRPr lang="en-US" baseline="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492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I’ll turn our attention to one</a:t>
            </a:r>
            <a:r>
              <a:rPr lang="en-US" baseline="0" dirty="0" smtClean="0"/>
              <a:t> of the most used sites, </a:t>
            </a:r>
            <a:r>
              <a:rPr lang="en-US" dirty="0" smtClean="0"/>
              <a:t>LITFL.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D66E2-C31F-4347-83F3-11A6EAA221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98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D66E2-C31F-4347-83F3-11A6EAA2214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67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Especially</a:t>
            </a:r>
            <a:r>
              <a:rPr lang="en-US" baseline="0" dirty="0" smtClean="0"/>
              <a:t> in the world of cardiology, Twitter is blossoming. The authors of this 2017 perspective in Circulation suggest that twitter is being a core competency. I have seen many debates from cardiologists on management and diagnosis, often guided by video clips of echocardiograms or catheterizations.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D66E2-C31F-4347-83F3-11A6EAA2214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51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Beyond app</a:t>
            </a:r>
            <a:r>
              <a:rPr lang="en-US" baseline="0" dirty="0" smtClean="0"/>
              <a:t>s and social media, there are many digital question banks including the ACP’s MKSAP series which offers web and app based quizzes and testing.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are many podcasts and videos, which can be downloaded and listened to quickly in the car or on the treadmill. One of my personal favorites is The </a:t>
            </a:r>
            <a:r>
              <a:rPr lang="en-US" baseline="0" dirty="0" err="1" smtClean="0"/>
              <a:t>Curbsiders</a:t>
            </a:r>
            <a:r>
              <a:rPr lang="en-US" baseline="0" dirty="0" smtClean="0"/>
              <a:t> which tackles common and interesting medical problems.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D66E2-C31F-4347-83F3-11A6EAA2214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35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of course, we can’t forget the great digital content from Annals. I am quite biased toward the Consult Guys, Dr. </a:t>
            </a:r>
            <a:r>
              <a:rPr lang="en-US" dirty="0" err="1" smtClean="0"/>
              <a:t>Weitz</a:t>
            </a:r>
            <a:r>
              <a:rPr lang="en-US" dirty="0" smtClean="0"/>
              <a:t> and Dr. </a:t>
            </a:r>
            <a:r>
              <a:rPr lang="en-US" dirty="0" err="1" smtClean="0"/>
              <a:t>Merli</a:t>
            </a:r>
            <a:r>
              <a:rPr lang="en-US" dirty="0" smtClean="0"/>
              <a:t>.</a:t>
            </a:r>
            <a:r>
              <a:rPr lang="en-US" baseline="0" dirty="0" smtClean="0"/>
              <a:t> Hailing from my medical school alma mater Thomas Jefferson, I have shared their work frequently with residents during my chief year.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D66E2-C31F-4347-83F3-11A6EAA2214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29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summary…</a:t>
            </a:r>
          </a:p>
          <a:p>
            <a:r>
              <a:rPr lang="en-US" dirty="0" smtClean="0"/>
              <a:t>#</a:t>
            </a:r>
          </a:p>
          <a:p>
            <a:r>
              <a:rPr lang="en-US" dirty="0" smtClean="0"/>
              <a:t>#</a:t>
            </a:r>
          </a:p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D66E2-C31F-4347-83F3-11A6EAA2214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32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53DECD-96FF-4ED1-929F-26B35FF291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547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53DECD-96FF-4ED1-929F-26B35FF291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416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Applying</a:t>
            </a:r>
            <a:r>
              <a:rPr lang="en-US" baseline="0" dirty="0" smtClean="0"/>
              <a:t> a technical fix to a complex problem.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Bereiter and Scardamalia - expertise in terms of progressive problem solving</a:t>
            </a:r>
          </a:p>
          <a:p>
            <a:r>
              <a:rPr lang="en-US" baseline="0" dirty="0" smtClean="0"/>
              <a:t>“Adaptive expertise” - Maria Mylopoulus. Glenn Regher, Carol Anne Moulton </a:t>
            </a:r>
          </a:p>
          <a:p>
            <a:r>
              <a:rPr lang="en-US" baseline="0" dirty="0" smtClean="0"/>
              <a:t>It’s not what you know, sometimes it’s what is the question</a:t>
            </a:r>
          </a:p>
          <a:p>
            <a:r>
              <a:rPr lang="en-US" baseline="0" dirty="0" smtClean="0"/>
              <a:t>Progressive problem solving (scardamalia)</a:t>
            </a:r>
          </a:p>
          <a:p>
            <a:r>
              <a:rPr lang="en-US" dirty="0" smtClean="0"/>
              <a:t>Routine expertise, or classic expertise, and adaptive expertise</a:t>
            </a:r>
          </a:p>
          <a:p>
            <a:r>
              <a:rPr lang="en-US" dirty="0" smtClean="0"/>
              <a:t>Educational expertise is not</a:t>
            </a:r>
            <a:r>
              <a:rPr lang="en-US" baseline="0" dirty="0" smtClean="0"/>
              <a:t> the solution</a:t>
            </a:r>
          </a:p>
          <a:p>
            <a:r>
              <a:rPr lang="en-US" baseline="0" dirty="0" smtClean="0"/>
              <a:t>It’s recognizing disruption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53DECD-96FF-4ED1-929F-26B35FF291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49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Process over Content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Lawnmower</a:t>
            </a:r>
            <a:r>
              <a:rPr lang="en-US" baseline="0" dirty="0" smtClean="0"/>
              <a:t> vs focusing on habits of mind and thinking and problem solving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Higher-Order Competencies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HSS/Systems Thinking; Reflection-in/on-action; Self-directed learning; Adaptive expertise </a:t>
            </a:r>
          </a:p>
          <a:p>
            <a:r>
              <a:rPr lang="en-US" dirty="0" smtClean="0"/>
              <a:t>Faculty-Student</a:t>
            </a:r>
            <a:r>
              <a:rPr lang="en-US" baseline="0" dirty="0" smtClean="0"/>
              <a:t> Relationships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Coaching; Longitudinal; Relational</a:t>
            </a:r>
            <a:endParaRPr lang="en-US" dirty="0" smtClean="0"/>
          </a:p>
          <a:p>
            <a:r>
              <a:rPr lang="en-US" baseline="0" dirty="0" smtClean="0"/>
              <a:t>Clinical Learning Environment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This type of learning requires social construction, in a robust learning environment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Experiences as a starting point (UP model)</a:t>
            </a:r>
            <a:endParaRPr lang="en-US" baseline="0" dirty="0"/>
          </a:p>
          <a:p>
            <a:r>
              <a:rPr lang="en-US" baseline="0" dirty="0" smtClean="0"/>
              <a:t>Shifting Diversity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Clinical experiences (and earlier); Evaluation (and assessments); Educators; Admissions</a:t>
            </a:r>
          </a:p>
          <a:p>
            <a:r>
              <a:rPr lang="en-US" baseline="0" dirty="0" smtClean="0"/>
              <a:t>Caring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Caring needs a canvas, it needs more than just the habit of heart (yes, this is important, but there’s more)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53DECD-96FF-4ED1-929F-26B35FF291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828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D66E2-C31F-4347-83F3-11A6EAA221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17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What does the</a:t>
            </a:r>
            <a:r>
              <a:rPr lang="en-US" b="0" baseline="0" dirty="0" smtClean="0"/>
              <a:t> ACGME require? </a:t>
            </a:r>
            <a:r>
              <a:rPr lang="en-US" sz="1200" b="0" i="0" kern="1200" cap="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ACCREDITATION COUNCIL FOR Graduate MEDICAL EDUCATION (ACGME)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D66E2-C31F-4347-83F3-11A6EAA221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58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#</a:t>
            </a:r>
          </a:p>
          <a:p>
            <a:r>
              <a:rPr lang="en-US" dirty="0" smtClean="0"/>
              <a:t>#</a:t>
            </a:r>
          </a:p>
          <a:p>
            <a:r>
              <a:rPr lang="en-US" dirty="0" smtClean="0"/>
              <a:t>#</a:t>
            </a:r>
          </a:p>
          <a:p>
            <a:r>
              <a:rPr lang="en-US" dirty="0" smtClean="0"/>
              <a:t>How is this achieved?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D66E2-C31F-4347-83F3-11A6EAA221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75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alternative to paid apps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FOAMed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D66E2-C31F-4347-83F3-11A6EAA221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13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AA81-44C7-4C28-BA28-B0A1F1B1A3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BC9D-3144-4574-8C74-FACC596C99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682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AA81-44C7-4C28-BA28-B0A1F1B1A3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BC9D-3144-4574-8C74-FACC596C99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20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AA81-44C7-4C28-BA28-B0A1F1B1A3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BC9D-3144-4574-8C74-FACC596C99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423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CCD5-8A85-49AF-BCE0-F1E14D78454D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2E356-1E2A-40A6-A932-E377B0909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10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CCD5-8A85-49AF-BCE0-F1E14D78454D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2E356-1E2A-40A6-A932-E377B0909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08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CCD5-8A85-49AF-BCE0-F1E14D78454D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2E356-1E2A-40A6-A932-E377B0909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0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CCD5-8A85-49AF-BCE0-F1E14D78454D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2E356-1E2A-40A6-A932-E377B0909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16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CCD5-8A85-49AF-BCE0-F1E14D78454D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2E356-1E2A-40A6-A932-E377B0909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60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CCD5-8A85-49AF-BCE0-F1E14D78454D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2E356-1E2A-40A6-A932-E377B0909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06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CCD5-8A85-49AF-BCE0-F1E14D78454D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2E356-1E2A-40A6-A932-E377B0909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31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CCD5-8A85-49AF-BCE0-F1E14D78454D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2E356-1E2A-40A6-A932-E377B0909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14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AA81-44C7-4C28-BA28-B0A1F1B1A3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346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CCD5-8A85-49AF-BCE0-F1E14D78454D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2E356-1E2A-40A6-A932-E377B0909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62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CCD5-8A85-49AF-BCE0-F1E14D78454D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2E356-1E2A-40A6-A932-E377B0909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12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CCD5-8A85-49AF-BCE0-F1E14D78454D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2E356-1E2A-40A6-A932-E377B0909E8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31904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CCD5-8A85-49AF-BCE0-F1E14D78454D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2E356-1E2A-40A6-A932-E377B0909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441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CCD5-8A85-49AF-BCE0-F1E14D78454D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2E356-1E2A-40A6-A932-E377B0909E8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24511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CCD5-8A85-49AF-BCE0-F1E14D78454D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2E356-1E2A-40A6-A932-E377B0909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920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CCD5-8A85-49AF-BCE0-F1E14D78454D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2E356-1E2A-40A6-A932-E377B0909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092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CCD5-8A85-49AF-BCE0-F1E14D78454D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2E356-1E2A-40A6-A932-E377B0909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6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AA81-44C7-4C28-BA28-B0A1F1B1A3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BC9D-3144-4574-8C74-FACC596C99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51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AA81-44C7-4C28-BA28-B0A1F1B1A3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BC9D-3144-4574-8C74-FACC596C99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18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AA81-44C7-4C28-BA28-B0A1F1B1A3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BC9D-3144-4574-8C74-FACC596C99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84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AA81-44C7-4C28-BA28-B0A1F1B1A3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BC9D-3144-4574-8C74-FACC596C99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936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AA81-44C7-4C28-BA28-B0A1F1B1A3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BC9D-3144-4574-8C74-FACC596C99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1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AA81-44C7-4C28-BA28-B0A1F1B1A3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BC9D-3144-4574-8C74-FACC596C99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360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AA81-44C7-4C28-BA28-B0A1F1B1A3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BC9D-3144-4574-8C74-FACC596C99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04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CBEAA81-44C7-4C28-BA28-B0A1F1B1A347}" type="datetimeFigureOut">
              <a:rPr lang="en-US" u="sng" baseline="-25000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3/14/2019</a:t>
            </a:fld>
            <a:endParaRPr lang="en-US" u="sng" baseline="-25000" dirty="0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u="sng" baseline="-25000" dirty="0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C4ABC9D-3144-4574-8C74-FACC596C99DD}" type="slidenum">
              <a:rPr lang="en-US" u="sng" baseline="-25000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u="sng" baseline="-25000" dirty="0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 userDrawn="1"/>
        </p:nvSpPr>
        <p:spPr bwMode="auto">
          <a:xfrm>
            <a:off x="0" y="2"/>
            <a:ext cx="12192000" cy="846139"/>
          </a:xfrm>
          <a:prstGeom prst="rect">
            <a:avLst/>
          </a:prstGeom>
          <a:gradFill rotWithShape="0">
            <a:gsLst>
              <a:gs pos="0">
                <a:srgbClr val="0E008E"/>
              </a:gs>
              <a:gs pos="100000">
                <a:srgbClr val="0B0065"/>
              </a:gs>
            </a:gsLst>
            <a:path path="rect">
              <a:fillToRect r="100000" b="100000"/>
            </a:path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u="sng" baseline="-25000" dirty="0">
              <a:solidFill>
                <a:prstClr val="black"/>
              </a:solidFill>
              <a:latin typeface="Times New Roman" pitchFamily="-64" charset="0"/>
            </a:endParaRP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0" y="846139"/>
            <a:ext cx="12192000" cy="0"/>
          </a:xfrm>
          <a:prstGeom prst="line">
            <a:avLst/>
          </a:prstGeom>
          <a:noFill/>
          <a:ln w="412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u="sng" baseline="-25000" dirty="0">
              <a:solidFill>
                <a:prstClr val="black"/>
              </a:solidFill>
              <a:latin typeface="Times New Roman" pitchFamily="-64" charset="0"/>
            </a:endParaRPr>
          </a:p>
        </p:txBody>
      </p:sp>
      <p:sp>
        <p:nvSpPr>
          <p:cNvPr id="9" name="Line 14"/>
          <p:cNvSpPr>
            <a:spLocks noChangeShapeType="1"/>
          </p:cNvSpPr>
          <p:nvPr userDrawn="1"/>
        </p:nvSpPr>
        <p:spPr bwMode="auto">
          <a:xfrm>
            <a:off x="0" y="6132150"/>
            <a:ext cx="12192000" cy="0"/>
          </a:xfrm>
          <a:prstGeom prst="line">
            <a:avLst/>
          </a:prstGeom>
          <a:noFill/>
          <a:ln w="3175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u="sng" baseline="-25000" dirty="0">
              <a:solidFill>
                <a:prstClr val="black"/>
              </a:solidFill>
              <a:latin typeface="Times New Roman" pitchFamily="-6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20" y="6069555"/>
            <a:ext cx="3166384" cy="93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9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CCCD5-8A85-49AF-BCE0-F1E14D78454D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B52E356-1E2A-40A6-A932-E377B0909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92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members.aamc.org/eweb/upload/Core%20EPA%20Curriculum%20Dev%20Guide.pdf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Medical Education in the 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March 30,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920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Integrated Clerkship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Students spend at least 6 months rotating through clinical clerkships (1/2-1 full day per week).</a:t>
            </a:r>
          </a:p>
          <a:p>
            <a:r>
              <a:rPr lang="en-US" sz="2800" dirty="0" smtClean="0"/>
              <a:t>Allows for longitudinal continuity of care</a:t>
            </a:r>
          </a:p>
          <a:p>
            <a:r>
              <a:rPr lang="en-US" sz="2800" dirty="0" smtClean="0"/>
              <a:t>Allows for longitudinal relationships between preceptors and students   </a:t>
            </a:r>
          </a:p>
        </p:txBody>
      </p:sp>
    </p:spTree>
    <p:extLst>
      <p:ext uri="{BB962C8B-B14F-4D97-AF65-F5344CB8AC3E}">
        <p14:creationId xmlns:p14="http://schemas.microsoft.com/office/powerpoint/2010/main" val="3666172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Student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Need to prepare students for the demands on medicine in the 21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century.</a:t>
            </a:r>
          </a:p>
          <a:p>
            <a:r>
              <a:rPr lang="en-US" sz="2400" dirty="0" smtClean="0"/>
              <a:t>Need to evaluate students to be prepared to provide unsupervised care</a:t>
            </a:r>
          </a:p>
          <a:p>
            <a:r>
              <a:rPr lang="en-US" sz="2400" dirty="0" smtClean="0"/>
              <a:t>Criteria for evaluation at individual medical schools may not reflect skills needed to progress to residency.  </a:t>
            </a:r>
          </a:p>
          <a:p>
            <a:r>
              <a:rPr lang="en-US" sz="2400" dirty="0" smtClean="0"/>
              <a:t>Evaluations may be difficult to interpret what qualifies for each grade level.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695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Medical Student Clinical Evaluation: </a:t>
            </a:r>
            <a:r>
              <a:rPr lang="en-US" dirty="0" err="1" smtClean="0"/>
              <a:t>Entrustable</a:t>
            </a:r>
            <a:r>
              <a:rPr lang="en-US" dirty="0" smtClean="0"/>
              <a:t> </a:t>
            </a:r>
            <a:r>
              <a:rPr lang="en-US" dirty="0" smtClean="0"/>
              <a:t>Professional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Specific tasks that one should be able to complete prior to entry into residency</a:t>
            </a:r>
          </a:p>
          <a:p>
            <a:r>
              <a:rPr lang="en-US" sz="2400" dirty="0" smtClean="0"/>
              <a:t>Assessments based upon clinical activities and </a:t>
            </a:r>
            <a:r>
              <a:rPr lang="en-US" sz="2400" dirty="0" smtClean="0"/>
              <a:t>outcomes</a:t>
            </a:r>
          </a:p>
          <a:p>
            <a:pPr lvl="1"/>
            <a:r>
              <a:rPr lang="en-US" sz="2200" dirty="0" smtClean="0"/>
              <a:t>Broader domains of evaluation with more holistic assessments</a:t>
            </a:r>
            <a:endParaRPr lang="en-US" sz="2200" dirty="0" smtClean="0"/>
          </a:p>
          <a:p>
            <a:r>
              <a:rPr lang="en-US" sz="2400" dirty="0" smtClean="0"/>
              <a:t>Scales for evaluations include narrative descriptors that have more clinical meaning to evaluators.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810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1- Gather a history and perform a physical examination</a:t>
            </a:r>
          </a:p>
          <a:p>
            <a:pPr marL="0" indent="0">
              <a:buNone/>
            </a:pPr>
            <a:r>
              <a:rPr lang="en-US" dirty="0" smtClean="0"/>
              <a:t>2- Prioritize a differential diagnosis following a clinical encounter</a:t>
            </a:r>
          </a:p>
          <a:p>
            <a:pPr marL="0" indent="0">
              <a:buNone/>
            </a:pPr>
            <a:r>
              <a:rPr lang="en-US" dirty="0" smtClean="0"/>
              <a:t>3- Recommend and interpret common diagnostic and screening tests</a:t>
            </a:r>
          </a:p>
          <a:p>
            <a:pPr marL="0" indent="0">
              <a:buNone/>
            </a:pPr>
            <a:r>
              <a:rPr lang="en-US" dirty="0" smtClean="0"/>
              <a:t>4- Enter and discuss orders and prescriptions</a:t>
            </a:r>
          </a:p>
          <a:p>
            <a:pPr marL="0" indent="0">
              <a:buNone/>
            </a:pPr>
            <a:r>
              <a:rPr lang="en-US" dirty="0" smtClean="0"/>
              <a:t>5- Document a clinical encounter in the patient record</a:t>
            </a:r>
          </a:p>
          <a:p>
            <a:pPr marL="0" indent="0">
              <a:buNone/>
            </a:pPr>
            <a:r>
              <a:rPr lang="en-US" dirty="0" smtClean="0"/>
              <a:t>6- Provide an oral presentation of a clinical encounter</a:t>
            </a:r>
          </a:p>
          <a:p>
            <a:pPr marL="0" indent="0">
              <a:buNone/>
            </a:pPr>
            <a:r>
              <a:rPr lang="en-US" dirty="0" smtClean="0"/>
              <a:t>7- Form clinical questions and retrieve evidence to advance patient care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905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8- Give or receive a patient handover to transition care responsibility</a:t>
            </a:r>
          </a:p>
          <a:p>
            <a:pPr marL="0" indent="0">
              <a:buNone/>
            </a:pPr>
            <a:r>
              <a:rPr lang="en-US" dirty="0" smtClean="0"/>
              <a:t>9- Collaborate as a member of an </a:t>
            </a:r>
            <a:r>
              <a:rPr lang="en-US" dirty="0" err="1" smtClean="0"/>
              <a:t>interprofessional</a:t>
            </a:r>
            <a:r>
              <a:rPr lang="en-US" dirty="0" smtClean="0"/>
              <a:t> team</a:t>
            </a:r>
          </a:p>
          <a:p>
            <a:pPr marL="0" indent="0">
              <a:buNone/>
            </a:pPr>
            <a:r>
              <a:rPr lang="en-US" dirty="0" smtClean="0"/>
              <a:t>10- Recognize a patient requiring urgent or emergent care and initiate evaluation and management</a:t>
            </a:r>
          </a:p>
          <a:p>
            <a:pPr marL="0" indent="0">
              <a:buNone/>
            </a:pPr>
            <a:r>
              <a:rPr lang="en-US" dirty="0" smtClean="0"/>
              <a:t>11- Obtain informed consent for tests and/or procedures</a:t>
            </a:r>
          </a:p>
          <a:p>
            <a:pPr marL="0" indent="0">
              <a:buNone/>
            </a:pPr>
            <a:r>
              <a:rPr lang="en-US" dirty="0" smtClean="0"/>
              <a:t>12- Perform general procedures of a physician</a:t>
            </a:r>
          </a:p>
          <a:p>
            <a:pPr marL="0" indent="0">
              <a:buNone/>
            </a:pPr>
            <a:r>
              <a:rPr lang="en-US" dirty="0" smtClean="0"/>
              <a:t>13- Identify System failures and contribute to a culture of safety </a:t>
            </a:r>
            <a:r>
              <a:rPr lang="en-US" smtClean="0"/>
              <a:t>and improvement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378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Gheihman</a:t>
            </a:r>
            <a:r>
              <a:rPr lang="en-US" dirty="0" smtClean="0"/>
              <a:t>, G. et al.  “A review of Longitudinal Clinical Programs in US Medical Schools.” Med </a:t>
            </a:r>
            <a:r>
              <a:rPr lang="en-US" dirty="0" err="1" smtClean="0"/>
              <a:t>Educ</a:t>
            </a:r>
            <a:r>
              <a:rPr lang="en-US" dirty="0" smtClean="0"/>
              <a:t> Online. 2019; 23(1): 1444900</a:t>
            </a:r>
          </a:p>
          <a:p>
            <a:r>
              <a:rPr lang="en-US" dirty="0" smtClean="0"/>
              <a:t>Walters, L. et al. “Outcomes of  longitudinal integrated clinical placements for students, clinicians and society” Medical Education. 2012; 46: 1028-1041</a:t>
            </a:r>
          </a:p>
          <a:p>
            <a:r>
              <a:rPr lang="en-US" dirty="0" smtClean="0"/>
              <a:t>Hirsh, D.A. et al. “Time to trust: Longitudinal Integrated Clerkships and </a:t>
            </a:r>
            <a:r>
              <a:rPr lang="en-US" dirty="0" err="1" smtClean="0"/>
              <a:t>Entrustable</a:t>
            </a:r>
            <a:r>
              <a:rPr lang="en-US" dirty="0" smtClean="0"/>
              <a:t> Professional Activities”.   Academic Medicine. 2014. 89(20: 201-204</a:t>
            </a:r>
          </a:p>
          <a:p>
            <a:r>
              <a:rPr lang="en-US" dirty="0" err="1" smtClean="0"/>
              <a:t>Holzhausen</a:t>
            </a:r>
            <a:r>
              <a:rPr lang="en-US" dirty="0" smtClean="0"/>
              <a:t>, Y. et al. “How to define core </a:t>
            </a:r>
            <a:r>
              <a:rPr lang="en-US" dirty="0" err="1" smtClean="0"/>
              <a:t>entrustable</a:t>
            </a:r>
            <a:r>
              <a:rPr lang="en-US" dirty="0" smtClean="0"/>
              <a:t> professional activities for entry into residency.”  BMC Medical Education, 2018. 18: 87</a:t>
            </a:r>
          </a:p>
          <a:p>
            <a:r>
              <a:rPr lang="en-US" dirty="0" smtClean="0"/>
              <a:t>Patel, M and Baker, P.  “Supervision for </a:t>
            </a:r>
            <a:r>
              <a:rPr lang="en-US" dirty="0" err="1" smtClean="0"/>
              <a:t>entrustable</a:t>
            </a:r>
            <a:r>
              <a:rPr lang="en-US" dirty="0" smtClean="0"/>
              <a:t> professional activities.” Medical Education, 2018. </a:t>
            </a:r>
            <a:r>
              <a:rPr lang="en-US" smtClean="0"/>
              <a:t>52: 998-1000</a:t>
            </a:r>
          </a:p>
          <a:p>
            <a:r>
              <a:rPr lang="en-US"/>
              <a:t>AAMC. “Core Entrustable Professional Activities for Entering Residency” </a:t>
            </a:r>
            <a:r>
              <a:rPr lang="en-US">
                <a:hlinkClick r:id="rId2"/>
              </a:rPr>
              <a:t>https</a:t>
            </a:r>
            <a:r>
              <a:rPr lang="en-US">
                <a:hlinkClick r:id="rId2"/>
              </a:rPr>
              <a:t>://</a:t>
            </a:r>
            <a:r>
              <a:rPr lang="en-US" smtClean="0">
                <a:hlinkClick r:id="rId2"/>
              </a:rPr>
              <a:t>members.aamc.org/eweb/upload/Core%20EPA%20Curriculum%20Dev%20Guide.pdf</a:t>
            </a:r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527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Graduate Medical Education in the 21st Century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42175" y="4214815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Clark A. Veet, MD</a:t>
            </a:r>
          </a:p>
          <a:p>
            <a:r>
              <a:rPr lang="en-US" sz="3200" i="1" dirty="0" smtClean="0"/>
              <a:t>General Medicine Clinical Research Fellow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8783" y="5762762"/>
            <a:ext cx="3454499" cy="9618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12" y="5762762"/>
            <a:ext cx="2959608" cy="96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40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Programs in Residency</a:t>
            </a:r>
            <a:br>
              <a:rPr lang="en-US" dirty="0" smtClean="0"/>
            </a:br>
            <a:endParaRPr lang="en-US" sz="3200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780" y="1690688"/>
            <a:ext cx="6838950" cy="4351338"/>
          </a:xfrm>
        </p:spPr>
        <p:txBody>
          <a:bodyPr/>
          <a:lstStyle/>
          <a:p>
            <a:pPr marL="285750" indent="-285750"/>
            <a:r>
              <a:rPr lang="en-US" sz="3200" dirty="0" smtClean="0"/>
              <a:t>Required proficiencies from the ACGME</a:t>
            </a:r>
          </a:p>
          <a:p>
            <a:pPr marL="285750" indent="-285750"/>
            <a:endParaRPr lang="en-US" sz="3200" dirty="0" smtClean="0"/>
          </a:p>
          <a:p>
            <a:pPr marL="285750" indent="-285750"/>
            <a:r>
              <a:rPr lang="en-US" sz="3200" dirty="0" smtClean="0"/>
              <a:t>Traditional modalities for teaching</a:t>
            </a:r>
          </a:p>
          <a:p>
            <a:pPr marL="285750" indent="-285750"/>
            <a:endParaRPr lang="en-US" sz="3200" dirty="0"/>
          </a:p>
          <a:p>
            <a:pPr marL="285750" indent="-285750"/>
            <a:r>
              <a:rPr lang="en-US" sz="3200" dirty="0" smtClean="0"/>
              <a:t>Novel approaches to education in the 21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century</a:t>
            </a:r>
          </a:p>
          <a:p>
            <a:pPr marL="285750" indent="-285750"/>
            <a:endParaRPr lang="en-US" dirty="0" smtClean="0"/>
          </a:p>
          <a:p>
            <a:pPr marL="742950" lvl="1" indent="-285750"/>
            <a:endParaRPr lang="en-US" dirty="0" smtClean="0"/>
          </a:p>
          <a:p>
            <a:pPr marL="742950" lvl="1" indent="-285750"/>
            <a:endParaRPr lang="en-US" dirty="0" smtClean="0"/>
          </a:p>
          <a:p>
            <a:pPr marL="285750" indent="-285750"/>
            <a:endParaRPr lang="en-US" dirty="0"/>
          </a:p>
        </p:txBody>
      </p:sp>
      <p:pic>
        <p:nvPicPr>
          <p:cNvPr id="1026" name="Picture 2" descr="Image result for nrmp residency match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7505" y="2353437"/>
            <a:ext cx="4471543" cy="251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997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Programs in Residency</a:t>
            </a:r>
            <a:br>
              <a:rPr lang="en-US" dirty="0" smtClean="0"/>
            </a:br>
            <a:r>
              <a:rPr lang="en-US" sz="3200" i="1" dirty="0" smtClean="0"/>
              <a:t>2017 ACGME Handbook, Section IV</a:t>
            </a:r>
            <a:endParaRPr lang="en-US" sz="3200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75944" y="1862201"/>
            <a:ext cx="10515600" cy="4351338"/>
          </a:xfrm>
        </p:spPr>
        <p:txBody>
          <a:bodyPr/>
          <a:lstStyle/>
          <a:p>
            <a:pPr marL="285750" indent="-285750"/>
            <a:r>
              <a:rPr lang="en-US" dirty="0" smtClean="0"/>
              <a:t>Proficiency in medical knowledge, practice-based learning, interpersonal skills, systems-based practice, and professionalism</a:t>
            </a:r>
          </a:p>
          <a:p>
            <a:pPr marL="285750" indent="-285750"/>
            <a:endParaRPr lang="en-US" dirty="0" smtClean="0"/>
          </a:p>
          <a:p>
            <a:pPr marL="285750" indent="-285750"/>
            <a:r>
              <a:rPr lang="en-US" dirty="0" smtClean="0"/>
              <a:t>Resident participation in scholarly activities</a:t>
            </a:r>
          </a:p>
          <a:p>
            <a:pPr marL="285750" indent="-285750"/>
            <a:endParaRPr lang="en-US" dirty="0"/>
          </a:p>
          <a:p>
            <a:pPr marL="285750" indent="-285750"/>
            <a:r>
              <a:rPr lang="en-US" dirty="0" smtClean="0"/>
              <a:t>Competency-based goals and objectives for each assignment</a:t>
            </a:r>
          </a:p>
          <a:p>
            <a:pPr marL="285750" indent="-285750"/>
            <a:endParaRPr lang="en-US" dirty="0"/>
          </a:p>
          <a:p>
            <a:pPr marL="285750" indent="-285750"/>
            <a:r>
              <a:rPr lang="en-US" dirty="0" smtClean="0"/>
              <a:t>Regular formative feedback from faculty and program director</a:t>
            </a:r>
          </a:p>
          <a:p>
            <a:pPr marL="285750" indent="-285750"/>
            <a:endParaRPr lang="en-US" dirty="0" smtClean="0"/>
          </a:p>
          <a:p>
            <a:pPr marL="285750" indent="-285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928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Programs in Residency</a:t>
            </a:r>
            <a:br>
              <a:rPr lang="en-US" dirty="0" smtClean="0"/>
            </a:br>
            <a:r>
              <a:rPr lang="en-US" sz="3600" i="1" dirty="0" smtClean="0"/>
              <a:t>How is this done? </a:t>
            </a:r>
            <a:endParaRPr lang="en-US" sz="3600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 smtClean="0"/>
              <a:t>“Regularly scheduled didactic sessions”</a:t>
            </a:r>
          </a:p>
          <a:p>
            <a:pPr marL="285750" indent="-285750"/>
            <a:endParaRPr lang="en-US" dirty="0" smtClean="0"/>
          </a:p>
          <a:p>
            <a:pPr marL="285750" indent="-285750"/>
            <a:r>
              <a:rPr lang="en-US" dirty="0" smtClean="0"/>
              <a:t>Case exposure via clinical experience</a:t>
            </a:r>
          </a:p>
          <a:p>
            <a:pPr marL="285750" indent="-285750"/>
            <a:endParaRPr lang="en-US" dirty="0" smtClean="0"/>
          </a:p>
          <a:p>
            <a:pPr marL="285750" indent="-285750"/>
            <a:r>
              <a:rPr lang="en-US" dirty="0" smtClean="0"/>
              <a:t>Encouragement to “read more”</a:t>
            </a:r>
          </a:p>
          <a:p>
            <a:pPr marL="285750" indent="-285750"/>
            <a:endParaRPr lang="en-US" dirty="0"/>
          </a:p>
          <a:p>
            <a:pPr marL="285750" indent="-285750"/>
            <a:r>
              <a:rPr lang="en-US" dirty="0" smtClean="0"/>
              <a:t>Limitations due to lack of available time and abundance of material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7524" y="1512189"/>
            <a:ext cx="4151243" cy="306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81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Jed Gonzalo, M.D. ‘02</a:t>
            </a:r>
          </a:p>
          <a:p>
            <a:r>
              <a:rPr lang="en-US" dirty="0" smtClean="0"/>
              <a:t>April Troy, M.D., MPH,  FAAP ’02</a:t>
            </a:r>
          </a:p>
          <a:p>
            <a:r>
              <a:rPr lang="en-US" dirty="0" smtClean="0"/>
              <a:t>Clark </a:t>
            </a:r>
            <a:r>
              <a:rPr lang="en-US" dirty="0" err="1" smtClean="0"/>
              <a:t>Veet</a:t>
            </a:r>
            <a:r>
              <a:rPr lang="en-US" dirty="0" smtClean="0"/>
              <a:t>, M.D. ‘10</a:t>
            </a:r>
          </a:p>
          <a:p>
            <a:r>
              <a:rPr lang="en-US" dirty="0" smtClean="0"/>
              <a:t>Ralph </a:t>
            </a:r>
            <a:r>
              <a:rPr lang="en-US" dirty="0" err="1" smtClean="0"/>
              <a:t>Riviello</a:t>
            </a:r>
            <a:r>
              <a:rPr lang="en-US" dirty="0" smtClean="0"/>
              <a:t>, M.D. MS, FACEP ‘90</a:t>
            </a:r>
          </a:p>
          <a:p>
            <a:r>
              <a:rPr lang="en-US" dirty="0" smtClean="0"/>
              <a:t>Kelly McGuire, D.O. ’05</a:t>
            </a:r>
          </a:p>
          <a:p>
            <a:endParaRPr lang="en-US" dirty="0"/>
          </a:p>
          <a:p>
            <a:r>
              <a:rPr lang="en-US" dirty="0"/>
              <a:t>There are no financial disclosures for any of today’s panelists. 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547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Graduate Medical </a:t>
            </a:r>
            <a:r>
              <a:rPr lang="en-US" dirty="0"/>
              <a:t>Education in the </a:t>
            </a:r>
            <a:r>
              <a:rPr lang="en-US" dirty="0" smtClean="0"/>
              <a:t>21st </a:t>
            </a:r>
            <a:r>
              <a:rPr lang="en-US" dirty="0"/>
              <a:t>Century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US" dirty="0" smtClean="0"/>
              <a:t>Study resources, examinations, journals, and documentation are nearly all electronic</a:t>
            </a:r>
          </a:p>
          <a:p>
            <a:pPr marL="285750" indent="-285750"/>
            <a:endParaRPr lang="en-US" dirty="0"/>
          </a:p>
          <a:p>
            <a:pPr marL="285750" indent="-285750"/>
            <a:r>
              <a:rPr lang="en-US" dirty="0" smtClean="0"/>
              <a:t>Less time is spent in the hospital or clinic due to duty hour changes</a:t>
            </a:r>
          </a:p>
          <a:p>
            <a:pPr marL="285750" indent="-285750"/>
            <a:endParaRPr lang="en-US" dirty="0"/>
          </a:p>
          <a:p>
            <a:pPr marL="285750" indent="-285750"/>
            <a:r>
              <a:rPr lang="en-US" dirty="0" smtClean="0"/>
              <a:t>Movement to apply </a:t>
            </a:r>
            <a:r>
              <a:rPr lang="en-US" dirty="0"/>
              <a:t>l</a:t>
            </a:r>
            <a:r>
              <a:rPr lang="en-US" dirty="0" smtClean="0"/>
              <a:t>earning theory to graduate medical education</a:t>
            </a:r>
          </a:p>
          <a:p>
            <a:pPr marL="742950" lvl="1" indent="-285750"/>
            <a:r>
              <a:rPr lang="en-US" dirty="0" smtClean="0"/>
              <a:t>Digital applications</a:t>
            </a:r>
          </a:p>
          <a:p>
            <a:pPr marL="742950" lvl="1" indent="-285750"/>
            <a:r>
              <a:rPr lang="en-US" dirty="0" smtClean="0"/>
              <a:t>Social media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550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Learning Theory </a:t>
            </a:r>
            <a:endParaRPr lang="en-US" sz="3200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7578" y="1930400"/>
            <a:ext cx="9556123" cy="4351338"/>
          </a:xfrm>
        </p:spPr>
        <p:txBody>
          <a:bodyPr/>
          <a:lstStyle/>
          <a:p>
            <a:pPr marL="285750" indent="-285750"/>
            <a:r>
              <a:rPr lang="en-US" dirty="0" smtClean="0"/>
              <a:t>Student-centered teaching method that uses resources to promote learning outside the constraints of a set time, place, or network of people</a:t>
            </a:r>
          </a:p>
          <a:p>
            <a:pPr marL="285750" indent="-285750"/>
            <a:endParaRPr lang="en-US" dirty="0"/>
          </a:p>
          <a:p>
            <a:pPr marL="285750" indent="-285750"/>
            <a:r>
              <a:rPr lang="en-US" dirty="0" smtClean="0"/>
              <a:t>Movement toward asynchronous learning facilitated by electronic resources and mobile technology</a:t>
            </a:r>
          </a:p>
          <a:p>
            <a:pPr marL="285750" indent="-285750"/>
            <a:endParaRPr lang="en-US" dirty="0"/>
          </a:p>
          <a:p>
            <a:pPr marL="285750" indent="-285750"/>
            <a:r>
              <a:rPr lang="en-US" dirty="0" smtClean="0"/>
              <a:t>Limitations include the departure from traditional classroom education in undergraduate medical education </a:t>
            </a:r>
          </a:p>
          <a:p>
            <a:pPr marL="285750" indent="-285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700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4"/>
          <p:cNvSpPr txBox="1">
            <a:spLocks/>
          </p:cNvSpPr>
          <p:nvPr/>
        </p:nvSpPr>
        <p:spPr>
          <a:xfrm>
            <a:off x="838200" y="365125"/>
            <a:ext cx="10515600" cy="7047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Digital Resources and Applications</a:t>
            </a:r>
            <a:endParaRPr lang="en-US" sz="4400" i="1" dirty="0"/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682752" y="1331849"/>
            <a:ext cx="6056376" cy="54213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800" dirty="0" smtClean="0"/>
              <a:t>Phones and tablets are ubiquitous in the clinic, on the floors, and even in the OR  </a:t>
            </a:r>
          </a:p>
          <a:p>
            <a:pPr marL="285750" indent="-285750"/>
            <a:endParaRPr lang="en-US" sz="2800" dirty="0" smtClean="0"/>
          </a:p>
          <a:p>
            <a:pPr marL="285750" indent="-285750"/>
            <a:r>
              <a:rPr lang="en-US" sz="2800" dirty="0" smtClean="0"/>
              <a:t>Apps include point of care resources, calculators, clinical decision aids, and videos</a:t>
            </a:r>
          </a:p>
          <a:p>
            <a:pPr marL="285750" indent="-285750"/>
            <a:endParaRPr lang="en-US" sz="2800" dirty="0" smtClean="0"/>
          </a:p>
          <a:p>
            <a:pPr marL="285750" indent="-285750"/>
            <a:r>
              <a:rPr lang="en-US" sz="2800" dirty="0" smtClean="0"/>
              <a:t>Many require subscription or purchase</a:t>
            </a:r>
          </a:p>
          <a:p>
            <a:pPr marL="285750" indent="-285750"/>
            <a:endParaRPr lang="en-US" sz="2800" dirty="0" smtClean="0"/>
          </a:p>
          <a:p>
            <a:pPr marL="285750" indent="-285750"/>
            <a:endParaRPr lang="en-US" sz="2800" dirty="0"/>
          </a:p>
          <a:p>
            <a:pPr marL="0" indent="0">
              <a:buNone/>
            </a:pPr>
            <a:r>
              <a:rPr lang="en-US" sz="2800" i="1" dirty="0" smtClean="0"/>
              <a:t>*</a:t>
            </a:r>
            <a:r>
              <a:rPr lang="en-US" sz="2400" i="1" dirty="0" smtClean="0"/>
              <a:t>Copy of commonly used applications and resources will be provided</a:t>
            </a:r>
          </a:p>
          <a:p>
            <a:pPr marL="285750" indent="-285750"/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094" y="1331849"/>
            <a:ext cx="4768506" cy="485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95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4"/>
          <p:cNvSpPr txBox="1">
            <a:spLocks/>
          </p:cNvSpPr>
          <p:nvPr/>
        </p:nvSpPr>
        <p:spPr>
          <a:xfrm>
            <a:off x="838200" y="365125"/>
            <a:ext cx="10515600" cy="7047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Digital Resources and Applications</a:t>
            </a:r>
            <a:endParaRPr lang="en-US" sz="4400" i="1" dirty="0"/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5715944" y="1531472"/>
            <a:ext cx="54345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800" dirty="0" smtClean="0"/>
              <a:t>Websites and tools aimed at providing medical education resources at </a:t>
            </a:r>
            <a:r>
              <a:rPr lang="en-US" sz="2800" b="1" dirty="0" smtClean="0"/>
              <a:t>no cost</a:t>
            </a:r>
          </a:p>
          <a:p>
            <a:pPr marL="285750" indent="-285750"/>
            <a:endParaRPr lang="en-US" sz="2800" dirty="0"/>
          </a:p>
          <a:p>
            <a:pPr marL="285750" indent="-285750"/>
            <a:r>
              <a:rPr lang="en-US" sz="2800" dirty="0" smtClean="0"/>
              <a:t>Often interactive, problem-based, and delivered digitally </a:t>
            </a:r>
          </a:p>
          <a:p>
            <a:pPr marL="285750" indent="-285750"/>
            <a:endParaRPr lang="en-US" sz="2800" dirty="0"/>
          </a:p>
          <a:p>
            <a:pPr marL="285750" indent="-285750"/>
            <a:r>
              <a:rPr lang="en-US" sz="2800" dirty="0" smtClean="0"/>
              <a:t>Authored by “experts” without true peer review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2451"/>
            <a:ext cx="5840692" cy="48494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32543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539" y="3575304"/>
            <a:ext cx="5868924" cy="32826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3" y="87439"/>
            <a:ext cx="4630969" cy="35610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687" y="87439"/>
            <a:ext cx="4890960" cy="356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03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  <a:br>
              <a:rPr lang="en-US" dirty="0" smtClean="0"/>
            </a:br>
            <a:endParaRPr lang="en-US" sz="32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400" y="433388"/>
            <a:ext cx="4470400" cy="2514600"/>
          </a:xfrm>
          <a:prstGeom prst="rect">
            <a:avLst/>
          </a:prstGeom>
        </p:spPr>
      </p:pic>
      <p:sp>
        <p:nvSpPr>
          <p:cNvPr id="7" name="Content Placeholder 5"/>
          <p:cNvSpPr txBox="1">
            <a:spLocks/>
          </p:cNvSpPr>
          <p:nvPr/>
        </p:nvSpPr>
        <p:spPr>
          <a:xfrm>
            <a:off x="463296" y="1562638"/>
            <a:ext cx="5955792" cy="5047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800" dirty="0" smtClean="0"/>
              <a:t>Platforms previously used for leisure have become important ways to share ideas and obtain information</a:t>
            </a:r>
          </a:p>
          <a:p>
            <a:pPr marL="285750" indent="-285750"/>
            <a:endParaRPr lang="en-US" sz="2800" dirty="0"/>
          </a:p>
          <a:p>
            <a:pPr marL="285750" indent="-285750"/>
            <a:r>
              <a:rPr lang="en-US" sz="2800" dirty="0" smtClean="0"/>
              <a:t>Physician Twitter profiles and “tweetorials” are valuable tools for learners</a:t>
            </a:r>
          </a:p>
          <a:p>
            <a:pPr marL="0" indent="0">
              <a:buNone/>
            </a:pPr>
            <a:endParaRPr lang="en-US" sz="2800" dirty="0"/>
          </a:p>
          <a:p>
            <a:pPr marL="285750" indent="-285750"/>
            <a:r>
              <a:rPr lang="en-US" sz="2800" dirty="0" smtClean="0"/>
              <a:t>Dissemination of research via visual abstracts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8959" y="3464052"/>
            <a:ext cx="5159281" cy="285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3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26" y="0"/>
            <a:ext cx="5592890" cy="170992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40434" y="45720"/>
            <a:ext cx="1971675" cy="800100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1757045" y="2809875"/>
            <a:ext cx="8539480" cy="30377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/>
              <a:t>“Social networking sites are evolving into expansive sources of digital health information for both patients and providers, and the engagement of physicians and cardiologists can offer a unique element to the sharing of knowledge”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15852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4"/>
          <p:cNvSpPr txBox="1">
            <a:spLocks/>
          </p:cNvSpPr>
          <p:nvPr/>
        </p:nvSpPr>
        <p:spPr>
          <a:xfrm>
            <a:off x="838200" y="365125"/>
            <a:ext cx="10515600" cy="7047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Digital Resources and Applications</a:t>
            </a:r>
            <a:endParaRPr lang="en-US" sz="44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17" y="1839563"/>
            <a:ext cx="6149789" cy="34587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1992" y="1839563"/>
            <a:ext cx="6024864" cy="345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4"/>
          <p:cNvSpPr txBox="1">
            <a:spLocks/>
          </p:cNvSpPr>
          <p:nvPr/>
        </p:nvSpPr>
        <p:spPr>
          <a:xfrm>
            <a:off x="838200" y="365125"/>
            <a:ext cx="10515600" cy="7047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Digital Resources and Applications</a:t>
            </a:r>
            <a:endParaRPr lang="en-US" sz="4400" i="1" dirty="0"/>
          </a:p>
        </p:txBody>
      </p:sp>
      <p:pic>
        <p:nvPicPr>
          <p:cNvPr id="2052" name="Picture 4" descr="Image result for acp consult guy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875" y="1971675"/>
            <a:ext cx="6341533" cy="356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acp consult guy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0950" y="2905125"/>
            <a:ext cx="1825196" cy="168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4243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and Learning Theory</a:t>
            </a:r>
            <a:endParaRPr lang="en-US" sz="3200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930400"/>
            <a:ext cx="10515600" cy="4351338"/>
          </a:xfrm>
        </p:spPr>
        <p:txBody>
          <a:bodyPr/>
          <a:lstStyle/>
          <a:p>
            <a:pPr marL="285750" indent="-285750"/>
            <a:r>
              <a:rPr lang="en-US" dirty="0" smtClean="0"/>
              <a:t>Digital platforms can fill a void and supplement traditional residency education</a:t>
            </a:r>
          </a:p>
          <a:p>
            <a:pPr marL="285750" indent="-285750"/>
            <a:endParaRPr lang="en-US" dirty="0"/>
          </a:p>
          <a:p>
            <a:pPr marL="285750" indent="-285750"/>
            <a:r>
              <a:rPr lang="en-US" dirty="0" smtClean="0"/>
              <a:t>Little research published on educational outcomes of asynchronous learning or social media in medical education</a:t>
            </a:r>
          </a:p>
          <a:p>
            <a:pPr marL="285750" indent="-285750"/>
            <a:endParaRPr lang="en-US" dirty="0"/>
          </a:p>
          <a:p>
            <a:pPr marL="285750" indent="-285750"/>
            <a:r>
              <a:rPr lang="en-US" dirty="0" smtClean="0"/>
              <a:t>Cannot replace all core content but may allow for expansion or reinforcement of topics </a:t>
            </a:r>
          </a:p>
          <a:p>
            <a:pPr marL="285750" indent="-285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94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836" y="1361786"/>
            <a:ext cx="8924764" cy="1758296"/>
          </a:xfrm>
        </p:spPr>
        <p:txBody>
          <a:bodyPr>
            <a:normAutofit/>
          </a:bodyPr>
          <a:lstStyle/>
          <a:p>
            <a:r>
              <a:rPr lang="en-US" sz="2800" b="1" dirty="0"/>
              <a:t>Big Trends in U.S. Undergraduate Medical Education</a:t>
            </a:r>
            <a:endParaRPr lang="en-US" sz="2800" b="1" i="1" dirty="0">
              <a:solidFill>
                <a:srgbClr val="3366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2727618"/>
            <a:ext cx="8229600" cy="1645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90836" y="3514793"/>
            <a:ext cx="9010328" cy="17740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endParaRPr lang="en-US" sz="1800" b="1" dirty="0">
              <a:solidFill>
                <a:prstClr val="black"/>
              </a:solidFill>
            </a:endParaRPr>
          </a:p>
          <a:p>
            <a:pPr fontAlgn="base">
              <a:spcAft>
                <a:spcPct val="0"/>
              </a:spcAft>
            </a:pPr>
            <a:r>
              <a:rPr lang="en-US" sz="1800" dirty="0">
                <a:solidFill>
                  <a:prstClr val="black"/>
                </a:solidFill>
              </a:rPr>
              <a:t>Jed Gonzalo MD MSc</a:t>
            </a:r>
          </a:p>
          <a:p>
            <a:pPr fontAlgn="base">
              <a:spcAft>
                <a:spcPct val="0"/>
              </a:spcAft>
            </a:pPr>
            <a:r>
              <a:rPr lang="en-US" sz="1800" dirty="0">
                <a:solidFill>
                  <a:prstClr val="black"/>
                </a:solidFill>
              </a:rPr>
              <a:t>Associate Professor of Medicine and Public Health Sciences</a:t>
            </a:r>
          </a:p>
          <a:p>
            <a:pPr fontAlgn="base">
              <a:spcAft>
                <a:spcPct val="0"/>
              </a:spcAft>
            </a:pPr>
            <a:r>
              <a:rPr lang="en-US" sz="1800" dirty="0">
                <a:solidFill>
                  <a:prstClr val="black"/>
                </a:solidFill>
              </a:rPr>
              <a:t>Associate Dean for Health Systems Education</a:t>
            </a:r>
          </a:p>
          <a:p>
            <a:pPr fontAlgn="base">
              <a:spcAft>
                <a:spcPct val="0"/>
              </a:spcAft>
            </a:pPr>
            <a:r>
              <a:rPr lang="en-US" sz="1800" dirty="0">
                <a:solidFill>
                  <a:prstClr val="black"/>
                </a:solidFill>
              </a:rPr>
              <a:t>Penn State College of Medicine</a:t>
            </a:r>
          </a:p>
          <a:p>
            <a:pPr fontAlgn="base"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95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ACGME Common Program Requirements. Feb 2017. Available at https://www.acgme.org/Portals/0/PFAssets/ProgramRequirements/CPRs_2017-07-01.pdf. Accessed: Jan 28, 2019</a:t>
            </a:r>
          </a:p>
          <a:p>
            <a:r>
              <a:rPr lang="en-US" sz="2000" dirty="0" err="1" smtClean="0"/>
              <a:t>Alraies</a:t>
            </a:r>
            <a:r>
              <a:rPr lang="en-US" sz="2000" dirty="0" smtClean="0"/>
              <a:t> MC, Raza S, Ryan J. Twitter as a New Core Competency for Cardiologists. </a:t>
            </a:r>
            <a:r>
              <a:rPr lang="en-US" sz="2000" i="1" dirty="0" smtClean="0"/>
              <a:t>Circulation</a:t>
            </a:r>
            <a:r>
              <a:rPr lang="en-US" sz="2000" dirty="0" smtClean="0"/>
              <a:t>. 2018;138:1287–1289. </a:t>
            </a:r>
          </a:p>
          <a:p>
            <a:r>
              <a:rPr lang="en-US" sz="2000" dirty="0" smtClean="0"/>
              <a:t>Life In the Fast Lane. Available at: https://lifeinthefastlane.com/ Accessed: Jan 28, 2019 </a:t>
            </a:r>
            <a:endParaRPr lang="en-US" sz="2000" dirty="0"/>
          </a:p>
          <a:p>
            <a:r>
              <a:rPr lang="en-US" sz="2000" dirty="0" err="1" smtClean="0"/>
              <a:t>Curbsiders</a:t>
            </a:r>
            <a:r>
              <a:rPr lang="en-US" sz="2000" dirty="0" smtClean="0"/>
              <a:t>. Available at https://thecurbsiders.com/ Accessed: Jan 28, 2019</a:t>
            </a:r>
          </a:p>
          <a:p>
            <a:r>
              <a:rPr lang="en-US" sz="2000" dirty="0" smtClean="0"/>
              <a:t>ACP MKSAP 2018.Available at https://mksap17.acponline.org/ Accessed: Jan 28, 2019</a:t>
            </a:r>
          </a:p>
          <a:p>
            <a:r>
              <a:rPr lang="en-US" sz="2000" dirty="0" smtClean="0"/>
              <a:t>Annals of Internal Medicine Consult Guys. Available at https://annals.org/aim/consult-guys</a:t>
            </a:r>
            <a:r>
              <a:rPr lang="en-US" sz="2000" dirty="0"/>
              <a:t> </a:t>
            </a:r>
            <a:r>
              <a:rPr lang="en-US" sz="2000" dirty="0" err="1" smtClean="0"/>
              <a:t>Accesssed</a:t>
            </a:r>
            <a:r>
              <a:rPr lang="en-US" sz="2000" dirty="0" smtClean="0"/>
              <a:t>: Jan 28, 2019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5394286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Casey </a:t>
            </a:r>
            <a:r>
              <a:rPr lang="en-US" sz="2000" dirty="0" err="1" smtClean="0"/>
              <a:t>McQuade</a:t>
            </a:r>
            <a:r>
              <a:rPr lang="en-US" sz="2000" dirty="0" smtClean="0"/>
              <a:t>, MD @</a:t>
            </a:r>
            <a:r>
              <a:rPr lang="en-US" sz="2000" dirty="0" err="1" smtClean="0"/>
              <a:t>CaseMcQuade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Andrew Klein, MD @</a:t>
            </a:r>
            <a:r>
              <a:rPr lang="en-US" sz="2000" dirty="0" err="1" smtClean="0"/>
              <a:t>drewjklein</a:t>
            </a:r>
            <a:r>
              <a:rPr lang="en-US" sz="2000" dirty="0" smtClean="0"/>
              <a:t> </a:t>
            </a:r>
          </a:p>
          <a:p>
            <a:endParaRPr lang="en-US" sz="2000" dirty="0"/>
          </a:p>
          <a:p>
            <a:r>
              <a:rPr lang="en-US" sz="2000" dirty="0" smtClean="0"/>
              <a:t>Images via Google Images and when copyrighted, used in the spirit of Fair Use to promote the progress of science and useful art.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453555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Resident Evaluations</a:t>
            </a:r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07067" y="4050836"/>
            <a:ext cx="7766936" cy="1096899"/>
          </a:xfrm>
        </p:spPr>
        <p:txBody>
          <a:bodyPr/>
          <a:lstStyle/>
          <a:p>
            <a:r>
              <a:rPr lang="en-US"/>
              <a:t>Ralph Riviello, M.D. MS, FACEP ‘90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0964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54" b="26737"/>
          <a:stretch/>
        </p:blipFill>
        <p:spPr>
          <a:xfrm>
            <a:off x="1826629" y="469900"/>
            <a:ext cx="8485771" cy="604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029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Important part of medical/residency education.</a:t>
            </a:r>
          </a:p>
          <a:p>
            <a:r>
              <a:rPr lang="en-US" dirty="0" smtClean="0"/>
              <a:t>Includes structured responses and comments that should provide informative and constructive feedback..</a:t>
            </a:r>
          </a:p>
          <a:p>
            <a:r>
              <a:rPr lang="en-US" dirty="0" smtClean="0"/>
              <a:t>Medical Students</a:t>
            </a:r>
          </a:p>
          <a:p>
            <a:pPr lvl="1"/>
            <a:r>
              <a:rPr lang="en-US" dirty="0" err="1" smtClean="0"/>
              <a:t>Attendings</a:t>
            </a:r>
            <a:endParaRPr lang="en-US" dirty="0" smtClean="0"/>
          </a:p>
          <a:p>
            <a:pPr lvl="1"/>
            <a:r>
              <a:rPr lang="en-US" dirty="0" smtClean="0"/>
              <a:t>Residents</a:t>
            </a:r>
          </a:p>
          <a:p>
            <a:r>
              <a:rPr lang="en-US" dirty="0" smtClean="0"/>
              <a:t>Residents</a:t>
            </a:r>
          </a:p>
          <a:p>
            <a:pPr lvl="1"/>
            <a:r>
              <a:rPr lang="en-US" dirty="0" err="1" smtClean="0"/>
              <a:t>Attendings</a:t>
            </a:r>
            <a:endParaRPr lang="en-US" dirty="0" smtClean="0"/>
          </a:p>
          <a:p>
            <a:pPr lvl="1"/>
            <a:r>
              <a:rPr lang="en-US" dirty="0" smtClean="0"/>
              <a:t>Nurses</a:t>
            </a:r>
          </a:p>
          <a:p>
            <a:pPr lvl="1"/>
            <a:r>
              <a:rPr lang="en-US" dirty="0" smtClean="0"/>
              <a:t>Peers</a:t>
            </a:r>
          </a:p>
          <a:p>
            <a:pPr lvl="1"/>
            <a:r>
              <a:rPr lang="en-US" dirty="0" smtClean="0"/>
              <a:t>Patients</a:t>
            </a:r>
          </a:p>
          <a:p>
            <a:pPr lvl="1"/>
            <a:r>
              <a:rPr lang="en-US" dirty="0" smtClean="0"/>
              <a:t>Ancillary staff</a:t>
            </a:r>
          </a:p>
        </p:txBody>
      </p:sp>
      <p:sp>
        <p:nvSpPr>
          <p:cNvPr id="4" name="Explosion 1 3"/>
          <p:cNvSpPr/>
          <p:nvPr/>
        </p:nvSpPr>
        <p:spPr>
          <a:xfrm>
            <a:off x="5867400" y="2921000"/>
            <a:ext cx="4432300" cy="36195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80200" y="4140201"/>
            <a:ext cx="2857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Competency-Based Medical Education</a:t>
            </a:r>
          </a:p>
        </p:txBody>
      </p:sp>
    </p:spTree>
    <p:extLst>
      <p:ext uri="{BB962C8B-B14F-4D97-AF65-F5344CB8AC3E}">
        <p14:creationId xmlns:p14="http://schemas.microsoft.com/office/powerpoint/2010/main" val="25871771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Direct, real-time feedback</a:t>
            </a:r>
          </a:p>
          <a:p>
            <a:r>
              <a:rPr lang="en-US" dirty="0" smtClean="0"/>
              <a:t>End of rotation evaluation</a:t>
            </a:r>
          </a:p>
          <a:p>
            <a:r>
              <a:rPr lang="en-US" dirty="0" smtClean="0"/>
              <a:t>Semi-annual evaluations</a:t>
            </a:r>
          </a:p>
          <a:p>
            <a:r>
              <a:rPr lang="en-US" dirty="0" smtClean="0"/>
              <a:t>Direct observation of patient interaction or procedure</a:t>
            </a:r>
          </a:p>
          <a:p>
            <a:pPr lvl="1"/>
            <a:r>
              <a:rPr lang="en-US" dirty="0" smtClean="0"/>
              <a:t>Standardized Direct Observation/Assessment Tool (SDOT)</a:t>
            </a:r>
          </a:p>
          <a:p>
            <a:r>
              <a:rPr lang="en-US" dirty="0" smtClean="0"/>
              <a:t>Simulation lab</a:t>
            </a:r>
          </a:p>
          <a:p>
            <a:r>
              <a:rPr lang="en-US" dirty="0" smtClean="0"/>
              <a:t>Patient survey</a:t>
            </a:r>
          </a:p>
          <a:p>
            <a:r>
              <a:rPr lang="en-US" dirty="0" smtClean="0"/>
              <a:t>360-degree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28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550" y="1"/>
            <a:ext cx="7886700" cy="1187753"/>
          </a:xfrm>
        </p:spPr>
        <p:txBody>
          <a:bodyPr/>
          <a:lstStyle/>
          <a:p>
            <a:r>
              <a:rPr lang="en-US" dirty="0" smtClean="0"/>
              <a:t>Core Competencies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093788"/>
            <a:ext cx="9144000" cy="4767263"/>
          </a:xfrm>
        </p:spPr>
        <p:txBody>
          <a:bodyPr/>
          <a:lstStyle/>
          <a:p>
            <a:r>
              <a:rPr lang="en-US" dirty="0" smtClean="0"/>
              <a:t>Help define the foundational skills all physicians should posses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19400" y="2006600"/>
            <a:ext cx="3378200" cy="142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3429000"/>
            <a:ext cx="3378200" cy="1422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19400" y="4802982"/>
            <a:ext cx="3378200" cy="142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197600" y="3429000"/>
            <a:ext cx="3378200" cy="137398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197600" y="2006600"/>
            <a:ext cx="3378200" cy="1422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197600" y="4802982"/>
            <a:ext cx="3378200" cy="1422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213100" y="2372677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PATIENT CARE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13100" y="3613140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MEDICAL KNOWLEDGE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09900" y="5252572"/>
            <a:ext cx="292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PROFESSIONALISM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64250" y="4877793"/>
            <a:ext cx="35115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PRACTICE-BASED LEARNING &amp; IMPROVEMENT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02400" y="3687357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SYSTEMS-BASED PRACTICE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97600" y="2092425"/>
            <a:ext cx="337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INTERPERSONAL &amp; COMMUNICATION SKILLS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6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Competency-based developmental outcomes that can be progressively demonstrated by residents over their residency/fellowship</a:t>
            </a:r>
            <a:r>
              <a:rPr lang="en-US" dirty="0" smtClean="0"/>
              <a:t>.</a:t>
            </a:r>
          </a:p>
          <a:p>
            <a:r>
              <a:rPr lang="en-US" dirty="0" smtClean="0"/>
              <a:t>Each competency is supported by milestones that are specific for each specialty.</a:t>
            </a:r>
          </a:p>
          <a:p>
            <a:r>
              <a:rPr lang="en-US" dirty="0" smtClean="0"/>
              <a:t>Scale of “not yet assessable” to “aspirational”.</a:t>
            </a:r>
          </a:p>
          <a:p>
            <a:r>
              <a:rPr lang="en-US" dirty="0" smtClean="0"/>
              <a:t>Resident can be at different levels of the scale depending on the milestone.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67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" t="14889" r="5278" b="12000"/>
          <a:stretch/>
        </p:blipFill>
        <p:spPr>
          <a:xfrm>
            <a:off x="1612900" y="1155700"/>
            <a:ext cx="896334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-1371600"/>
            <a:ext cx="7772400" cy="3367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Technology in Surgery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8366" y="3406463"/>
            <a:ext cx="4286518" cy="3007216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Examples of new technology in surgical training and continuing education of </a:t>
            </a:r>
            <a:r>
              <a:rPr lang="en-US" smtClean="0">
                <a:solidFill>
                  <a:schemeClr val="tx1"/>
                </a:solidFill>
              </a:rPr>
              <a:t>practicing </a:t>
            </a:r>
            <a:r>
              <a:rPr lang="en-US" smtClean="0">
                <a:solidFill>
                  <a:schemeClr val="tx1"/>
                </a:solidFill>
              </a:rPr>
              <a:t>physicians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solidFill>
                  <a:schemeClr val="tx1"/>
                </a:solidFill>
              </a:rPr>
              <a:t>Kelly McGuire, D.O. ‘05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5123" name="Picture 4" descr="BITMAPofmichandrobotfinal"/>
          <p:cNvPicPr>
            <a:picLocks noChangeAspect="1" noChangeArrowheads="1"/>
          </p:cNvPicPr>
          <p:nvPr/>
        </p:nvPicPr>
        <p:blipFill>
          <a:blip r:embed="rId2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68" y="3406463"/>
            <a:ext cx="3886200" cy="31273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85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574" y="74615"/>
            <a:ext cx="8229600" cy="71596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2125" y="1052218"/>
            <a:ext cx="8667750" cy="704865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0E008E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Upon completion of this session, participants will be able to: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Identify several high-level trends in U.S. undergraduate medical education</a:t>
            </a:r>
          </a:p>
        </p:txBody>
      </p:sp>
    </p:spTree>
    <p:extLst>
      <p:ext uri="{BB962C8B-B14F-4D97-AF65-F5344CB8AC3E}">
        <p14:creationId xmlns:p14="http://schemas.microsoft.com/office/powerpoint/2010/main" val="409046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Robotics and Surgical Simulation</a:t>
            </a:r>
          </a:p>
        </p:txBody>
      </p:sp>
      <p:pic>
        <p:nvPicPr>
          <p:cNvPr id="86022" name="Picture 6" descr="Xitact Simulat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4692581"/>
            <a:ext cx="2115986" cy="1923542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36866" name="Group 3"/>
          <p:cNvGrpSpPr>
            <a:grpSpLocks/>
          </p:cNvGrpSpPr>
          <p:nvPr/>
        </p:nvGrpSpPr>
        <p:grpSpPr bwMode="auto">
          <a:xfrm>
            <a:off x="6208577" y="1417638"/>
            <a:ext cx="3733800" cy="2827094"/>
            <a:chOff x="192" y="384"/>
            <a:chExt cx="4067" cy="2976"/>
          </a:xfrm>
        </p:grpSpPr>
        <p:pic>
          <p:nvPicPr>
            <p:cNvPr id="36868" name="Picture 4" descr="LapSim4-small-01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84"/>
              <a:ext cx="2099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69" name="Picture 5" descr="LapSim3-small-01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84"/>
              <a:ext cx="1973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0985" y="4433999"/>
            <a:ext cx="6215748" cy="2182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8037" y="1417639"/>
            <a:ext cx="3649015" cy="269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2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Climbing the Learning Curve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“See one, do one, teach one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Requires entirely new skill set beyond traditional surgical and laparoscopic training</a:t>
            </a:r>
          </a:p>
          <a:p>
            <a:pPr eaLnBrk="1" hangingPunct="1">
              <a:defRPr/>
            </a:pPr>
            <a:r>
              <a:rPr lang="en-US" dirty="0"/>
              <a:t>Training opportunities may be limited </a:t>
            </a:r>
          </a:p>
          <a:p>
            <a:pPr eaLnBrk="1" hangingPunct="1">
              <a:defRPr/>
            </a:pPr>
            <a:r>
              <a:rPr lang="en-US" dirty="0"/>
              <a:t>Animal and cadaver labs helpful</a:t>
            </a:r>
          </a:p>
          <a:p>
            <a:pPr eaLnBrk="1" hangingPunct="1">
              <a:defRPr/>
            </a:pPr>
            <a:r>
              <a:rPr lang="en-US" dirty="0"/>
              <a:t>Cases require outside proctor to determine competency</a:t>
            </a:r>
          </a:p>
          <a:p>
            <a:pPr eaLnBrk="1" hangingPunct="1">
              <a:defRPr/>
            </a:pPr>
            <a:r>
              <a:rPr lang="en-US" dirty="0"/>
              <a:t>Credentialing challenges??</a:t>
            </a:r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4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0366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8" name="Picture 17" descr="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" t="25350" r="3408" b="24923"/>
          <a:stretch/>
        </p:blipFill>
        <p:spPr>
          <a:xfrm>
            <a:off x="6488228" y="870715"/>
            <a:ext cx="3609144" cy="3410284"/>
          </a:xfrm>
          <a:prstGeom prst="rect">
            <a:avLst/>
          </a:prstGeom>
        </p:spPr>
      </p:pic>
      <p:pic>
        <p:nvPicPr>
          <p:cNvPr id="19" name="Picture 18" descr="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" t="23149" r="4822" b="41047"/>
          <a:stretch/>
        </p:blipFill>
        <p:spPr>
          <a:xfrm>
            <a:off x="4232513" y="4402532"/>
            <a:ext cx="3542308" cy="2455468"/>
          </a:xfrm>
          <a:prstGeom prst="rect">
            <a:avLst/>
          </a:prstGeom>
        </p:spPr>
      </p:pic>
      <p:pic>
        <p:nvPicPr>
          <p:cNvPr id="20" name="Picture 19" descr="0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24812" r="4241" b="25266"/>
          <a:stretch/>
        </p:blipFill>
        <p:spPr>
          <a:xfrm>
            <a:off x="2020676" y="951429"/>
            <a:ext cx="3546903" cy="3225328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981200" y="-159862"/>
            <a:ext cx="8229600" cy="1143000"/>
          </a:xfrm>
        </p:spPr>
        <p:txBody>
          <a:bodyPr/>
          <a:lstStyle/>
          <a:p>
            <a:r>
              <a:rPr lang="en-US" dirty="0" smtClean="0"/>
              <a:t>Computer and Phone 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68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874339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Effects of Technological Advances in Surgical Education on Quantitative Outcomes From Residency</a:t>
            </a:r>
            <a:br>
              <a:rPr lang="en-US" sz="3100" dirty="0"/>
            </a:br>
            <a:r>
              <a:rPr lang="en-US" sz="3100" dirty="0"/>
              <a:t>Programs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1811842"/>
            <a:ext cx="82296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i="1" dirty="0" smtClean="0"/>
              <a:t>Journal of Surgical Education</a:t>
            </a:r>
          </a:p>
          <a:p>
            <a:pPr marL="0" indent="0">
              <a:buNone/>
            </a:pPr>
            <a:r>
              <a:rPr lang="en-US" sz="2600" i="1" dirty="0"/>
              <a:t>Volume 73, Issue 5, September–October 2016, p819-830</a:t>
            </a:r>
          </a:p>
          <a:p>
            <a:r>
              <a:rPr lang="en-US" dirty="0" smtClean="0"/>
              <a:t>Review of current technology for surgical education and evaluation of the effect of technological advances on ACGME Core Competencies, ABSITE scores, and ABS certification.</a:t>
            </a:r>
          </a:p>
          <a:p>
            <a:r>
              <a:rPr lang="en-US" dirty="0" smtClean="0"/>
              <a:t>Conclusion:</a:t>
            </a:r>
          </a:p>
          <a:p>
            <a:pPr lvl="1"/>
            <a:r>
              <a:rPr lang="en-US" u="sng" dirty="0" smtClean="0"/>
              <a:t>Most of the studies have shown a positive effect on patient care and medical knowledge</a:t>
            </a:r>
          </a:p>
          <a:p>
            <a:pPr lvl="1"/>
            <a:r>
              <a:rPr lang="en-US" dirty="0" smtClean="0"/>
              <a:t>However, the effect of simulation-based surgical training and simulation-based training on ABSITE scores and ABS certification has not been assessed</a:t>
            </a:r>
          </a:p>
        </p:txBody>
      </p:sp>
    </p:spTree>
    <p:extLst>
      <p:ext uri="{BB962C8B-B14F-4D97-AF65-F5344CB8AC3E}">
        <p14:creationId xmlns:p14="http://schemas.microsoft.com/office/powerpoint/2010/main" val="219404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114800" y="4537871"/>
            <a:ext cx="3971925" cy="466645"/>
          </a:xfrm>
          <a:solidFill>
            <a:schemeClr val="bg2">
              <a:lumMod val="90000"/>
            </a:schemeClr>
          </a:solidFill>
          <a:ln>
            <a:solidFill>
              <a:srgbClr val="000099"/>
            </a:solidFill>
          </a:ln>
        </p:spPr>
        <p:txBody>
          <a:bodyPr>
            <a:normAutofit/>
          </a:bodyPr>
          <a:lstStyle/>
          <a:p>
            <a:r>
              <a:rPr lang="en-US" sz="1600" dirty="0"/>
              <a:t>The Woman in the Mirror by Frank Huyler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1736960"/>
            <a:ext cx="4124325" cy="27478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19237" y="6628507"/>
            <a:ext cx="445293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99"/>
                </a:solidFill>
              </a:rPr>
              <a:t>Huyler, F. The woman in the mirror: humanities in medicine.  Acad Med 2013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741806" y="63608"/>
            <a:ext cx="6648537" cy="779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prstClr val="white"/>
                </a:solidFill>
              </a:rPr>
              <a:t>A Story</a:t>
            </a:r>
          </a:p>
        </p:txBody>
      </p:sp>
    </p:spTree>
    <p:extLst>
      <p:ext uri="{BB962C8B-B14F-4D97-AF65-F5344CB8AC3E}">
        <p14:creationId xmlns:p14="http://schemas.microsoft.com/office/powerpoint/2010/main" val="419484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50041" y="63608"/>
            <a:ext cx="6648537" cy="77922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and the Process of Education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914" y="59092"/>
            <a:ext cx="1101430" cy="733841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467748" y="6125515"/>
            <a:ext cx="915262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err="1">
                <a:solidFill>
                  <a:srgbClr val="000099"/>
                </a:solidFill>
              </a:rPr>
              <a:t>Cristancho</a:t>
            </a:r>
            <a:r>
              <a:rPr lang="en-US" sz="900" dirty="0">
                <a:solidFill>
                  <a:srgbClr val="000099"/>
                </a:solidFill>
              </a:rPr>
              <a:t>, et al. From problem solving to problem definition: scrutinizing the complex nature of clinical practice. </a:t>
            </a:r>
            <a:r>
              <a:rPr lang="en-US" sz="900" dirty="0" err="1">
                <a:solidFill>
                  <a:srgbClr val="000099"/>
                </a:solidFill>
              </a:rPr>
              <a:t>Persp</a:t>
            </a:r>
            <a:r>
              <a:rPr lang="en-US" sz="900" dirty="0">
                <a:solidFill>
                  <a:srgbClr val="000099"/>
                </a:solidFill>
              </a:rPr>
              <a:t>  in Med Ed 2016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99"/>
                </a:solidFill>
              </a:rPr>
              <a:t>Gonzalo JD, et al.  Med  Students as Systems Ethnographers. Acad Emergency Medicine Education and Training 2017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99"/>
                </a:solidFill>
              </a:rPr>
              <a:t>Gruppen, Irby, Durning, Maggio, Van Schaik.  Macy Foundation Conference on the Clinical Learning Environment 2018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99"/>
                </a:solidFill>
              </a:rPr>
              <a:t>Simpson D,  K Marcdante, KH Souza, A Anderson, E Holmboe.  Job Roles of the 2025 Medical Educator.  JGME 2018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99"/>
                </a:solidFill>
              </a:rPr>
              <a:t>Gonzalo JD, A Chang, D Wolpaw.  New Educators for HSS Competencies: Implications for US Medical School Faculty.  Acad  Med 2018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4226503" y="1044293"/>
            <a:ext cx="298502" cy="82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767922" y="899032"/>
            <a:ext cx="5020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</a:rPr>
              <a:t>CAD</a:t>
            </a:r>
            <a:endParaRPr lang="en-US" sz="1400" u="sng" baseline="-25000" dirty="0">
              <a:solidFill>
                <a:prstClr val="black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148561" y="899857"/>
            <a:ext cx="6510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</a:rPr>
              <a:t>STENT</a:t>
            </a:r>
            <a:endParaRPr lang="en-US" sz="1400" u="sng" baseline="-25000" dirty="0">
              <a:solidFill>
                <a:prstClr val="black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472561" y="899032"/>
            <a:ext cx="4710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</a:rPr>
              <a:t>ACS</a:t>
            </a:r>
            <a:endParaRPr lang="en-US" sz="1400" u="sng" baseline="-25000" dirty="0">
              <a:solidFill>
                <a:prstClr val="black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020441" y="899857"/>
            <a:ext cx="11580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</a:rPr>
              <a:t>MEDICATION</a:t>
            </a:r>
            <a:endParaRPr lang="en-US" sz="1400" u="sng" baseline="-25000" dirty="0">
              <a:solidFill>
                <a:prstClr val="black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351069" y="899031"/>
            <a:ext cx="9619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</a:rPr>
              <a:t>WELLNESS</a:t>
            </a:r>
            <a:endParaRPr lang="en-US" sz="1400" u="sng" baseline="-25000" dirty="0">
              <a:solidFill>
                <a:prstClr val="black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4905229" y="1052919"/>
            <a:ext cx="298502" cy="82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756443" y="1052093"/>
            <a:ext cx="298502" cy="82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7112948" y="1043467"/>
            <a:ext cx="298502" cy="82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5" idx="3"/>
            <a:endCxn id="66" idx="1"/>
          </p:cNvCxnSpPr>
          <p:nvPr/>
        </p:nvCxnSpPr>
        <p:spPr>
          <a:xfrm flipV="1">
            <a:off x="4939158" y="1524475"/>
            <a:ext cx="1406269" cy="1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60" name="Straight Arrow Connector 18459"/>
          <p:cNvCxnSpPr>
            <a:stCxn id="52" idx="3"/>
            <a:endCxn id="8" idx="1"/>
          </p:cNvCxnSpPr>
          <p:nvPr/>
        </p:nvCxnSpPr>
        <p:spPr>
          <a:xfrm>
            <a:off x="4870030" y="3619356"/>
            <a:ext cx="837928" cy="135730"/>
          </a:xfrm>
          <a:prstGeom prst="straightConnector1">
            <a:avLst/>
          </a:prstGeom>
          <a:ln w="63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64" name="Straight Arrow Connector 18463"/>
          <p:cNvCxnSpPr>
            <a:stCxn id="52" idx="3"/>
            <a:endCxn id="51" idx="1"/>
          </p:cNvCxnSpPr>
          <p:nvPr/>
        </p:nvCxnSpPr>
        <p:spPr>
          <a:xfrm>
            <a:off x="4870030" y="3619357"/>
            <a:ext cx="2294644" cy="941093"/>
          </a:xfrm>
          <a:prstGeom prst="straightConnector1">
            <a:avLst/>
          </a:prstGeom>
          <a:ln w="63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68" name="Straight Arrow Connector 18467"/>
          <p:cNvCxnSpPr>
            <a:stCxn id="52" idx="2"/>
            <a:endCxn id="50" idx="0"/>
          </p:cNvCxnSpPr>
          <p:nvPr/>
        </p:nvCxnSpPr>
        <p:spPr>
          <a:xfrm>
            <a:off x="3780670" y="3988689"/>
            <a:ext cx="1250654" cy="310151"/>
          </a:xfrm>
          <a:prstGeom prst="straightConnector1">
            <a:avLst/>
          </a:prstGeom>
          <a:ln w="63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64499" y="1953017"/>
            <a:ext cx="19030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4BACC6">
                    <a:lumMod val="75000"/>
                  </a:srgbClr>
                </a:solidFill>
              </a:rPr>
              <a:t>Value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4BACC6">
                    <a:lumMod val="75000"/>
                  </a:srgbClr>
                </a:solidFill>
              </a:rPr>
              <a:t>Quality/patient safety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4BACC6">
                    <a:lumMod val="75000"/>
                  </a:srgbClr>
                </a:solidFill>
              </a:rPr>
              <a:t>Teams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4BACC6">
                    <a:lumMod val="75000"/>
                  </a:srgbClr>
                </a:solidFill>
              </a:rPr>
              <a:t>Clinical informatics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4BACC6">
                    <a:lumMod val="75000"/>
                  </a:srgbClr>
                </a:solidFill>
              </a:rPr>
              <a:t>IP collaboration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07959" y="3601198"/>
            <a:ext cx="1564169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E008E"/>
            </a:solidFill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</a:rPr>
              <a:t>Medication Failure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67107" y="2406488"/>
            <a:ext cx="113454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E008E"/>
            </a:solidFill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</a:rPr>
              <a:t>Need for Medication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78403" y="5379817"/>
            <a:ext cx="1623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C0504D">
                    <a:lumMod val="75000"/>
                  </a:srgbClr>
                </a:solidFill>
                <a:cs typeface="Times New Roman"/>
              </a:rPr>
              <a:t>Health Economics</a:t>
            </a:r>
            <a:r>
              <a:rPr lang="en-US" sz="1400" b="1" baseline="-25000" dirty="0">
                <a:solidFill>
                  <a:srgbClr val="C0504D">
                    <a:lumMod val="75000"/>
                  </a:srgbClr>
                </a:solidFill>
                <a:cs typeface="Times New Roman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C0504D">
                    <a:lumMod val="75000"/>
                  </a:srgbClr>
                </a:solidFill>
                <a:cs typeface="Times New Roman"/>
              </a:rPr>
              <a:t> Health Policy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169601" y="4298839"/>
            <a:ext cx="1723447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E008E"/>
            </a:solidFill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</a:rPr>
              <a:t>Homelessness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</a:rPr>
              <a:t>Poverty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164675" y="4298839"/>
            <a:ext cx="1436981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E008E"/>
            </a:solidFill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</a:rPr>
              <a:t>Psych Problems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</a:rPr>
              <a:t>Substance Use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691310" y="3250024"/>
            <a:ext cx="21787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7030A0"/>
                </a:solidFill>
                <a:cs typeface="Times New Roman"/>
              </a:rPr>
              <a:t>Population Health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7030A0"/>
                </a:solidFill>
              </a:rPr>
              <a:t>Social Determinants of Health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66243" y="5375172"/>
            <a:ext cx="1233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9BBB59">
                    <a:lumMod val="75000"/>
                  </a:srgbClr>
                </a:solidFill>
              </a:rPr>
              <a:t>Leadership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9BBB59">
                    <a:lumMod val="75000"/>
                  </a:srgbClr>
                </a:solidFill>
              </a:rPr>
              <a:t>Advocacy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529686" y="2459655"/>
            <a:ext cx="502061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E008E"/>
            </a:solidFill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</a:rPr>
              <a:t>CAD</a:t>
            </a:r>
            <a:endParaRPr lang="en-US" sz="1400" u="sng" baseline="-25000" dirty="0">
              <a:solidFill>
                <a:prstClr val="black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468067" y="1370587"/>
            <a:ext cx="471091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E008E"/>
            </a:solidFill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</a:rPr>
              <a:t>ACS</a:t>
            </a:r>
            <a:endParaRPr lang="en-US" sz="1400" u="sng" baseline="-25000" dirty="0">
              <a:solidFill>
                <a:prstClr val="black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345426" y="1370586"/>
            <a:ext cx="65101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E008E"/>
            </a:solidFill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</a:rPr>
              <a:t>STENT</a:t>
            </a:r>
            <a:endParaRPr lang="en-US" sz="1400" u="sng" baseline="-25000" dirty="0">
              <a:solidFill>
                <a:prstClr val="black"/>
              </a:solidFill>
            </a:endParaRPr>
          </a:p>
        </p:txBody>
      </p:sp>
      <p:cxnSp>
        <p:nvCxnSpPr>
          <p:cNvPr id="6" name="Straight Arrow Connector 5"/>
          <p:cNvCxnSpPr>
            <a:stCxn id="64" idx="0"/>
            <a:endCxn id="65" idx="1"/>
          </p:cNvCxnSpPr>
          <p:nvPr/>
        </p:nvCxnSpPr>
        <p:spPr>
          <a:xfrm flipV="1">
            <a:off x="3780716" y="1524476"/>
            <a:ext cx="687350" cy="935179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6" idx="3"/>
            <a:endCxn id="10" idx="0"/>
          </p:cNvCxnSpPr>
          <p:nvPr/>
        </p:nvCxnSpPr>
        <p:spPr>
          <a:xfrm>
            <a:off x="6996439" y="1524474"/>
            <a:ext cx="1037943" cy="882014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2"/>
            <a:endCxn id="8" idx="3"/>
          </p:cNvCxnSpPr>
          <p:nvPr/>
        </p:nvCxnSpPr>
        <p:spPr>
          <a:xfrm flipH="1">
            <a:off x="7272127" y="2929708"/>
            <a:ext cx="762254" cy="825378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1"/>
            <a:endCxn id="65" idx="2"/>
          </p:cNvCxnSpPr>
          <p:nvPr/>
        </p:nvCxnSpPr>
        <p:spPr>
          <a:xfrm flipH="1" flipV="1">
            <a:off x="4703612" y="1678364"/>
            <a:ext cx="1004346" cy="2076723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50" idx="0"/>
            <a:endCxn id="8" idx="2"/>
          </p:cNvCxnSpPr>
          <p:nvPr/>
        </p:nvCxnSpPr>
        <p:spPr>
          <a:xfrm flipV="1">
            <a:off x="5031325" y="3908975"/>
            <a:ext cx="1458719" cy="389865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51" idx="0"/>
            <a:endCxn id="8" idx="2"/>
          </p:cNvCxnSpPr>
          <p:nvPr/>
        </p:nvCxnSpPr>
        <p:spPr>
          <a:xfrm flipH="1" flipV="1">
            <a:off x="6490043" y="3908975"/>
            <a:ext cx="1393122" cy="389865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36" name="Straight Arrow Connector 18435"/>
          <p:cNvCxnSpPr>
            <a:stCxn id="50" idx="3"/>
            <a:endCxn id="51" idx="1"/>
          </p:cNvCxnSpPr>
          <p:nvPr/>
        </p:nvCxnSpPr>
        <p:spPr>
          <a:xfrm>
            <a:off x="5893048" y="4560449"/>
            <a:ext cx="1271627" cy="0"/>
          </a:xfrm>
          <a:prstGeom prst="straightConnector1">
            <a:avLst/>
          </a:prstGeom>
          <a:ln w="63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50" name="Straight Arrow Connector 18449"/>
          <p:cNvCxnSpPr>
            <a:stCxn id="25" idx="1"/>
            <a:endCxn id="50" idx="2"/>
          </p:cNvCxnSpPr>
          <p:nvPr/>
        </p:nvCxnSpPr>
        <p:spPr>
          <a:xfrm flipH="1" flipV="1">
            <a:off x="5031324" y="4822059"/>
            <a:ext cx="647078" cy="819368"/>
          </a:xfrm>
          <a:prstGeom prst="straightConnector1">
            <a:avLst/>
          </a:prstGeom>
          <a:ln w="63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52" name="Straight Arrow Connector 18451"/>
          <p:cNvCxnSpPr>
            <a:stCxn id="25" idx="0"/>
            <a:endCxn id="8" idx="2"/>
          </p:cNvCxnSpPr>
          <p:nvPr/>
        </p:nvCxnSpPr>
        <p:spPr>
          <a:xfrm flipV="1">
            <a:off x="6490043" y="3908975"/>
            <a:ext cx="1" cy="1470843"/>
          </a:xfrm>
          <a:prstGeom prst="straightConnector1">
            <a:avLst/>
          </a:prstGeom>
          <a:ln w="63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57" name="Straight Arrow Connector 18456"/>
          <p:cNvCxnSpPr>
            <a:stCxn id="25" idx="3"/>
            <a:endCxn id="51" idx="2"/>
          </p:cNvCxnSpPr>
          <p:nvPr/>
        </p:nvCxnSpPr>
        <p:spPr>
          <a:xfrm flipV="1">
            <a:off x="7301681" y="4822059"/>
            <a:ext cx="581484" cy="819368"/>
          </a:xfrm>
          <a:prstGeom prst="straightConnector1">
            <a:avLst/>
          </a:prstGeom>
          <a:ln w="63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76" name="Straight Arrow Connector 18475"/>
          <p:cNvCxnSpPr>
            <a:stCxn id="7" idx="3"/>
          </p:cNvCxnSpPr>
          <p:nvPr/>
        </p:nvCxnSpPr>
        <p:spPr>
          <a:xfrm>
            <a:off x="4399413" y="5636782"/>
            <a:ext cx="1242878" cy="0"/>
          </a:xfrm>
          <a:prstGeom prst="straightConnector1">
            <a:avLst/>
          </a:prstGeom>
          <a:ln w="63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80" name="Straight Arrow Connector 18479"/>
          <p:cNvCxnSpPr>
            <a:stCxn id="7" idx="0"/>
            <a:endCxn id="52" idx="2"/>
          </p:cNvCxnSpPr>
          <p:nvPr/>
        </p:nvCxnSpPr>
        <p:spPr>
          <a:xfrm flipH="1" flipV="1">
            <a:off x="3780670" y="3988688"/>
            <a:ext cx="2158" cy="1386484"/>
          </a:xfrm>
          <a:prstGeom prst="straightConnector1">
            <a:avLst/>
          </a:prstGeom>
          <a:ln w="63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82" name="Straight Arrow Connector 18481"/>
          <p:cNvCxnSpPr>
            <a:stCxn id="25" idx="0"/>
            <a:endCxn id="65" idx="3"/>
          </p:cNvCxnSpPr>
          <p:nvPr/>
        </p:nvCxnSpPr>
        <p:spPr>
          <a:xfrm flipH="1" flipV="1">
            <a:off x="4939158" y="1524475"/>
            <a:ext cx="1550885" cy="3855342"/>
          </a:xfrm>
          <a:prstGeom prst="straightConnector1">
            <a:avLst/>
          </a:prstGeom>
          <a:ln w="63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84" name="Straight Arrow Connector 18483"/>
          <p:cNvCxnSpPr>
            <a:stCxn id="52" idx="0"/>
            <a:endCxn id="64" idx="2"/>
          </p:cNvCxnSpPr>
          <p:nvPr/>
        </p:nvCxnSpPr>
        <p:spPr>
          <a:xfrm flipV="1">
            <a:off x="3780670" y="2767432"/>
            <a:ext cx="46" cy="482593"/>
          </a:xfrm>
          <a:prstGeom prst="straightConnector1">
            <a:avLst/>
          </a:prstGeom>
          <a:ln w="63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524000" y="1264783"/>
            <a:ext cx="9144000" cy="0"/>
          </a:xfrm>
          <a:prstGeom prst="line">
            <a:avLst/>
          </a:prstGeom>
          <a:ln w="6350">
            <a:solidFill>
              <a:srgbClr val="0E00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81151" y="900593"/>
            <a:ext cx="1724025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E008E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</a:rPr>
              <a:t>Traditional Approach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581150" y="1332487"/>
            <a:ext cx="1724025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E008E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</a:rPr>
              <a:t>Alternative Approach</a:t>
            </a:r>
          </a:p>
        </p:txBody>
      </p:sp>
    </p:spTree>
    <p:extLst>
      <p:ext uri="{BB962C8B-B14F-4D97-AF65-F5344CB8AC3E}">
        <p14:creationId xmlns:p14="http://schemas.microsoft.com/office/powerpoint/2010/main" val="287448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8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8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animBg="1"/>
      <p:bldP spid="10" grpId="0" animBg="1"/>
      <p:bldP spid="25" grpId="0"/>
      <p:bldP spid="50" grpId="0" animBg="1"/>
      <p:bldP spid="51" grpId="0" animBg="1"/>
      <p:bldP spid="52" grpId="0"/>
      <p:bldP spid="7" grpId="0"/>
      <p:bldP spid="64" grpId="0" animBg="1"/>
      <p:bldP spid="65" grpId="0" animBg="1"/>
      <p:bldP spid="66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50041" y="63608"/>
            <a:ext cx="6648537" cy="77922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and the Process of Education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914" y="59092"/>
            <a:ext cx="1101430" cy="733841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477273" y="6125515"/>
            <a:ext cx="915262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99"/>
                </a:solidFill>
              </a:rPr>
              <a:t>Hirsh DA, et al.  “Continuity” as an organizing principle for clinical education reform. N </a:t>
            </a:r>
            <a:r>
              <a:rPr lang="en-US" sz="900" dirty="0" err="1">
                <a:solidFill>
                  <a:srgbClr val="000099"/>
                </a:solidFill>
              </a:rPr>
              <a:t>Engl</a:t>
            </a:r>
            <a:r>
              <a:rPr lang="en-US" sz="900" dirty="0">
                <a:solidFill>
                  <a:srgbClr val="000099"/>
                </a:solidFill>
              </a:rPr>
              <a:t> J Med 2007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err="1">
                <a:solidFill>
                  <a:srgbClr val="000099"/>
                </a:solidFill>
              </a:rPr>
              <a:t>Gruppen</a:t>
            </a:r>
            <a:r>
              <a:rPr lang="en-US" sz="900" dirty="0">
                <a:solidFill>
                  <a:srgbClr val="000099"/>
                </a:solidFill>
              </a:rPr>
              <a:t>, Irby, </a:t>
            </a:r>
            <a:r>
              <a:rPr lang="en-US" sz="900" dirty="0" err="1">
                <a:solidFill>
                  <a:srgbClr val="000099"/>
                </a:solidFill>
              </a:rPr>
              <a:t>Durning</a:t>
            </a:r>
            <a:r>
              <a:rPr lang="en-US" sz="900" dirty="0">
                <a:solidFill>
                  <a:srgbClr val="000099"/>
                </a:solidFill>
              </a:rPr>
              <a:t>, Maggio, Van Schaik.  Macy Foundation Conference on the Clinical Learning Environment 2018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sz="900" dirty="0">
                <a:solidFill>
                  <a:srgbClr val="000099"/>
                </a:solidFill>
              </a:rPr>
              <a:t>Hunderfund, Gonzalo, Moriates, et al. </a:t>
            </a:r>
            <a:r>
              <a:rPr lang="en-US" sz="900" dirty="0">
                <a:solidFill>
                  <a:srgbClr val="000099"/>
                </a:solidFill>
              </a:rPr>
              <a:t>Role Modeling and Regional Health Care Intensity.  </a:t>
            </a:r>
            <a:r>
              <a:rPr lang="en-US" sz="900" dirty="0" err="1">
                <a:solidFill>
                  <a:srgbClr val="000099"/>
                </a:solidFill>
              </a:rPr>
              <a:t>Acad</a:t>
            </a:r>
            <a:r>
              <a:rPr lang="en-US" sz="900" dirty="0">
                <a:solidFill>
                  <a:srgbClr val="000099"/>
                </a:solidFill>
              </a:rPr>
              <a:t> Med. 2017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99"/>
                </a:solidFill>
              </a:rPr>
              <a:t>Hunderfund, Gonzalo, </a:t>
            </a:r>
            <a:r>
              <a:rPr lang="en-US" sz="900" dirty="0" err="1">
                <a:solidFill>
                  <a:srgbClr val="000099"/>
                </a:solidFill>
              </a:rPr>
              <a:t>Moriates</a:t>
            </a:r>
            <a:r>
              <a:rPr lang="en-US" sz="900" dirty="0">
                <a:solidFill>
                  <a:srgbClr val="000099"/>
                </a:solidFill>
              </a:rPr>
              <a:t>, et al.  Value-Added Activities in Medical Education: Factors Influencing Engagement.  </a:t>
            </a:r>
            <a:r>
              <a:rPr lang="en-US" sz="900" dirty="0" err="1">
                <a:solidFill>
                  <a:srgbClr val="000099"/>
                </a:solidFill>
              </a:rPr>
              <a:t>Acad</a:t>
            </a:r>
            <a:r>
              <a:rPr lang="en-US" sz="900" dirty="0">
                <a:solidFill>
                  <a:srgbClr val="000099"/>
                </a:solidFill>
              </a:rPr>
              <a:t> Med 2018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99"/>
                </a:solidFill>
              </a:rPr>
              <a:t>Gonzalo JD, A Chang, D Wolpaw.  New Educators for HSS Competencies: Implications for US Medical School Faculty.  Acad  Med 2018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906" y="2258974"/>
            <a:ext cx="3292395" cy="251781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8096492" y="1667435"/>
            <a:ext cx="2218082" cy="54418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E00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E008E"/>
                </a:solidFill>
              </a:rPr>
              <a:t>Higher-Order Competencies</a:t>
            </a:r>
            <a:endParaRPr lang="en-US" sz="1400" dirty="0">
              <a:solidFill>
                <a:srgbClr val="0E008E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E008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082331" y="4819775"/>
            <a:ext cx="2141882" cy="552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E00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E008E"/>
                </a:solidFill>
              </a:rPr>
              <a:t>Learner-Faculty Relationships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168941" y="5451130"/>
            <a:ext cx="1838324" cy="33110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E00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E008E"/>
                </a:solidFill>
              </a:rPr>
              <a:t>“New” Educators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886319" y="4881487"/>
            <a:ext cx="2208557" cy="4904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E00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E008E"/>
                </a:solidFill>
              </a:rPr>
              <a:t>Clinical Learning Environments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996477" y="1846180"/>
            <a:ext cx="1988240" cy="36544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E00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E008E"/>
                </a:solidFill>
              </a:rPr>
              <a:t>Process over Content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752362" y="1075765"/>
            <a:ext cx="2671482" cy="52558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E00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E008E"/>
                </a:solidFill>
              </a:rPr>
              <a:t>3</a:t>
            </a:r>
            <a:r>
              <a:rPr lang="en-US" sz="1400" b="1" baseline="30000" dirty="0">
                <a:solidFill>
                  <a:srgbClr val="0E008E"/>
                </a:solidFill>
              </a:rPr>
              <a:t>rd</a:t>
            </a:r>
            <a:r>
              <a:rPr lang="en-US" sz="1400" b="1" dirty="0">
                <a:solidFill>
                  <a:srgbClr val="0E008E"/>
                </a:solidFill>
              </a:rPr>
              <a:t>-Pillar of Medical Education – Health Systems Science</a:t>
            </a:r>
          </a:p>
        </p:txBody>
      </p:sp>
      <p:cxnSp>
        <p:nvCxnSpPr>
          <p:cNvPr id="9" name="Straight Arrow Connector 8"/>
          <p:cNvCxnSpPr>
            <a:stCxn id="1028" idx="1"/>
            <a:endCxn id="49" idx="2"/>
          </p:cNvCxnSpPr>
          <p:nvPr/>
        </p:nvCxnSpPr>
        <p:spPr>
          <a:xfrm flipH="1" flipV="1">
            <a:off x="2990597" y="2211621"/>
            <a:ext cx="1451308" cy="1306261"/>
          </a:xfrm>
          <a:prstGeom prst="straightConnector1">
            <a:avLst/>
          </a:prstGeom>
          <a:ln w="3175">
            <a:solidFill>
              <a:srgbClr val="0E00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28" idx="0"/>
            <a:endCxn id="53" idx="2"/>
          </p:cNvCxnSpPr>
          <p:nvPr/>
        </p:nvCxnSpPr>
        <p:spPr>
          <a:xfrm flipV="1">
            <a:off x="6088103" y="1601347"/>
            <a:ext cx="0" cy="657626"/>
          </a:xfrm>
          <a:prstGeom prst="straightConnector1">
            <a:avLst/>
          </a:prstGeom>
          <a:ln w="3175">
            <a:solidFill>
              <a:srgbClr val="0E00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28" idx="3"/>
            <a:endCxn id="43" idx="2"/>
          </p:cNvCxnSpPr>
          <p:nvPr/>
        </p:nvCxnSpPr>
        <p:spPr>
          <a:xfrm flipV="1">
            <a:off x="7734301" y="2211619"/>
            <a:ext cx="1471233" cy="1306262"/>
          </a:xfrm>
          <a:prstGeom prst="straightConnector1">
            <a:avLst/>
          </a:prstGeom>
          <a:ln w="3175">
            <a:solidFill>
              <a:srgbClr val="0E00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28" idx="3"/>
            <a:endCxn id="46" idx="0"/>
          </p:cNvCxnSpPr>
          <p:nvPr/>
        </p:nvCxnSpPr>
        <p:spPr>
          <a:xfrm>
            <a:off x="7734300" y="3517881"/>
            <a:ext cx="1418972" cy="1301894"/>
          </a:xfrm>
          <a:prstGeom prst="straightConnector1">
            <a:avLst/>
          </a:prstGeom>
          <a:ln w="3175">
            <a:solidFill>
              <a:srgbClr val="0E00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28" idx="2"/>
            <a:endCxn id="47" idx="0"/>
          </p:cNvCxnSpPr>
          <p:nvPr/>
        </p:nvCxnSpPr>
        <p:spPr>
          <a:xfrm>
            <a:off x="6088103" y="4776788"/>
            <a:ext cx="0" cy="674342"/>
          </a:xfrm>
          <a:prstGeom prst="straightConnector1">
            <a:avLst/>
          </a:prstGeom>
          <a:ln w="3175">
            <a:solidFill>
              <a:srgbClr val="0E00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28" idx="1"/>
            <a:endCxn id="48" idx="0"/>
          </p:cNvCxnSpPr>
          <p:nvPr/>
        </p:nvCxnSpPr>
        <p:spPr>
          <a:xfrm flipH="1">
            <a:off x="2990597" y="3517881"/>
            <a:ext cx="1451308" cy="1363606"/>
          </a:xfrm>
          <a:prstGeom prst="straightConnector1">
            <a:avLst/>
          </a:prstGeom>
          <a:ln w="3175">
            <a:solidFill>
              <a:srgbClr val="0E00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86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 animBg="1"/>
      <p:bldP spid="47" grpId="0" animBg="1"/>
      <p:bldP spid="48" grpId="0" animBg="1"/>
      <p:bldP spid="49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Changes in Clinical Undergraduate Medical Education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April Troy, M.D., MPH, FAAP, ‘02</a:t>
            </a:r>
          </a:p>
          <a:p>
            <a:r>
              <a:rPr lang="en-US" dirty="0" smtClean="0"/>
              <a:t>Assistant Clinical Professor </a:t>
            </a:r>
            <a:r>
              <a:rPr lang="en-US" dirty="0" err="1" smtClean="0"/>
              <a:t>Geisinger</a:t>
            </a:r>
            <a:r>
              <a:rPr lang="en-US" dirty="0" smtClean="0"/>
              <a:t> Commonwealth School of Medicine</a:t>
            </a:r>
          </a:p>
          <a:p>
            <a:r>
              <a:rPr lang="en-US" dirty="0" smtClean="0"/>
              <a:t>Pediatrician- Pediatrics of Northeastern Pennsylvania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100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Clinical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98 LCPs in 69 medical schools  (137 LCME accredited US medical schools)</a:t>
            </a:r>
          </a:p>
          <a:p>
            <a:pPr lvl="1"/>
            <a:r>
              <a:rPr lang="en-US" sz="2400" dirty="0" smtClean="0"/>
              <a:t>52% in the core clinical year</a:t>
            </a:r>
          </a:p>
          <a:p>
            <a:pPr lvl="1"/>
            <a:r>
              <a:rPr lang="en-US" sz="2400" dirty="0" smtClean="0"/>
              <a:t>50% clinic attachments</a:t>
            </a:r>
          </a:p>
          <a:p>
            <a:pPr lvl="1"/>
            <a:r>
              <a:rPr lang="en-US" sz="2400" dirty="0" smtClean="0"/>
              <a:t>26.5% Longitudinal Integrated Clerkship</a:t>
            </a:r>
          </a:p>
          <a:p>
            <a:pPr lvl="1"/>
            <a:r>
              <a:rPr lang="en-US" sz="2400" dirty="0" smtClean="0"/>
              <a:t>20.4% patient attachments</a:t>
            </a:r>
          </a:p>
          <a:p>
            <a:pPr lvl="1"/>
            <a:r>
              <a:rPr lang="en-US" sz="2400" dirty="0" smtClean="0"/>
              <a:t>About ½ of the programs are mandatory in the curriculum and ½ are optional or focus on a subset of students.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843285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2250</Words>
  <Application>Microsoft Office PowerPoint</Application>
  <PresentationFormat>Widescreen</PresentationFormat>
  <Paragraphs>312</Paragraphs>
  <Slides>43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Calibri</vt:lpstr>
      <vt:lpstr>メイリオ</vt:lpstr>
      <vt:lpstr>Times New Roman</vt:lpstr>
      <vt:lpstr>Trebuchet MS</vt:lpstr>
      <vt:lpstr>Wingdings 3</vt:lpstr>
      <vt:lpstr>1_Office Theme</vt:lpstr>
      <vt:lpstr>Facet</vt:lpstr>
      <vt:lpstr>Medical Education in the 21st Century</vt:lpstr>
      <vt:lpstr>PowerPoint Presentation</vt:lpstr>
      <vt:lpstr>Big Trends in U.S. Undergraduate Medical Education</vt:lpstr>
      <vt:lpstr>Objectives</vt:lpstr>
      <vt:lpstr>The Woman in the Mirror by Frank Huyler</vt:lpstr>
      <vt:lpstr>and the Process of Education</vt:lpstr>
      <vt:lpstr>and the Process of Education</vt:lpstr>
      <vt:lpstr>Changes in Clinical Undergraduate Medical Education</vt:lpstr>
      <vt:lpstr>Longitudinal Clinical Programs</vt:lpstr>
      <vt:lpstr>Longitudinal Integrated Clerkship </vt:lpstr>
      <vt:lpstr>Medical Student Evaluation</vt:lpstr>
      <vt:lpstr>Medical Student Clinical Evaluation: Entrustable Professional Activities</vt:lpstr>
      <vt:lpstr>EPAs</vt:lpstr>
      <vt:lpstr>EPAs</vt:lpstr>
      <vt:lpstr>References</vt:lpstr>
      <vt:lpstr>Graduate Medical Education in the 21st Century</vt:lpstr>
      <vt:lpstr>Education Programs in Residency </vt:lpstr>
      <vt:lpstr>Education Programs in Residency 2017 ACGME Handbook, Section IV</vt:lpstr>
      <vt:lpstr>Education Programs in Residency How is this done? </vt:lpstr>
      <vt:lpstr>Graduate Medical Education in the 21st Century</vt:lpstr>
      <vt:lpstr>Asynchronous Learning Theory </vt:lpstr>
      <vt:lpstr>PowerPoint Presentation</vt:lpstr>
      <vt:lpstr>PowerPoint Presentation</vt:lpstr>
      <vt:lpstr>PowerPoint Presentation</vt:lpstr>
      <vt:lpstr>Social Media </vt:lpstr>
      <vt:lpstr>PowerPoint Presentation</vt:lpstr>
      <vt:lpstr>PowerPoint Presentation</vt:lpstr>
      <vt:lpstr>PowerPoint Presentation</vt:lpstr>
      <vt:lpstr>Social Media and Learning Theory</vt:lpstr>
      <vt:lpstr>References</vt:lpstr>
      <vt:lpstr>Acknowledgements</vt:lpstr>
      <vt:lpstr>Resident Evaluations</vt:lpstr>
      <vt:lpstr>PowerPoint Presentation</vt:lpstr>
      <vt:lpstr>Evaluation</vt:lpstr>
      <vt:lpstr>Evaluation Methods</vt:lpstr>
      <vt:lpstr>Core Competencies</vt:lpstr>
      <vt:lpstr>Milestones</vt:lpstr>
      <vt:lpstr>PowerPoint Presentation</vt:lpstr>
      <vt:lpstr>Technology in Surgery</vt:lpstr>
      <vt:lpstr>Robotics and Surgical Simulation</vt:lpstr>
      <vt:lpstr>Climbing the Learning Curve</vt:lpstr>
      <vt:lpstr>Computer and Phone Apps</vt:lpstr>
      <vt:lpstr>Effects of Technological Advances in Surgical Education on Quantitative Outcomes From Residency Programs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April Troy</dc:creator>
  <cp:lastModifiedBy>April Troy</cp:lastModifiedBy>
  <cp:revision>14</cp:revision>
  <dcterms:created xsi:type="dcterms:W3CDTF">2019-03-05T03:01:33Z</dcterms:created>
  <dcterms:modified xsi:type="dcterms:W3CDTF">2019-03-15T01:21:23Z</dcterms:modified>
</cp:coreProperties>
</file>