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366" r:id="rId3"/>
    <p:sldId id="367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33" r:id="rId12"/>
    <p:sldId id="319" r:id="rId13"/>
    <p:sldId id="320" r:id="rId14"/>
    <p:sldId id="321" r:id="rId15"/>
    <p:sldId id="322" r:id="rId16"/>
    <p:sldId id="332" r:id="rId17"/>
    <p:sldId id="335" r:id="rId18"/>
    <p:sldId id="273" r:id="rId19"/>
    <p:sldId id="274" r:id="rId20"/>
    <p:sldId id="275" r:id="rId21"/>
    <p:sldId id="337" r:id="rId22"/>
    <p:sldId id="334" r:id="rId23"/>
    <p:sldId id="33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369" r:id="rId37"/>
    <p:sldId id="370" r:id="rId38"/>
    <p:sldId id="371" r:id="rId39"/>
    <p:sldId id="372" r:id="rId40"/>
    <p:sldId id="269" r:id="rId41"/>
    <p:sldId id="270" r:id="rId42"/>
    <p:sldId id="368" r:id="rId43"/>
    <p:sldId id="338" r:id="rId44"/>
    <p:sldId id="339" r:id="rId45"/>
    <p:sldId id="364" r:id="rId46"/>
    <p:sldId id="341" r:id="rId47"/>
    <p:sldId id="342" r:id="rId48"/>
    <p:sldId id="363" r:id="rId49"/>
    <p:sldId id="365" r:id="rId50"/>
    <p:sldId id="361" r:id="rId51"/>
    <p:sldId id="351" r:id="rId52"/>
    <p:sldId id="347" r:id="rId53"/>
    <p:sldId id="346" r:id="rId54"/>
    <p:sldId id="348" r:id="rId55"/>
    <p:sldId id="349" r:id="rId56"/>
    <p:sldId id="350" r:id="rId57"/>
    <p:sldId id="362" r:id="rId58"/>
    <p:sldId id="352" r:id="rId59"/>
    <p:sldId id="276" r:id="rId60"/>
    <p:sldId id="277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  <p:sldId id="299" r:id="rId81"/>
    <p:sldId id="300" r:id="rId82"/>
    <p:sldId id="301" r:id="rId83"/>
    <p:sldId id="302" r:id="rId84"/>
    <p:sldId id="303" r:id="rId85"/>
    <p:sldId id="304" r:id="rId86"/>
    <p:sldId id="305" r:id="rId87"/>
    <p:sldId id="306" r:id="rId88"/>
    <p:sldId id="307" r:id="rId89"/>
    <p:sldId id="354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1314228056273"/>
          <c:y val="0.14713646525873536"/>
          <c:w val="0.81734610166624821"/>
          <c:h val="0.71405405709668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Major Bleeding</c:v>
                </c:pt>
              </c:strCache>
            </c:strRef>
          </c:tx>
          <c:spPr>
            <a:pattFill prst="trellis">
              <a:fgClr>
                <a:srgbClr val="A20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  <a:scene3d>
              <a:camera prst="orthographicFront"/>
              <a:lightRig rig="threePt" dir="t">
                <a:rot lat="0" lon="0" rev="54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rgbClr val="A20000"/>
                </a:fgClr>
                <a:bgClr>
                  <a:schemeClr val="bg1"/>
                </a:bgClr>
              </a:pattFill>
              <a:ln w="12698">
                <a:solidFill>
                  <a:schemeClr val="accent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>
                  <a:rot lat="0" lon="0" rev="54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0-4D21-4CB4-A56E-E221E1B5EFCA}"/>
              </c:ext>
            </c:extLst>
          </c:dPt>
          <c:dPt>
            <c:idx val="1"/>
            <c:invertIfNegative val="0"/>
            <c:bubble3D val="0"/>
            <c:spPr>
              <a:pattFill prst="trellis">
                <a:fgClr>
                  <a:srgbClr val="A20000"/>
                </a:fgClr>
                <a:bgClr>
                  <a:schemeClr val="bg1"/>
                </a:bgClr>
              </a:pattFill>
              <a:ln w="12698">
                <a:solidFill>
                  <a:srgbClr val="FFC000"/>
                </a:solidFill>
              </a:ln>
              <a:scene3d>
                <a:camera prst="orthographicFront"/>
                <a:lightRig rig="threePt" dir="t">
                  <a:rot lat="0" lon="0" rev="54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4D21-4CB4-A56E-E221E1B5EFCA}"/>
              </c:ext>
            </c:extLst>
          </c:dPt>
          <c:dPt>
            <c:idx val="3"/>
            <c:invertIfNegative val="0"/>
            <c:bubble3D val="0"/>
            <c:spPr>
              <a:pattFill prst="trellis">
                <a:fgClr>
                  <a:srgbClr val="A20000"/>
                </a:fgClr>
                <a:bgClr>
                  <a:schemeClr val="bg1"/>
                </a:bgClr>
              </a:pattFill>
              <a:ln w="12698">
                <a:solidFill>
                  <a:srgbClr val="FFC000"/>
                </a:solidFill>
              </a:ln>
              <a:scene3d>
                <a:camera prst="orthographicFront"/>
                <a:lightRig rig="threePt" dir="t">
                  <a:rot lat="0" lon="0" rev="54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2-4D21-4CB4-A56E-E221E1B5EFCA}"/>
              </c:ext>
            </c:extLst>
          </c:dPt>
          <c:dPt>
            <c:idx val="4"/>
            <c:invertIfNegative val="0"/>
            <c:bubble3D val="0"/>
            <c:spPr>
              <a:pattFill prst="trellis">
                <a:fgClr>
                  <a:srgbClr val="A20000"/>
                </a:fgClr>
                <a:bgClr>
                  <a:schemeClr val="bg1"/>
                </a:bgClr>
              </a:pattFill>
              <a:ln w="12698">
                <a:solidFill>
                  <a:srgbClr val="002060"/>
                </a:solidFill>
              </a:ln>
              <a:scene3d>
                <a:camera prst="orthographicFront"/>
                <a:lightRig rig="threePt" dir="t">
                  <a:rot lat="0" lon="0" rev="54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4D21-4CB4-A56E-E221E1B5EFCA}"/>
              </c:ext>
            </c:extLst>
          </c:dPt>
          <c:dPt>
            <c:idx val="6"/>
            <c:invertIfNegative val="0"/>
            <c:bubble3D val="0"/>
            <c:spPr>
              <a:pattFill prst="trellis">
                <a:fgClr>
                  <a:srgbClr val="A20000"/>
                </a:fgClr>
                <a:bgClr>
                  <a:schemeClr val="bg1"/>
                </a:bgClr>
              </a:pattFill>
              <a:ln w="12698">
                <a:solidFill>
                  <a:srgbClr val="FFC000"/>
                </a:solidFill>
              </a:ln>
              <a:scene3d>
                <a:camera prst="orthographicFront"/>
                <a:lightRig rig="threePt" dir="t">
                  <a:rot lat="0" lon="0" rev="54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4-4D21-4CB4-A56E-E221E1B5EFCA}"/>
              </c:ext>
            </c:extLst>
          </c:dPt>
          <c:dPt>
            <c:idx val="7"/>
            <c:invertIfNegative val="0"/>
            <c:bubble3D val="0"/>
            <c:spPr>
              <a:pattFill prst="trellis">
                <a:fgClr>
                  <a:srgbClr val="A20000"/>
                </a:fgClr>
                <a:bgClr>
                  <a:schemeClr val="bg1"/>
                </a:bgClr>
              </a:pattFill>
              <a:ln w="12698">
                <a:solidFill>
                  <a:srgbClr val="002060"/>
                </a:solidFill>
              </a:ln>
              <a:scene3d>
                <a:camera prst="orthographicFront"/>
                <a:lightRig rig="threePt" dir="t">
                  <a:rot lat="0" lon="0" rev="54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4D21-4CB4-A56E-E221E1B5EFCA}"/>
              </c:ext>
            </c:extLst>
          </c:dPt>
          <c:dLbls>
            <c:delete val="1"/>
          </c:dLbls>
          <c:cat>
            <c:strRef>
              <c:f>Sheet1!$B$1:$I$1</c:f>
              <c:strCache>
                <c:ptCount val="8"/>
                <c:pt idx="0">
                  <c:v>Plac</c:v>
                </c:pt>
                <c:pt idx="1">
                  <c:v>Enoxaparin</c:v>
                </c:pt>
                <c:pt idx="3">
                  <c:v>Enox.</c:v>
                </c:pt>
                <c:pt idx="4">
                  <c:v>Apixaban</c:v>
                </c:pt>
                <c:pt idx="6">
                  <c:v>Enox.</c:v>
                </c:pt>
                <c:pt idx="7">
                  <c:v>Rivaroxaban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>
                  <c:v>-0.3</c:v>
                </c:pt>
                <c:pt idx="1">
                  <c:v>-0.8</c:v>
                </c:pt>
                <c:pt idx="2" formatCode="General">
                  <c:v>0</c:v>
                </c:pt>
                <c:pt idx="3">
                  <c:v>-2.08</c:v>
                </c:pt>
                <c:pt idx="4">
                  <c:v>-2.67</c:v>
                </c:pt>
                <c:pt idx="5" formatCode="General">
                  <c:v>0</c:v>
                </c:pt>
                <c:pt idx="6">
                  <c:v>-1.7</c:v>
                </c:pt>
                <c:pt idx="7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21-4CB4-A56E-E221E1B5EFCA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VTE</c:v>
                </c:pt>
              </c:strCache>
            </c:strRef>
          </c:tx>
          <c:spPr>
            <a:solidFill>
              <a:srgbClr val="002753"/>
            </a:solidFill>
            <a:ln w="15439">
              <a:noFill/>
              <a:prstDash val="solid"/>
            </a:ln>
            <a:scene3d>
              <a:camera prst="orthographicFront"/>
              <a:lightRig rig="threePt" dir="t">
                <a:rot lat="0" lon="0" rev="16200000"/>
              </a:lightRig>
            </a:scene3d>
            <a:sp3d>
              <a:bevelT w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 w="15439">
                <a:noFill/>
                <a:prstDash val="solid"/>
              </a:ln>
              <a:scene3d>
                <a:camera prst="orthographicFront"/>
                <a:lightRig rig="threePt" dir="t">
                  <a:rot lat="0" lon="0" rev="16200000"/>
                </a:lightRig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7-4D21-4CB4-A56E-E221E1B5EFC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5439">
                <a:noFill/>
                <a:prstDash val="solid"/>
              </a:ln>
              <a:scene3d>
                <a:camera prst="orthographicFront"/>
                <a:lightRig rig="threePt" dir="t">
                  <a:rot lat="0" lon="0" rev="16200000"/>
                </a:lightRig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8-4D21-4CB4-A56E-E221E1B5EFC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5439">
                <a:noFill/>
                <a:prstDash val="solid"/>
              </a:ln>
              <a:scene3d>
                <a:camera prst="orthographicFront"/>
                <a:lightRig rig="threePt" dir="t">
                  <a:rot lat="0" lon="0" rev="16200000"/>
                </a:lightRig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9-4D21-4CB4-A56E-E221E1B5EF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5439">
                <a:noFill/>
                <a:prstDash val="solid"/>
              </a:ln>
              <a:scene3d>
                <a:camera prst="orthographicFront"/>
                <a:lightRig rig="threePt" dir="t">
                  <a:rot lat="0" lon="0" rev="16200000"/>
                </a:lightRig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A-4D21-4CB4-A56E-E221E1B5EFCA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5439">
                <a:noFill/>
                <a:prstDash val="solid"/>
              </a:ln>
              <a:scene3d>
                <a:camera prst="orthographicFront"/>
                <a:lightRig rig="threePt" dir="t">
                  <a:rot lat="0" lon="0" rev="16200000"/>
                </a:lightRig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B-4D21-4CB4-A56E-E221E1B5EFC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90000"/>
                  <a:lumOff val="10000"/>
                </a:schemeClr>
              </a:solidFill>
              <a:ln w="15439">
                <a:noFill/>
                <a:prstDash val="solid"/>
              </a:ln>
              <a:scene3d>
                <a:camera prst="orthographicFront"/>
                <a:lightRig rig="threePt" dir="t">
                  <a:rot lat="0" lon="0" rev="16200000"/>
                </a:lightRig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C-4D21-4CB4-A56E-E221E1B5EFCA}"/>
              </c:ext>
            </c:extLst>
          </c:dPt>
          <c:dLbls>
            <c:dLbl>
              <c:idx val="4"/>
              <c:spPr>
                <a:noFill/>
                <a:ln w="30877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+mn-lt"/>
                      <a:ea typeface="Microsoft Sans Serif"/>
                      <a:cs typeface="Microsoft Sans Serif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D21-4CB4-A56E-E221E1B5EFCA}"/>
                </c:ext>
              </c:extLst>
            </c:dLbl>
            <c:dLbl>
              <c:idx val="7"/>
              <c:spPr>
                <a:noFill/>
                <a:ln w="30877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+mn-lt"/>
                      <a:ea typeface="Microsoft Sans Serif"/>
                      <a:cs typeface="Microsoft Sans Serif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D21-4CB4-A56E-E221E1B5EFCA}"/>
                </c:ext>
              </c:extLst>
            </c:dLbl>
            <c:spPr>
              <a:noFill/>
              <a:ln w="3087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2060"/>
                    </a:solidFill>
                    <a:latin typeface="+mn-lt"/>
                    <a:ea typeface="Microsoft Sans Serif"/>
                    <a:cs typeface="Microsoft Sans Serif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Plac</c:v>
                </c:pt>
                <c:pt idx="1">
                  <c:v>Enoxaparin</c:v>
                </c:pt>
                <c:pt idx="3">
                  <c:v>Enox.</c:v>
                </c:pt>
                <c:pt idx="4">
                  <c:v>Apixaban</c:v>
                </c:pt>
                <c:pt idx="6">
                  <c:v>Enox.</c:v>
                </c:pt>
                <c:pt idx="7">
                  <c:v>Rivaroxaban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4</c:v>
                </c:pt>
                <c:pt idx="1">
                  <c:v>2.5</c:v>
                </c:pt>
                <c:pt idx="3">
                  <c:v>3.1</c:v>
                </c:pt>
                <c:pt idx="4">
                  <c:v>2.7</c:v>
                </c:pt>
                <c:pt idx="6">
                  <c:v>5.7</c:v>
                </c:pt>
                <c:pt idx="7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21-4CB4-A56E-E221E1B5EF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137266168"/>
        <c:axId val="137363024"/>
      </c:barChart>
      <c:catAx>
        <c:axId val="13726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9047">
            <a:noFill/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137363024"/>
        <c:crossesAt val="0"/>
        <c:auto val="1"/>
        <c:lblAlgn val="ctr"/>
        <c:lblOffset val="100"/>
        <c:noMultiLvlLbl val="0"/>
      </c:catAx>
      <c:valAx>
        <c:axId val="137363024"/>
        <c:scaling>
          <c:orientation val="minMax"/>
          <c:max val="6"/>
          <c:min val="-6"/>
        </c:scaling>
        <c:delete val="0"/>
        <c:axPos val="l"/>
        <c:numFmt formatCode="0.0" sourceLinked="1"/>
        <c:majorTickMark val="out"/>
        <c:minorTickMark val="out"/>
        <c:tickLblPos val="none"/>
        <c:spPr>
          <a:ln w="19047">
            <a:noFill/>
          </a:ln>
        </c:spPr>
        <c:crossAx val="137266168"/>
        <c:crosses val="autoZero"/>
        <c:crossBetween val="between"/>
        <c:majorUnit val="3"/>
        <c:minorUnit val="1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5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2782489804895E-2"/>
          <c:y val="2.41707677165354E-2"/>
          <c:w val="0.92402742612343403"/>
          <c:h val="0.85091592216838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3.1%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B2-479D-98DB-C3520BBAFA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2.7%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B2-479D-98DB-C3520BBAFA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5.7%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B2-479D-98DB-C3520BBAFA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B2-479D-98DB-C3520BBAFA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7.03%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B2-479D-98DB-C3520BBAFA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5.3%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B2-479D-98DB-C3520BBAFA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Enoxaparin</c:v>
                </c:pt>
                <c:pt idx="1">
                  <c:v>Apixaban</c:v>
                </c:pt>
                <c:pt idx="3">
                  <c:v>Enoxaparin</c:v>
                </c:pt>
                <c:pt idx="4">
                  <c:v>Rivaroxaban</c:v>
                </c:pt>
                <c:pt idx="6">
                  <c:v>Enoxaparin</c:v>
                </c:pt>
                <c:pt idx="7">
                  <c:v>Betrixaba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3.1</c:v>
                </c:pt>
                <c:pt idx="1">
                  <c:v>2.7</c:v>
                </c:pt>
                <c:pt idx="3">
                  <c:v>5.7</c:v>
                </c:pt>
                <c:pt idx="4">
                  <c:v>4.4000000000000004</c:v>
                </c:pt>
                <c:pt idx="6">
                  <c:v>7.03</c:v>
                </c:pt>
                <c:pt idx="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F9-4BD2-9C88-8C49D18E1F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Major Bleeding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4.6241062791964899E-3"/>
                  <c:y val="-4.8003473637186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F9-4BD2-9C88-8C49D18E1F0C}"/>
                </c:ext>
              </c:extLst>
            </c:dLbl>
            <c:dLbl>
              <c:idx val="1"/>
              <c:layout>
                <c:manualLayout>
                  <c:x val="-4.6241062791965203E-3"/>
                  <c:y val="-6.00041058089164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F9-4BD2-9C88-8C49D18E1F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F9-4BD2-9C88-8C49D18E1F0C}"/>
                </c:ext>
              </c:extLst>
            </c:dLbl>
            <c:dLbl>
              <c:idx val="3"/>
              <c:layout>
                <c:manualLayout>
                  <c:x val="0"/>
                  <c:y val="-5.4003907841835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F9-4BD2-9C88-8C49D18E1F0C}"/>
                </c:ext>
              </c:extLst>
            </c:dLbl>
            <c:dLbl>
              <c:idx val="4"/>
              <c:layout>
                <c:manualLayout>
                  <c:x val="0"/>
                  <c:y val="-7.80056446604284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F9-4BD2-9C88-8C49D18E1F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F9-4BD2-9C88-8C49D18E1F0C}"/>
                </c:ext>
              </c:extLst>
            </c:dLbl>
            <c:dLbl>
              <c:idx val="6"/>
              <c:layout>
                <c:manualLayout>
                  <c:x val="0"/>
                  <c:y val="-5.4003907841835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0.57%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F9-4BD2-9C88-8C49D18E1F0C}"/>
                </c:ext>
              </c:extLst>
            </c:dLbl>
            <c:dLbl>
              <c:idx val="7"/>
              <c:layout>
                <c:manualLayout>
                  <c:x val="1.54136875973205E-3"/>
                  <c:y val="-5.70038887065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0.67%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F9-4BD2-9C88-8C49D18E1F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F9-4BD2-9C88-8C49D18E1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Enoxaparin</c:v>
                </c:pt>
                <c:pt idx="1">
                  <c:v>Apixaban</c:v>
                </c:pt>
                <c:pt idx="3">
                  <c:v>Enoxaparin</c:v>
                </c:pt>
                <c:pt idx="4">
                  <c:v>Rivaroxaban</c:v>
                </c:pt>
                <c:pt idx="6">
                  <c:v>Enoxaparin</c:v>
                </c:pt>
                <c:pt idx="7">
                  <c:v>Betrixaba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-0.2</c:v>
                </c:pt>
                <c:pt idx="1">
                  <c:v>-0.5</c:v>
                </c:pt>
                <c:pt idx="3">
                  <c:v>-0.4</c:v>
                </c:pt>
                <c:pt idx="4">
                  <c:v>-1.1000000000000001</c:v>
                </c:pt>
                <c:pt idx="6">
                  <c:v>-0.56999999999999995</c:v>
                </c:pt>
                <c:pt idx="7">
                  <c:v>-0.67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F9-4BD2-9C88-8C49D18E1F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"/>
        <c:overlap val="100"/>
        <c:axId val="199086640"/>
        <c:axId val="3965128"/>
      </c:barChart>
      <c:catAx>
        <c:axId val="19908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3965128"/>
        <c:crosses val="autoZero"/>
        <c:auto val="0"/>
        <c:lblAlgn val="ctr"/>
        <c:lblOffset val="100"/>
        <c:noMultiLvlLbl val="0"/>
      </c:catAx>
      <c:valAx>
        <c:axId val="3965128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19908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0144395215905"/>
          <c:y val="4.6466170895304755E-2"/>
          <c:w val="0.87751857548418688"/>
          <c:h val="0.841046466413920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CA-4B5A-BD52-1A2ABF8A74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CA-4B5A-BD52-1A2ABF8A74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CA-4B5A-BD52-1A2ABF8A7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482352"/>
        <c:axId val="246482744"/>
      </c:scatterChart>
      <c:valAx>
        <c:axId val="24648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/>
        </c:spPr>
        <c:crossAx val="246482744"/>
        <c:crosses val="autoZero"/>
        <c:crossBetween val="midCat"/>
      </c:valAx>
      <c:valAx>
        <c:axId val="246482744"/>
        <c:scaling>
          <c:orientation val="minMax"/>
          <c:max val="18"/>
          <c:min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/>
        </c:spPr>
        <c:crossAx val="246482352"/>
        <c:crosses val="autoZero"/>
        <c:crossBetween val="midCat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4531C-DB11-4032-A820-93CFC959A02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E2B1-E556-4463-862B-8EE06D3FF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62">
              <a:defRPr/>
            </a:pPr>
            <a:r>
              <a:rPr lang="en-US" dirty="0"/>
              <a:t>Bullet 1: </a:t>
            </a:r>
            <a:r>
              <a:rPr lang="en-US" altLang="en-US" sz="800" dirty="0">
                <a:solidFill>
                  <a:prstClr val="black"/>
                </a:solidFill>
              </a:rPr>
              <a:t>Khorana 2007 [JTH], p633, Table 1</a:t>
            </a:r>
            <a:r>
              <a:rPr lang="en-US" sz="800" dirty="0">
                <a:solidFill>
                  <a:srgbClr val="FF0000"/>
                </a:solidFill>
                <a:sym typeface="Wingdings"/>
              </a:rPr>
              <a:t></a:t>
            </a:r>
            <a:endParaRPr lang="en-US" altLang="en-US" sz="800" dirty="0">
              <a:solidFill>
                <a:prstClr val="black"/>
              </a:solidFill>
            </a:endParaRPr>
          </a:p>
          <a:p>
            <a:pPr defTabSz="906562">
              <a:defRPr/>
            </a:pPr>
            <a:r>
              <a:rPr lang="en-US" dirty="0"/>
              <a:t>Bullet 2: Timp 2013 p1718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</a:t>
            </a:r>
            <a:endParaRPr lang="en-US" dirty="0"/>
          </a:p>
          <a:p>
            <a:pPr defTabSz="921674">
              <a:spcBef>
                <a:spcPct val="0"/>
              </a:spcBef>
            </a:pPr>
            <a:r>
              <a:rPr lang="en-US" dirty="0"/>
              <a:t>Bullet 3:</a:t>
            </a:r>
            <a:r>
              <a:rPr lang="en-US" altLang="en-US" sz="800" dirty="0">
                <a:solidFill>
                  <a:prstClr val="black"/>
                </a:solidFill>
              </a:rPr>
              <a:t>Gallus 1976. p1982; White 2003, p452, Table 3; </a:t>
            </a: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Gangireddy 2007, p338, Table 2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</a:t>
            </a:r>
          </a:p>
          <a:p>
            <a:pPr defTabSz="921674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  <a:sym typeface="Wingdings"/>
              </a:rPr>
              <a:t>Table: Cohen 2017 Table 2 p60</a:t>
            </a:r>
            <a:endParaRPr lang="en-US" dirty="0"/>
          </a:p>
          <a:p>
            <a:r>
              <a:rPr lang="en-US" dirty="0"/>
              <a:t>Bullet 4:Timp 2013 p1713; Streiff 2013 p351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BF6C-FB6D-4FA6-B50D-4923D9EB96B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AutoShape 15"/>
          <p:cNvSpPr>
            <a:spLocks/>
          </p:cNvSpPr>
          <p:nvPr/>
        </p:nvSpPr>
        <p:spPr bwMode="auto">
          <a:xfrm flipV="1">
            <a:off x="1283225" y="1370410"/>
            <a:ext cx="219871" cy="183327"/>
          </a:xfrm>
          <a:prstGeom prst="leftBrace">
            <a:avLst>
              <a:gd name="adj1" fmla="val 0"/>
              <a:gd name="adj2" fmla="val 49624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648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9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780" y="1414027"/>
            <a:ext cx="911609" cy="183477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398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921607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600" dirty="0">
                <a:solidFill>
                  <a:prstClr val="black"/>
                </a:solidFill>
              </a:rPr>
              <a:t>Khorana 2007 [JTH], p633, Table 1</a:t>
            </a:r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 flipV="1">
            <a:off x="1283225" y="1967515"/>
            <a:ext cx="219871" cy="183327"/>
          </a:xfrm>
          <a:prstGeom prst="leftBrace">
            <a:avLst>
              <a:gd name="adj1" fmla="val 0"/>
              <a:gd name="adj2" fmla="val 49624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7648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9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780" y="2011129"/>
            <a:ext cx="911609" cy="461665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398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921607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600" dirty="0">
                <a:solidFill>
                  <a:prstClr val="black"/>
                </a:solidFill>
              </a:rPr>
              <a:t>Gallus 1976. p1982</a:t>
            </a:r>
          </a:p>
          <a:p>
            <a:pPr marL="0" indent="0" defTabSz="921607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600" dirty="0">
                <a:solidFill>
                  <a:prstClr val="black"/>
                </a:solidFill>
              </a:rPr>
              <a:t>White 2003, p452, Table 3</a:t>
            </a:r>
          </a:p>
          <a:p>
            <a:pPr marL="0" indent="0" defTabSz="921607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600" dirty="0">
                <a:solidFill>
                  <a:prstClr val="black"/>
                </a:solidFill>
                <a:cs typeface="Arial" panose="020B0604020202020204" pitchFamily="34" charset="0"/>
              </a:rPr>
              <a:t>Gangireddy 2007, p338, Table 2</a:t>
            </a:r>
            <a:endParaRPr lang="en-US" altLang="en-US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4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798303-9E9E-4505-94DC-17B727B1B716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82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BF6C-FB6D-4FA6-B50D-4923D9EB96BE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AutoShape 15"/>
          <p:cNvSpPr>
            <a:spLocks/>
          </p:cNvSpPr>
          <p:nvPr/>
        </p:nvSpPr>
        <p:spPr bwMode="auto">
          <a:xfrm>
            <a:off x="1010892" y="1337484"/>
            <a:ext cx="185835" cy="2483891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7973" tIns="0" rIns="0" bIns="0"/>
          <a:lstStyle/>
          <a:p>
            <a:pPr algn="ctr" defTabSz="915651"/>
            <a:endParaRPr lang="en-US" sz="1000" dirty="0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8661" y="2532428"/>
            <a:ext cx="942374" cy="9400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  <a:ea typeface="Arial Unicode MS" pitchFamily="34" charset="-128"/>
              </a:rPr>
              <a:t>Agnelli 2015, p2190, B</a:t>
            </a:r>
          </a:p>
        </p:txBody>
      </p:sp>
    </p:spTree>
    <p:extLst>
      <p:ext uri="{BB962C8B-B14F-4D97-AF65-F5344CB8AC3E}">
        <p14:creationId xmlns:p14="http://schemas.microsoft.com/office/powerpoint/2010/main" val="289881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BF6C-FB6D-4FA6-B50D-4923D9EB96B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9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BF6C-FB6D-4FA6-B50D-4923D9EB96B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59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hape 592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24" indent="-173024">
              <a:buFontTx/>
              <a:buChar char="•"/>
            </a:pPr>
            <a:r>
              <a:rPr lang="en-US" altLang="en-US"/>
              <a:t>For patients hospitalized with acute medical illness, the risk of VTE persists long after discharge</a:t>
            </a:r>
          </a:p>
          <a:p>
            <a:pPr marL="173024" indent="-173024">
              <a:buFontTx/>
              <a:buChar char="•"/>
            </a:pPr>
            <a:endParaRPr lang="en-US" altLang="en-US"/>
          </a:p>
          <a:p>
            <a:pPr marL="173024" indent="-173024">
              <a:buFontTx/>
              <a:buChar char="•"/>
            </a:pPr>
            <a:r>
              <a:rPr lang="en-US" altLang="en-US"/>
              <a:t>Looking at cumulative VTE risk through 180 days, it is clear that VTE events occur for weeks following an acute medical illness hospitalization—despite available anticoagulant prophylaxis</a:t>
            </a:r>
          </a:p>
          <a:p>
            <a:pPr marL="173024" indent="-173024">
              <a:buFontTx/>
              <a:buChar char="•"/>
            </a:pPr>
            <a:endParaRPr lang="en-US" altLang="en-US"/>
          </a:p>
          <a:p>
            <a:pPr marL="173024" indent="-173024">
              <a:buFontTx/>
              <a:buChar char="•"/>
            </a:pPr>
            <a:r>
              <a:rPr lang="en-US" altLang="en-US"/>
              <a:t>Notably, hospital stays are getting shorter, and prophylaxis treatment for acute medically ill patients frequently ends at discharge</a:t>
            </a:r>
          </a:p>
          <a:p>
            <a:pPr marL="634949" lvl="1" indent="-173024">
              <a:buFontTx/>
              <a:buChar char="•"/>
            </a:pPr>
            <a:r>
              <a:rPr lang="en-US" altLang="en-US"/>
              <a:t>The current average hospital stay is just 5 days</a:t>
            </a:r>
          </a:p>
          <a:p>
            <a:pPr marL="634949" lvl="1" indent="-173024">
              <a:buFontTx/>
              <a:buChar char="•"/>
            </a:pPr>
            <a:endParaRPr lang="en-US" altLang="en-US"/>
          </a:p>
          <a:p>
            <a:pPr marL="173024" indent="-173024" eaLnBrk="1" hangingPunct="1">
              <a:spcBef>
                <a:spcPts val="400"/>
              </a:spcBef>
              <a:buFontTx/>
              <a:buChar char="•"/>
            </a:pPr>
            <a:r>
              <a:rPr lang="en-US" altLang="en-US"/>
              <a:t>Nearly 2% of the 11,000 acute medically ill patients experienced a symptomatic post-discharge VTE</a:t>
            </a:r>
          </a:p>
          <a:p>
            <a:pPr marL="634949" lvl="1" indent="-173024">
              <a:buFontTx/>
              <a:buChar char="•"/>
            </a:pPr>
            <a:r>
              <a:rPr lang="en-US" altLang="en-US"/>
              <a:t>In fact, 57% of all VTE events reported in this study happened </a:t>
            </a:r>
            <a:r>
              <a:rPr lang="en-US" altLang="en-US" i="1"/>
              <a:t>after discharge</a:t>
            </a:r>
            <a:endParaRPr lang="en-US" altLang="en-US"/>
          </a:p>
          <a:p>
            <a:pPr marL="173024" indent="-173024">
              <a:buFontTx/>
              <a:buChar char="•"/>
            </a:pPr>
            <a:endParaRPr lang="en-US" altLang="en-US"/>
          </a:p>
          <a:p>
            <a:pPr marL="634949" lvl="1" indent="-173024">
              <a:buFontTx/>
              <a:buChar char="•"/>
            </a:pPr>
            <a:endParaRPr lang="en-US" altLang="en-US"/>
          </a:p>
          <a:p>
            <a:pPr marL="634949" lvl="1" indent="-173024">
              <a:buFontTx/>
              <a:buChar char="•"/>
            </a:pPr>
            <a:endParaRPr lang="en-US" altLang="en-US"/>
          </a:p>
          <a:p>
            <a:pPr marL="634949" lvl="1" indent="-173024"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11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B2869A-2084-48C1-A5C1-AD08F400F084}" type="slidenum">
              <a:rPr lang="en-US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/>
              <a:t>46</a:t>
            </a:fld>
            <a:endParaRPr lang="en-US" smtClean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EXCLAIM- </a:t>
            </a:r>
            <a:r>
              <a:rPr lang="en-US" dirty="0" err="1" smtClean="0">
                <a:latin typeface="Arial" pitchFamily="34" charset="0"/>
              </a:rPr>
              <a:t>enox</a:t>
            </a:r>
            <a:r>
              <a:rPr lang="en-US" dirty="0" smtClean="0">
                <a:latin typeface="Arial" pitchFamily="34" charset="0"/>
              </a:rPr>
              <a:t> vs. placebo</a:t>
            </a:r>
          </a:p>
          <a:p>
            <a:r>
              <a:rPr lang="en-US" dirty="0" smtClean="0">
                <a:latin typeface="Arial" pitchFamily="34" charset="0"/>
              </a:rPr>
              <a:t>MAGELLAN- </a:t>
            </a:r>
            <a:r>
              <a:rPr lang="en-US" dirty="0" err="1" smtClean="0">
                <a:latin typeface="Arial" pitchFamily="34" charset="0"/>
              </a:rPr>
              <a:t>riva</a:t>
            </a:r>
            <a:r>
              <a:rPr lang="en-US" dirty="0" smtClean="0">
                <a:latin typeface="Arial" pitchFamily="34" charset="0"/>
              </a:rPr>
              <a:t> vs. </a:t>
            </a:r>
            <a:r>
              <a:rPr lang="en-US" dirty="0" err="1" smtClean="0">
                <a:latin typeface="Arial" pitchFamily="34" charset="0"/>
              </a:rPr>
              <a:t>enox</a:t>
            </a:r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ADOPT- </a:t>
            </a:r>
            <a:r>
              <a:rPr lang="en-US" dirty="0" err="1" smtClean="0">
                <a:latin typeface="Arial" pitchFamily="34" charset="0"/>
              </a:rPr>
              <a:t>apix</a:t>
            </a:r>
            <a:r>
              <a:rPr lang="en-US" dirty="0" smtClean="0">
                <a:latin typeface="Arial" pitchFamily="34" charset="0"/>
              </a:rPr>
              <a:t> vs. </a:t>
            </a:r>
            <a:r>
              <a:rPr lang="en-US" dirty="0" err="1" smtClean="0">
                <a:latin typeface="Arial" pitchFamily="34" charset="0"/>
              </a:rPr>
              <a:t>enox</a:t>
            </a:r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LIFENOX- </a:t>
            </a:r>
            <a:r>
              <a:rPr lang="en-US" dirty="0" err="1" smtClean="0">
                <a:latin typeface="Arial" pitchFamily="34" charset="0"/>
              </a:rPr>
              <a:t>enox</a:t>
            </a:r>
            <a:r>
              <a:rPr lang="en-US" dirty="0" smtClean="0">
                <a:latin typeface="Arial" pitchFamily="34" charset="0"/>
              </a:rPr>
              <a:t>/GCS vs. placebo/GCS</a:t>
            </a:r>
          </a:p>
        </p:txBody>
      </p:sp>
    </p:spTree>
    <p:extLst>
      <p:ext uri="{BB962C8B-B14F-4D97-AF65-F5344CB8AC3E}">
        <p14:creationId xmlns:p14="http://schemas.microsoft.com/office/powerpoint/2010/main" val="220025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084C1-41D8-4175-9B90-7891C7C0065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9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798303-9E9E-4505-94DC-17B727B1B716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022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798303-9E9E-4505-94DC-17B727B1B716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611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4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136"/>
            <a:ext cx="8229600" cy="47108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760" y="6116576"/>
            <a:ext cx="7928658" cy="57873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135"/>
            <a:ext cx="6911788" cy="1223239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8D7776-100C-D64E-9D0C-DB1F77F57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6864" y="6495993"/>
            <a:ext cx="503504" cy="18245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A606D4-0DB9-408D-A6B6-F1144FC0B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0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136"/>
            <a:ext cx="8229600" cy="47108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760" y="6116576"/>
            <a:ext cx="7928658" cy="57873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135"/>
            <a:ext cx="6140370" cy="1223239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8D7776-100C-D64E-9D0C-DB1F77F57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6864" y="6495993"/>
            <a:ext cx="503504" cy="18245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A606D4-0DB9-408D-A6B6-F1144FC0B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8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0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DF26F-D9B6-4DDC-B323-454ABF7C1B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26D27-AFFA-4783-AF24-1B9D2290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ash.confex.com/data/abstract/ash/2018/8/0/Paper_118808_abstract_237654_0.JPG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144691" cy="238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Selecting Direct Oral Anticoagulants and Reversal Agents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Geno J </a:t>
            </a:r>
            <a:r>
              <a:rPr lang="en-US" b="1" dirty="0" err="1" smtClean="0"/>
              <a:t>Merli</a:t>
            </a:r>
            <a:r>
              <a:rPr lang="en-US" b="1" dirty="0" smtClean="0"/>
              <a:t>, MD, MACP, FSVM, FHM</a:t>
            </a:r>
          </a:p>
          <a:p>
            <a:r>
              <a:rPr lang="en-US" b="1" dirty="0" smtClean="0"/>
              <a:t>Professor Medicine &amp; Surgery</a:t>
            </a:r>
          </a:p>
          <a:p>
            <a:r>
              <a:rPr lang="en-US" b="1" dirty="0" smtClean="0"/>
              <a:t>Sidney Kimmel Medical College</a:t>
            </a:r>
          </a:p>
          <a:p>
            <a:r>
              <a:rPr lang="en-US" b="1" dirty="0" smtClean="0"/>
              <a:t>Thomas Jefferson University Hospitals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458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DOAC vs Warfarin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Afib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/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i="1" dirty="0" smtClean="0"/>
              <a:t>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19100" y="2057400"/>
            <a:ext cx="8229600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b="1" dirty="0"/>
              <a:t>D</a:t>
            </a:r>
            <a:r>
              <a:rPr lang="en-US" altLang="en-US" sz="2800" b="1" dirty="0" smtClean="0"/>
              <a:t>OAC lower Stroke and Systemic Emboli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b="1" dirty="0"/>
              <a:t>D</a:t>
            </a:r>
            <a:r>
              <a:rPr lang="en-US" altLang="en-US" sz="2800" b="1" dirty="0" smtClean="0"/>
              <a:t>OAC lower Intracranial Hemorrhage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DOAC lower Major Bleeding</a:t>
            </a:r>
            <a:endParaRPr lang="en-US" altLang="en-US" sz="2800" b="1" dirty="0" smtClean="0"/>
          </a:p>
          <a:p>
            <a:pPr marL="0" indent="0" eaLnBrk="1" hangingPunct="1">
              <a:buClr>
                <a:srgbClr val="FF0000"/>
              </a:buClr>
              <a:buSzPct val="150000"/>
              <a:buNone/>
            </a:pPr>
            <a:endParaRPr lang="en-US" altLang="en-US" sz="28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676400"/>
            <a:ext cx="845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0000FF"/>
                </a:solidFill>
              </a:rPr>
              <a:t>Direct Oral Anticoagulants</a:t>
            </a:r>
            <a:br>
              <a:rPr lang="en-US" altLang="en-US" sz="3600" b="1" smtClean="0">
                <a:solidFill>
                  <a:srgbClr val="0000FF"/>
                </a:solidFill>
              </a:rPr>
            </a:br>
            <a:r>
              <a:rPr lang="en-US" altLang="en-US" sz="3200" b="1" i="1" smtClean="0"/>
              <a:t>Non-Valvular Afib Dosing Schedules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Agent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Atrial</a:t>
                      </a:r>
                      <a:r>
                        <a:rPr lang="en-US" sz="2000" b="1" baseline="0" dirty="0" smtClean="0"/>
                        <a:t> Fibrillation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Special</a:t>
                      </a:r>
                      <a:r>
                        <a:rPr lang="en-US" sz="2000" b="1" baseline="0" dirty="0" smtClean="0"/>
                        <a:t> Dosing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Dabigatran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150 mg, BID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 err="1" smtClean="0"/>
                        <a:t>CrCl</a:t>
                      </a:r>
                      <a:r>
                        <a:rPr lang="en-US" altLang="en-US" sz="2000" b="1" dirty="0" smtClean="0"/>
                        <a:t> 15-30 cc/min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 smtClean="0"/>
                        <a:t>75 mg, BID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Apixaban</a:t>
                      </a:r>
                      <a:endParaRPr lang="en-US" sz="2000" b="1" dirty="0" smtClean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 mg, BID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 smtClean="0"/>
                        <a:t>Age &gt; 80, BW &lt; 60 kg, </a:t>
                      </a:r>
                      <a:r>
                        <a:rPr lang="en-US" altLang="en-US" sz="2000" b="1" dirty="0" err="1" smtClean="0"/>
                        <a:t>SCr</a:t>
                      </a:r>
                      <a:r>
                        <a:rPr lang="en-US" altLang="en-US" sz="2000" b="1" dirty="0" smtClean="0"/>
                        <a:t> &gt; 1.5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 smtClean="0"/>
                        <a:t>2.5 mg, BID</a:t>
                      </a:r>
                    </a:p>
                    <a:p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Edoxaban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 mg, </a:t>
                      </a:r>
                      <a:r>
                        <a:rPr lang="en-US" sz="2000" b="1" dirty="0" err="1" smtClean="0"/>
                        <a:t>Qday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altLang="en-US" sz="2000" b="1" dirty="0" smtClean="0"/>
                        <a:t>BW &lt; 60 kg, </a:t>
                      </a:r>
                      <a:r>
                        <a:rPr lang="en-US" altLang="en-US" sz="2000" b="1" dirty="0" err="1" smtClean="0"/>
                        <a:t>Pgp</a:t>
                      </a:r>
                      <a:r>
                        <a:rPr lang="en-US" altLang="en-US" sz="2000" b="1" dirty="0" smtClean="0"/>
                        <a:t> inhibitors</a:t>
                      </a:r>
                    </a:p>
                    <a:p>
                      <a:r>
                        <a:rPr lang="en-US" altLang="en-US" sz="2000" b="1" dirty="0" smtClean="0"/>
                        <a:t>30mg, </a:t>
                      </a:r>
                      <a:r>
                        <a:rPr lang="en-US" altLang="en-US" sz="2000" b="1" dirty="0" err="1" smtClean="0"/>
                        <a:t>Qday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Rivaroxaban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 mg, </a:t>
                      </a:r>
                      <a:r>
                        <a:rPr lang="en-US" sz="2000" b="1" dirty="0" err="1" smtClean="0"/>
                        <a:t>Qday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 err="1" smtClean="0"/>
                        <a:t>CrCl</a:t>
                      </a:r>
                      <a:r>
                        <a:rPr lang="en-US" altLang="en-US" sz="2000" b="1" dirty="0" smtClean="0"/>
                        <a:t> 15-30 cc/min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 smtClean="0"/>
                        <a:t>15 mg, </a:t>
                      </a:r>
                      <a:r>
                        <a:rPr lang="en-US" altLang="en-US" sz="2000" b="1" dirty="0" err="1" smtClean="0"/>
                        <a:t>Qday</a:t>
                      </a:r>
                      <a:endParaRPr lang="en-US" altLang="en-US" sz="2000" b="1" dirty="0" smtClean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322763" y="5715000"/>
            <a:ext cx="4516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Connolly SJ, et al NEJM 2009;361:1139-51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Patel MR, et al NEJM 2011;365:883-91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Granger CB, al NEJM 2011;365:981-92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Giugliamo</a:t>
            </a:r>
            <a:r>
              <a:rPr lang="en-US" altLang="en-US" sz="1600" b="1" dirty="0"/>
              <a:t> RP, et al NEJM 2013;369:2093-104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54" y="5368839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Do no use </a:t>
            </a:r>
            <a:r>
              <a:rPr lang="en-US" b="1" dirty="0" err="1" smtClean="0"/>
              <a:t>Edoxaban</a:t>
            </a:r>
            <a:r>
              <a:rPr lang="en-US" b="1" dirty="0" smtClean="0"/>
              <a:t> </a:t>
            </a:r>
            <a:r>
              <a:rPr lang="en-US" b="1" dirty="0" err="1" smtClean="0"/>
              <a:t>CrCl</a:t>
            </a:r>
            <a:r>
              <a:rPr lang="en-US" b="1" dirty="0" smtClean="0"/>
              <a:t> &gt; 95 cc/min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2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0000FF"/>
                </a:solidFill>
              </a:rPr>
              <a:t>THA &amp; TKA Surgery</a:t>
            </a:r>
          </a:p>
        </p:txBody>
      </p:sp>
    </p:spTree>
    <p:extLst>
      <p:ext uri="{BB962C8B-B14F-4D97-AF65-F5344CB8AC3E}">
        <p14:creationId xmlns:p14="http://schemas.microsoft.com/office/powerpoint/2010/main" val="1382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95300"/>
            <a:ext cx="73723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2108200" y="0"/>
            <a:ext cx="535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Major VTE: Prox DVT &amp; PE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315200" y="1295400"/>
            <a:ext cx="1570038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Rivaroxaban</a:t>
            </a: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7391400" y="2830513"/>
            <a:ext cx="1223963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Apixaban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7391400" y="4430713"/>
            <a:ext cx="1390650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Dabigatran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6818817" y="4846315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6775272" y="5691045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6823168" y="3113304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6622867" y="1554467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42925"/>
            <a:ext cx="73723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3048000" y="-50800"/>
            <a:ext cx="3121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Major Bleeding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7315200" y="1916113"/>
            <a:ext cx="1570038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Rivaroxaban</a:t>
            </a: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7391400" y="3211513"/>
            <a:ext cx="1223963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Apixaban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7391400" y="4964113"/>
            <a:ext cx="1390650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Dabigatran</a:t>
            </a:r>
          </a:p>
        </p:txBody>
      </p:sp>
      <p:sp>
        <p:nvSpPr>
          <p:cNvPr id="49159" name="TextBox 1"/>
          <p:cNvSpPr txBox="1">
            <a:spLocks noChangeArrowheads="1"/>
          </p:cNvSpPr>
          <p:nvPr/>
        </p:nvSpPr>
        <p:spPr bwMode="auto">
          <a:xfrm>
            <a:off x="5878513" y="6488113"/>
            <a:ext cx="99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TSOAC</a:t>
            </a:r>
          </a:p>
        </p:txBody>
      </p:sp>
      <p:sp>
        <p:nvSpPr>
          <p:cNvPr id="49160" name="TextBox 3"/>
          <p:cNvSpPr txBox="1">
            <a:spLocks noChangeArrowheads="1"/>
          </p:cNvSpPr>
          <p:nvPr/>
        </p:nvSpPr>
        <p:spPr bwMode="auto">
          <a:xfrm>
            <a:off x="7239000" y="64770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Enox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6827524" y="5691045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6844801" y="4851718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6596743" y="3112181"/>
            <a:ext cx="531228" cy="244973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6997341" y="1589266"/>
            <a:ext cx="526864" cy="200573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90550"/>
            <a:ext cx="73723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1371600" y="152400"/>
            <a:ext cx="685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Major Bleeding &amp; Clinical Relevant Non-Major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315200" y="1916113"/>
            <a:ext cx="1570038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Rivaroxaban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391400" y="3363913"/>
            <a:ext cx="1223963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Apixaban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7391400" y="4964113"/>
            <a:ext cx="1390650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Dabigatran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6605453" y="3196033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6914609" y="4942102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6792686" y="5812963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7010401" y="1641546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Direct Oral Anticoagulants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2800" b="1" i="1" dirty="0" smtClean="0"/>
              <a:t>Dosing Schedules Joint Replacement </a:t>
            </a:r>
            <a:endParaRPr lang="en-US" altLang="en-US" sz="3200" b="1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Agent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THR+TKR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Dosing</a:t>
                      </a:r>
                      <a:r>
                        <a:rPr lang="en-US" sz="2000" b="1" baseline="0" dirty="0" smtClean="0"/>
                        <a:t> Start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Duration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Dabigatran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220 mg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24 </a:t>
                      </a:r>
                      <a:r>
                        <a:rPr lang="en-US" sz="2000" b="1" dirty="0" err="1" smtClean="0"/>
                        <a:t>hrs</a:t>
                      </a:r>
                      <a:r>
                        <a:rPr lang="en-US" sz="2000" b="1" dirty="0" smtClean="0"/>
                        <a:t> postop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THA 35 days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Apixaban</a:t>
                      </a:r>
                      <a:endParaRPr lang="en-US" sz="2000" b="1" dirty="0" smtClean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2.5 mg, BID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 to 24 </a:t>
                      </a:r>
                      <a:r>
                        <a:rPr lang="en-US" sz="2000" b="1" dirty="0" err="1" smtClean="0"/>
                        <a:t>hrs</a:t>
                      </a:r>
                      <a:r>
                        <a:rPr lang="en-US" sz="2000" b="1" dirty="0" smtClean="0"/>
                        <a:t> postop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THA 35 days</a:t>
                      </a:r>
                    </a:p>
                    <a:p>
                      <a:r>
                        <a:rPr lang="en-US" sz="2000" b="1" dirty="0" smtClean="0"/>
                        <a:t>TKA</a:t>
                      </a:r>
                      <a:r>
                        <a:rPr lang="en-US" sz="2000" b="1" baseline="0" dirty="0" smtClean="0"/>
                        <a:t> 12-14 days or up to 35 days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Rivaroxaban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 mg, </a:t>
                      </a:r>
                      <a:r>
                        <a:rPr lang="en-US" sz="2000" b="1" dirty="0" err="1" smtClean="0"/>
                        <a:t>Qday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6 to 10 </a:t>
                      </a:r>
                      <a:r>
                        <a:rPr lang="en-US" sz="2000" b="1" baseline="0" dirty="0" err="1" smtClean="0"/>
                        <a:t>hrs</a:t>
                      </a:r>
                      <a:r>
                        <a:rPr lang="en-US" sz="2000" b="1" baseline="0" dirty="0" smtClean="0"/>
                        <a:t> postop or 24hrs postop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THA 35 days</a:t>
                      </a:r>
                    </a:p>
                    <a:p>
                      <a:r>
                        <a:rPr lang="en-US" sz="2000" b="1" baseline="0" dirty="0" smtClean="0"/>
                        <a:t>TKA 14 days or up to 35 days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Edoxaban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N/A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N/A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N/A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51" name="TextBox 1"/>
          <p:cNvSpPr txBox="1">
            <a:spLocks noChangeArrowheads="1"/>
          </p:cNvSpPr>
          <p:nvPr/>
        </p:nvSpPr>
        <p:spPr bwMode="auto">
          <a:xfrm>
            <a:off x="436563" y="5181600"/>
            <a:ext cx="6878637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Dabigatran: Not approved for TKA in 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Edoxaban: Not approved for Ortho Joints Replacement in US</a:t>
            </a:r>
          </a:p>
        </p:txBody>
      </p:sp>
    </p:spTree>
    <p:extLst>
      <p:ext uri="{BB962C8B-B14F-4D97-AF65-F5344CB8AC3E}">
        <p14:creationId xmlns:p14="http://schemas.microsoft.com/office/powerpoint/2010/main" val="28945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743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DOACs Treatment VTE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2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No Lead-In Therapy VTE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469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3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Recurrent VTE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Bleeding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Einstein DVT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Rivaroxaban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Rx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0000FF"/>
                          </a:solidFill>
                        </a:rPr>
                        <a:t>Einstein</a:t>
                      </a:r>
                      <a:r>
                        <a:rPr lang="en-US" sz="2800" b="1" i="1" baseline="0" dirty="0" smtClean="0">
                          <a:solidFill>
                            <a:srgbClr val="0000FF"/>
                          </a:solidFill>
                        </a:rPr>
                        <a:t> PE</a:t>
                      </a:r>
                      <a:endParaRPr lang="en-US" sz="2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Rivaroxaban</a:t>
                      </a:r>
                      <a:endParaRPr lang="en-US" sz="2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Standard</a:t>
                      </a:r>
                      <a:r>
                        <a:rPr lang="en-US" sz="2400" b="1" baseline="0" dirty="0" smtClean="0"/>
                        <a:t> Rx</a:t>
                      </a:r>
                      <a:endParaRPr lang="en-US" sz="2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92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0000FF"/>
                          </a:solidFill>
                        </a:rPr>
                        <a:t>Amplify</a:t>
                      </a:r>
                      <a:endParaRPr lang="en-US" sz="2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Apixaban</a:t>
                      </a:r>
                      <a:endParaRPr lang="en-US" sz="2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2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Standard</a:t>
                      </a:r>
                      <a:r>
                        <a:rPr lang="en-US" sz="2400" b="1" baseline="0" dirty="0" smtClean="0"/>
                        <a:t> Rx</a:t>
                      </a:r>
                      <a:endParaRPr lang="en-US" sz="2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289" name="Text Box 3"/>
          <p:cNvSpPr txBox="1">
            <a:spLocks noChangeArrowheads="1"/>
          </p:cNvSpPr>
          <p:nvPr/>
        </p:nvSpPr>
        <p:spPr bwMode="auto">
          <a:xfrm>
            <a:off x="4759325" y="6096000"/>
            <a:ext cx="43084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Einstein Investigators NEJM 2010;363:2499-2510</a:t>
            </a: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Einstein Investigators NEJM 2012;366:1287-1297</a:t>
            </a: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Agnelli G, et al NEJM 2013;369:799-808</a:t>
            </a:r>
          </a:p>
        </p:txBody>
      </p:sp>
      <p:sp>
        <p:nvSpPr>
          <p:cNvPr id="10290" name="Rectangle 2"/>
          <p:cNvSpPr>
            <a:spLocks noChangeArrowheads="1"/>
          </p:cNvSpPr>
          <p:nvPr/>
        </p:nvSpPr>
        <p:spPr bwMode="auto">
          <a:xfrm>
            <a:off x="381000" y="5562600"/>
            <a:ext cx="693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* Major Bleeding (</a:t>
            </a:r>
            <a:r>
              <a:rPr lang="it-IT" altLang="en-US" sz="1600" b="1"/>
              <a:t>HR= 0.49; 95% CI, 0.31–0.79; P= 0.003) </a:t>
            </a:r>
            <a:endParaRPr lang="en-US" altLang="en-US" sz="1600" b="1"/>
          </a:p>
        </p:txBody>
      </p:sp>
      <p:sp>
        <p:nvSpPr>
          <p:cNvPr id="10291" name="Rectangle 4"/>
          <p:cNvSpPr>
            <a:spLocks noChangeArrowheads="1"/>
          </p:cNvSpPr>
          <p:nvPr/>
        </p:nvSpPr>
        <p:spPr bwMode="auto">
          <a:xfrm>
            <a:off x="381000" y="5867400"/>
            <a:ext cx="716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* Major Bleeding (RR, 0.31; 95% CI, 0.17–0.55; P= &lt; 0.001)</a:t>
            </a:r>
          </a:p>
        </p:txBody>
      </p:sp>
      <p:sp>
        <p:nvSpPr>
          <p:cNvPr id="10292" name="TextBox 1"/>
          <p:cNvSpPr txBox="1">
            <a:spLocks noChangeArrowheads="1"/>
          </p:cNvSpPr>
          <p:nvPr/>
        </p:nvSpPr>
        <p:spPr bwMode="auto">
          <a:xfrm>
            <a:off x="6934200" y="2068513"/>
            <a:ext cx="15049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Non-Inferior</a:t>
            </a:r>
          </a:p>
        </p:txBody>
      </p:sp>
      <p:sp>
        <p:nvSpPr>
          <p:cNvPr id="10293" name="TextBox 7"/>
          <p:cNvSpPr txBox="1">
            <a:spLocks noChangeArrowheads="1"/>
          </p:cNvSpPr>
          <p:nvPr/>
        </p:nvSpPr>
        <p:spPr bwMode="auto">
          <a:xfrm>
            <a:off x="7162800" y="4724400"/>
            <a:ext cx="1312863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RR 0.31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P= &lt; 0.001</a:t>
            </a:r>
          </a:p>
        </p:txBody>
      </p:sp>
      <p:sp>
        <p:nvSpPr>
          <p:cNvPr id="10294" name="TextBox 1"/>
          <p:cNvSpPr txBox="1">
            <a:spLocks noChangeArrowheads="1"/>
          </p:cNvSpPr>
          <p:nvPr/>
        </p:nvSpPr>
        <p:spPr bwMode="auto">
          <a:xfrm>
            <a:off x="7162800" y="3316288"/>
            <a:ext cx="1230313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HR = 0.49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P= 0.003</a:t>
            </a:r>
          </a:p>
        </p:txBody>
      </p:sp>
      <p:sp>
        <p:nvSpPr>
          <p:cNvPr id="10295" name="TextBox 1"/>
          <p:cNvSpPr txBox="1">
            <a:spLocks noChangeArrowheads="1"/>
          </p:cNvSpPr>
          <p:nvPr/>
        </p:nvSpPr>
        <p:spPr bwMode="auto">
          <a:xfrm>
            <a:off x="4191000" y="2068513"/>
            <a:ext cx="15049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Non-Inferior</a:t>
            </a:r>
          </a:p>
        </p:txBody>
      </p:sp>
      <p:sp>
        <p:nvSpPr>
          <p:cNvPr id="10296" name="TextBox 1"/>
          <p:cNvSpPr txBox="1">
            <a:spLocks noChangeArrowheads="1"/>
          </p:cNvSpPr>
          <p:nvPr/>
        </p:nvSpPr>
        <p:spPr bwMode="auto">
          <a:xfrm>
            <a:off x="4133850" y="3440113"/>
            <a:ext cx="15049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Non-Inferior</a:t>
            </a:r>
          </a:p>
        </p:txBody>
      </p:sp>
      <p:sp>
        <p:nvSpPr>
          <p:cNvPr id="10297" name="TextBox 1"/>
          <p:cNvSpPr txBox="1">
            <a:spLocks noChangeArrowheads="1"/>
          </p:cNvSpPr>
          <p:nvPr/>
        </p:nvSpPr>
        <p:spPr bwMode="auto">
          <a:xfrm>
            <a:off x="4075113" y="4887913"/>
            <a:ext cx="150653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Non-Inferior</a:t>
            </a:r>
          </a:p>
        </p:txBody>
      </p:sp>
    </p:spTree>
    <p:extLst>
      <p:ext uri="{BB962C8B-B14F-4D97-AF65-F5344CB8AC3E}">
        <p14:creationId xmlns:p14="http://schemas.microsoft.com/office/powerpoint/2010/main" val="24185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  <a:cs typeface="Arial" panose="020B0604020202020204" pitchFamily="34" charset="0"/>
              </a:rPr>
              <a:t>Lead-In Therapy VTE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Recurrent VTE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Bleeding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RE-COVER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Dabigatran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Rx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Hokusai</a:t>
                      </a:r>
                      <a:r>
                        <a:rPr lang="en-US" sz="2400" b="1" i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VTE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Edoxaban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Rx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1" name="Text Box 3"/>
          <p:cNvSpPr txBox="1">
            <a:spLocks noChangeArrowheads="1"/>
          </p:cNvSpPr>
          <p:nvPr/>
        </p:nvSpPr>
        <p:spPr bwMode="auto">
          <a:xfrm>
            <a:off x="3886200" y="6196013"/>
            <a:ext cx="51339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Schulman S, et al NEJM 2009;361:2342-2352</a:t>
            </a: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b="1"/>
              <a:t>The Hokusai-VTE Investigators, NEJM 2013;369:1406-1415</a:t>
            </a: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7086600" y="2819400"/>
            <a:ext cx="11652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HR= 0.84</a:t>
            </a:r>
          </a:p>
        </p:txBody>
      </p:sp>
      <p:sp>
        <p:nvSpPr>
          <p:cNvPr id="11303" name="TextBox 6"/>
          <p:cNvSpPr txBox="1">
            <a:spLocks noChangeArrowheads="1"/>
          </p:cNvSpPr>
          <p:nvPr/>
        </p:nvSpPr>
        <p:spPr bwMode="auto">
          <a:xfrm>
            <a:off x="7086600" y="4125913"/>
            <a:ext cx="11017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HR=0.82</a:t>
            </a:r>
          </a:p>
        </p:txBody>
      </p:sp>
      <p:sp>
        <p:nvSpPr>
          <p:cNvPr id="11304" name="TextBox 2"/>
          <p:cNvSpPr txBox="1">
            <a:spLocks noChangeArrowheads="1"/>
          </p:cNvSpPr>
          <p:nvPr/>
        </p:nvSpPr>
        <p:spPr bwMode="auto">
          <a:xfrm>
            <a:off x="4191000" y="2819400"/>
            <a:ext cx="15049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Non-Inferior</a:t>
            </a:r>
          </a:p>
        </p:txBody>
      </p:sp>
      <p:sp>
        <p:nvSpPr>
          <p:cNvPr id="11305" name="TextBox 8"/>
          <p:cNvSpPr txBox="1">
            <a:spLocks noChangeArrowheads="1"/>
          </p:cNvSpPr>
          <p:nvPr/>
        </p:nvSpPr>
        <p:spPr bwMode="auto">
          <a:xfrm>
            <a:off x="4191000" y="4114800"/>
            <a:ext cx="15049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Non-Inferior</a:t>
            </a:r>
          </a:p>
        </p:txBody>
      </p:sp>
    </p:spTree>
    <p:extLst>
      <p:ext uri="{BB962C8B-B14F-4D97-AF65-F5344CB8AC3E}">
        <p14:creationId xmlns:p14="http://schemas.microsoft.com/office/powerpoint/2010/main" val="38344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Disclosures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i="1" dirty="0" smtClean="0"/>
              <a:t>Geno J </a:t>
            </a:r>
            <a:r>
              <a:rPr lang="en-US" sz="3200" b="1" i="1" dirty="0" err="1" smtClean="0"/>
              <a:t>Merli</a:t>
            </a:r>
            <a:r>
              <a:rPr lang="en-US" sz="3200" b="1" i="1" dirty="0" smtClean="0"/>
              <a:t>, MD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Research Grant BMS-Pfizer: ADIOS study completed 12/2019 Presented ACC Meeting 3/2019</a:t>
            </a:r>
          </a:p>
          <a:p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" y="1690689"/>
            <a:ext cx="83994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4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00FF"/>
                </a:solidFill>
                <a:cs typeface="Arial" panose="020B0604020202020204" pitchFamily="34" charset="0"/>
              </a:rPr>
              <a:t>Extended VTE Prevention</a:t>
            </a:r>
            <a:endParaRPr lang="en-US" altLang="en-US" sz="3200" b="1" i="1" smtClean="0"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85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9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Group</a:t>
                      </a:r>
                      <a:endParaRPr lang="en-US" sz="2000" b="1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Recurrent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r>
                        <a:rPr lang="en-US" sz="2000" b="1" baseline="0" dirty="0" smtClean="0"/>
                        <a:t>VTE</a:t>
                      </a:r>
                      <a:endParaRPr lang="en-US" sz="2000" b="1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Hazard</a:t>
                      </a:r>
                      <a:r>
                        <a:rPr lang="en-US" sz="2000" b="1" baseline="0" dirty="0" smtClean="0"/>
                        <a:t> Ratio</a:t>
                      </a:r>
                      <a:endParaRPr lang="en-US" sz="2000" b="1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Major Bleed</a:t>
                      </a:r>
                      <a:endParaRPr lang="en-US" sz="2000" b="1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Dabigatran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150mg,Q12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 (0.02-0.25)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Apix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mg Q12h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 (0.11-0.34)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Apix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mg Q12h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 (0.11-0.33)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20mg 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Qday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 (0.09-0.39)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20mg, </a:t>
                      </a:r>
                      <a:r>
                        <a:rPr lang="en-US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Qday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 (0.20-0.59)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10mg, 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Qday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(0.14-0.47)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19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 100mg, 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Qday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392" name="Text Box 4"/>
          <p:cNvSpPr txBox="1">
            <a:spLocks noChangeArrowheads="1"/>
          </p:cNvSpPr>
          <p:nvPr/>
        </p:nvSpPr>
        <p:spPr bwMode="auto">
          <a:xfrm>
            <a:off x="228600" y="6553200"/>
            <a:ext cx="2466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Agnelli G, et al NEJM 2012;1-10</a:t>
            </a:r>
          </a:p>
        </p:txBody>
      </p:sp>
      <p:sp>
        <p:nvSpPr>
          <p:cNvPr id="13393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3146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Schulman S, et al NEJM 2013;368:709-71</a:t>
            </a:r>
          </a:p>
        </p:txBody>
      </p:sp>
      <p:sp>
        <p:nvSpPr>
          <p:cNvPr id="13394" name="Text Box 4"/>
          <p:cNvSpPr txBox="1">
            <a:spLocks noChangeArrowheads="1"/>
          </p:cNvSpPr>
          <p:nvPr/>
        </p:nvSpPr>
        <p:spPr bwMode="auto">
          <a:xfrm>
            <a:off x="4799013" y="6400800"/>
            <a:ext cx="37258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Einstein Investigators NEJM 2010;363:2499-2510</a:t>
            </a:r>
          </a:p>
        </p:txBody>
      </p:sp>
      <p:sp>
        <p:nvSpPr>
          <p:cNvPr id="13395" name="Rectangle 1"/>
          <p:cNvSpPr>
            <a:spLocks noChangeArrowheads="1"/>
          </p:cNvSpPr>
          <p:nvPr/>
        </p:nvSpPr>
        <p:spPr bwMode="auto">
          <a:xfrm>
            <a:off x="4800600" y="6553200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 Weitz J, et al. NEJM 2017;376:1211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192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551"/>
            <a:ext cx="78867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Acute Treatment VTE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i="1" dirty="0" smtClean="0"/>
              <a:t>Direct Oral Anticoagulants</a:t>
            </a:r>
            <a:endParaRPr lang="en-US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58053" y="3585751"/>
            <a:ext cx="6248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6778" y="2518951"/>
            <a:ext cx="6248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6778" y="1452151"/>
            <a:ext cx="6248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37416" y="4576351"/>
            <a:ext cx="6248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2607266" y="4677951"/>
            <a:ext cx="1562100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UFH or LMWH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5-10 days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5807666" y="4771614"/>
            <a:ext cx="1712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150 mg, Q12hrs</a:t>
            </a:r>
          </a:p>
        </p:txBody>
      </p:sp>
      <p:sp>
        <p:nvSpPr>
          <p:cNvPr id="9225" name="TextBox 14"/>
          <p:cNvSpPr txBox="1">
            <a:spLocks noChangeArrowheads="1"/>
          </p:cNvSpPr>
          <p:nvPr/>
        </p:nvSpPr>
        <p:spPr bwMode="auto">
          <a:xfrm>
            <a:off x="2607266" y="3661951"/>
            <a:ext cx="1562100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UFH or LMWH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5-10 days</a:t>
            </a:r>
          </a:p>
        </p:txBody>
      </p:sp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5274266" y="3593689"/>
            <a:ext cx="2720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60 mg, Q 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30 mg, Qday if CrCl 15-50,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Wt &lt; 60 kg, P-gp inhibitor</a:t>
            </a:r>
          </a:p>
        </p:txBody>
      </p:sp>
      <p:sp>
        <p:nvSpPr>
          <p:cNvPr id="9227" name="TextBox 17"/>
          <p:cNvSpPr txBox="1">
            <a:spLocks noChangeArrowheads="1"/>
          </p:cNvSpPr>
          <p:nvPr/>
        </p:nvSpPr>
        <p:spPr bwMode="auto">
          <a:xfrm>
            <a:off x="2683466" y="1528351"/>
            <a:ext cx="1600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15 mg, Q12hrs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21 days</a:t>
            </a:r>
          </a:p>
        </p:txBody>
      </p:sp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2692991" y="2620551"/>
            <a:ext cx="15430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10mg, Q12hrs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7 days</a:t>
            </a:r>
          </a:p>
        </p:txBody>
      </p:sp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5807666" y="2790414"/>
            <a:ext cx="1485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5 mg, Q12hrs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6417266" y="1680751"/>
            <a:ext cx="1404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20mg, Q day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350466" y="1452151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12266" y="2518951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3666" y="3585751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83666" y="4576351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5" name="TextBox 22"/>
          <p:cNvSpPr txBox="1">
            <a:spLocks noChangeArrowheads="1"/>
          </p:cNvSpPr>
          <p:nvPr/>
        </p:nvSpPr>
        <p:spPr bwMode="auto">
          <a:xfrm>
            <a:off x="3429000" y="6400800"/>
            <a:ext cx="5632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Rosovsky</a:t>
            </a:r>
            <a:r>
              <a:rPr lang="en-US" altLang="en-US" sz="1600" b="1" dirty="0"/>
              <a:t> &amp; </a:t>
            </a:r>
            <a:r>
              <a:rPr lang="en-US" altLang="en-US" sz="1600" b="1" dirty="0" err="1"/>
              <a:t>Merli</a:t>
            </a:r>
            <a:r>
              <a:rPr lang="en-US" altLang="en-US" sz="1600" b="1" dirty="0"/>
              <a:t>, Tech </a:t>
            </a:r>
            <a:r>
              <a:rPr lang="en-US" altLang="en-US" sz="1600" b="1" dirty="0" err="1"/>
              <a:t>Vasc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Interven</a:t>
            </a:r>
            <a:r>
              <a:rPr lang="en-US" altLang="en-US" sz="1600" b="1" dirty="0"/>
              <a:t> Rad. 2017;20:141 </a:t>
            </a:r>
          </a:p>
        </p:txBody>
      </p:sp>
      <p:sp>
        <p:nvSpPr>
          <p:cNvPr id="9236" name="TextBox 27"/>
          <p:cNvSpPr txBox="1">
            <a:spLocks noChangeArrowheads="1"/>
          </p:cNvSpPr>
          <p:nvPr/>
        </p:nvSpPr>
        <p:spPr bwMode="auto">
          <a:xfrm>
            <a:off x="306978" y="1680751"/>
            <a:ext cx="203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Rivaroxaban</a:t>
            </a:r>
          </a:p>
        </p:txBody>
      </p:sp>
      <p:sp>
        <p:nvSpPr>
          <p:cNvPr id="9237" name="TextBox 31"/>
          <p:cNvSpPr txBox="1">
            <a:spLocks noChangeArrowheads="1"/>
          </p:cNvSpPr>
          <p:nvPr/>
        </p:nvSpPr>
        <p:spPr bwMode="auto">
          <a:xfrm>
            <a:off x="306978" y="2682464"/>
            <a:ext cx="157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Apixaban</a:t>
            </a:r>
          </a:p>
        </p:txBody>
      </p:sp>
      <p:sp>
        <p:nvSpPr>
          <p:cNvPr id="9238" name="TextBox 32"/>
          <p:cNvSpPr txBox="1">
            <a:spLocks noChangeArrowheads="1"/>
          </p:cNvSpPr>
          <p:nvPr/>
        </p:nvSpPr>
        <p:spPr bwMode="auto">
          <a:xfrm>
            <a:off x="306978" y="3749264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Edoxaban</a:t>
            </a:r>
          </a:p>
        </p:txBody>
      </p:sp>
      <p:sp>
        <p:nvSpPr>
          <p:cNvPr id="9239" name="TextBox 33"/>
          <p:cNvSpPr txBox="1">
            <a:spLocks noChangeArrowheads="1"/>
          </p:cNvSpPr>
          <p:nvPr/>
        </p:nvSpPr>
        <p:spPr bwMode="auto">
          <a:xfrm>
            <a:off x="306978" y="4739864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Dabigatran</a:t>
            </a:r>
          </a:p>
        </p:txBody>
      </p:sp>
    </p:spTree>
    <p:extLst>
      <p:ext uri="{BB962C8B-B14F-4D97-AF65-F5344CB8AC3E}">
        <p14:creationId xmlns:p14="http://schemas.microsoft.com/office/powerpoint/2010/main" val="11962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Direct Oral Anticoagulants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2800" b="1" i="1" dirty="0" smtClean="0"/>
              <a:t>Acute</a:t>
            </a:r>
            <a:r>
              <a:rPr lang="en-US" altLang="en-US" sz="3200" b="1" dirty="0" smtClean="0"/>
              <a:t> </a:t>
            </a:r>
            <a:r>
              <a:rPr lang="en-US" altLang="en-US" sz="2800" b="1" i="1" dirty="0" smtClean="0"/>
              <a:t>VTE &amp; Extended Treatment Dosing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418202"/>
              </p:ext>
            </p:extLst>
          </p:nvPr>
        </p:nvGraphicFramePr>
        <p:xfrm>
          <a:off x="457200" y="1828800"/>
          <a:ext cx="82296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Agent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Rx VTE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Extended</a:t>
                      </a:r>
                      <a:r>
                        <a:rPr lang="en-US" sz="2000" b="1" baseline="0" dirty="0" smtClean="0"/>
                        <a:t> VTE Rx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Dabigatran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Lead-In x 5-10 d, LMWH or UFH</a:t>
                      </a:r>
                      <a:r>
                        <a:rPr lang="en-US" sz="2000" b="1" baseline="0" dirty="0" smtClean="0"/>
                        <a:t> 150mg,BID for 3-6 months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150 mg, BID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Apixaban</a:t>
                      </a:r>
                      <a:endParaRPr lang="en-US" sz="2000" b="1" dirty="0" smtClean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10mg, BID 5-10 </a:t>
                      </a:r>
                      <a:r>
                        <a:rPr lang="en-US" sz="2000" b="1" baseline="0" dirty="0" smtClean="0"/>
                        <a:t>d then</a:t>
                      </a:r>
                    </a:p>
                    <a:p>
                      <a:r>
                        <a:rPr lang="en-US" sz="2000" b="1" baseline="0" dirty="0" smtClean="0"/>
                        <a:t>5mg, BID for 3-6 months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2.5 mg, BID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Edoxaban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Lead-In x 5-10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d,</a:t>
                      </a:r>
                      <a:r>
                        <a:rPr lang="en-US" sz="2000" b="1" baseline="0" dirty="0" smtClean="0"/>
                        <a:t> LMWH or UFH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60mg,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Qday</a:t>
                      </a:r>
                      <a:r>
                        <a:rPr lang="en-US" sz="2000" b="1" baseline="0" dirty="0" smtClean="0"/>
                        <a:t> for 3-6 months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N/A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Rivaroxaban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15mg,BID x 21</a:t>
                      </a:r>
                      <a:r>
                        <a:rPr lang="en-US" sz="2000" b="1" baseline="0" dirty="0" smtClean="0"/>
                        <a:t> d then</a:t>
                      </a:r>
                    </a:p>
                    <a:p>
                      <a:r>
                        <a:rPr lang="en-US" sz="2000" b="1" baseline="0" dirty="0" smtClean="0"/>
                        <a:t>20 mg, </a:t>
                      </a:r>
                      <a:r>
                        <a:rPr lang="en-US" sz="2000" b="1" baseline="0" dirty="0" err="1" smtClean="0"/>
                        <a:t>Qday</a:t>
                      </a:r>
                      <a:r>
                        <a:rPr lang="en-US" sz="2000" b="1" baseline="0" dirty="0" smtClean="0"/>
                        <a:t> for 3-6 months</a:t>
                      </a:r>
                      <a:endParaRPr lang="en-US" sz="2000" b="1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 mg, </a:t>
                      </a:r>
                      <a:r>
                        <a:rPr lang="en-US" sz="2000" b="1" dirty="0" err="1" smtClean="0"/>
                        <a:t>Qday</a:t>
                      </a:r>
                      <a:endParaRPr lang="en-US" sz="2000" b="1" dirty="0"/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21" name="TextBox 1"/>
          <p:cNvSpPr txBox="1">
            <a:spLocks noChangeArrowheads="1"/>
          </p:cNvSpPr>
          <p:nvPr/>
        </p:nvSpPr>
        <p:spPr bwMode="auto">
          <a:xfrm>
            <a:off x="457200" y="5181600"/>
            <a:ext cx="7054850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Dabigatran: Use with extreme caution age &gt; 75 yrs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Apixaban: Study excluded SCr &gt; 2.5 mg/dL or CrCl &lt; 25 ml/min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Edoxaban: Wt &lt; 60 kg use 30mg, Qday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429000" y="6439989"/>
            <a:ext cx="5632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Rosovsky</a:t>
            </a:r>
            <a:r>
              <a:rPr lang="en-US" altLang="en-US" sz="1600" b="1" dirty="0"/>
              <a:t> &amp; </a:t>
            </a:r>
            <a:r>
              <a:rPr lang="en-US" altLang="en-US" sz="1600" b="1" dirty="0" err="1"/>
              <a:t>Merli</a:t>
            </a:r>
            <a:r>
              <a:rPr lang="en-US" altLang="en-US" sz="1600" b="1" dirty="0"/>
              <a:t>, Tech </a:t>
            </a:r>
            <a:r>
              <a:rPr lang="en-US" altLang="en-US" sz="1600" b="1" dirty="0" err="1"/>
              <a:t>Vasc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Interven</a:t>
            </a:r>
            <a:r>
              <a:rPr lang="en-US" altLang="en-US" sz="1600" b="1" dirty="0"/>
              <a:t> Rad. 2017;20:141 </a:t>
            </a:r>
          </a:p>
        </p:txBody>
      </p:sp>
    </p:spTree>
    <p:extLst>
      <p:ext uri="{BB962C8B-B14F-4D97-AF65-F5344CB8AC3E}">
        <p14:creationId xmlns:p14="http://schemas.microsoft.com/office/powerpoint/2010/main" val="18456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019" y="2468246"/>
            <a:ext cx="8188779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DOAC Treatment VTE Cancer Patient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8741"/>
            <a:ext cx="8229600" cy="4710897"/>
          </a:xfrm>
        </p:spPr>
        <p:txBody>
          <a:bodyPr>
            <a:normAutofit/>
          </a:bodyPr>
          <a:lstStyle/>
          <a:p>
            <a:r>
              <a:rPr lang="en-US" b="1" dirty="0"/>
              <a:t>VTE is the second leading cause of death in patients with known malignancy</a:t>
            </a:r>
            <a:r>
              <a:rPr lang="en-US" b="1" baseline="30000" dirty="0"/>
              <a:t>1</a:t>
            </a:r>
          </a:p>
          <a:p>
            <a:r>
              <a:rPr lang="en-US" b="1" dirty="0"/>
              <a:t>Death rate from cancer is 4-fold higher if patient has concurrent VTE</a:t>
            </a:r>
            <a:r>
              <a:rPr lang="en-US" b="1" baseline="30000" dirty="0"/>
              <a:t>2</a:t>
            </a:r>
          </a:p>
          <a:p>
            <a:pPr>
              <a:defRPr/>
            </a:pPr>
            <a:r>
              <a:rPr lang="en-GB" b="1" dirty="0"/>
              <a:t>Incidence rate of VTE varies by cancer type</a:t>
            </a:r>
            <a:r>
              <a:rPr lang="en-US" b="1" baseline="30000" dirty="0"/>
              <a:t>3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4100" y="5834332"/>
            <a:ext cx="7928658" cy="938252"/>
          </a:xfrm>
        </p:spPr>
        <p:txBody>
          <a:bodyPr/>
          <a:lstStyle/>
          <a:p>
            <a:pPr marL="228600" lvl="0" indent="-228600" algn="r"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Khorana </a:t>
            </a:r>
            <a:r>
              <a:rPr lang="en-US" sz="1600" b="1" dirty="0">
                <a:solidFill>
                  <a:schemeClr val="tx1"/>
                </a:solidFill>
              </a:rPr>
              <a:t>AA, et al</a:t>
            </a:r>
            <a:r>
              <a:rPr lang="en-US" sz="1600" b="1" i="1" dirty="0">
                <a:solidFill>
                  <a:schemeClr val="tx1"/>
                </a:solidFill>
              </a:rPr>
              <a:t>. J Thromb Haemost</a:t>
            </a:r>
            <a:r>
              <a:rPr lang="en-US" sz="1600" b="1" dirty="0">
                <a:solidFill>
                  <a:schemeClr val="tx1"/>
                </a:solidFill>
              </a:rPr>
              <a:t>. 2007;5(3):</a:t>
            </a:r>
            <a:r>
              <a:rPr lang="en-US" sz="1600" b="1" dirty="0" smtClean="0">
                <a:solidFill>
                  <a:schemeClr val="tx1"/>
                </a:solidFill>
              </a:rPr>
              <a:t>632-634</a:t>
            </a:r>
          </a:p>
          <a:p>
            <a:pPr marL="228600" lvl="0" indent="-228600" algn="r">
              <a:buAutoNum type="arabicPeriod"/>
            </a:pPr>
            <a:r>
              <a:rPr lang="en-US" sz="1600" b="1" dirty="0" err="1" smtClean="0">
                <a:solidFill>
                  <a:schemeClr val="tx1"/>
                </a:solidFill>
              </a:rPr>
              <a:t>Timp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JF, et al. </a:t>
            </a:r>
            <a:r>
              <a:rPr lang="en-US" sz="1600" b="1" i="1" dirty="0">
                <a:solidFill>
                  <a:schemeClr val="tx1"/>
                </a:solidFill>
              </a:rPr>
              <a:t>Blood</a:t>
            </a:r>
            <a:r>
              <a:rPr lang="en-US" sz="1600" b="1" dirty="0">
                <a:solidFill>
                  <a:schemeClr val="tx1"/>
                </a:solidFill>
              </a:rPr>
              <a:t>. 2013;122(10):</a:t>
            </a:r>
            <a:r>
              <a:rPr lang="en-US" sz="1600" b="1" dirty="0" smtClean="0">
                <a:solidFill>
                  <a:schemeClr val="tx1"/>
                </a:solidFill>
              </a:rPr>
              <a:t>1712-1723</a:t>
            </a:r>
          </a:p>
          <a:p>
            <a:pPr marL="228600" lvl="0" indent="-228600" algn="r">
              <a:buAutoNum type="arabicPeriod"/>
            </a:pPr>
            <a:r>
              <a:rPr lang="en-GB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Cohen </a:t>
            </a:r>
            <a:r>
              <a:rPr lang="en-GB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 </a:t>
            </a:r>
            <a:r>
              <a:rPr lang="en-GB" altLang="en-US" sz="1600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et al, Thromb </a:t>
            </a:r>
            <a:r>
              <a:rPr lang="en-GB" alt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Haemost</a:t>
            </a:r>
            <a:r>
              <a:rPr lang="en-GB" altLang="en-US" sz="1600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2017;117:57–65 </a:t>
            </a:r>
            <a:r>
              <a:rPr lang="en-US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381"/>
            <a:ext cx="8139664" cy="122323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Thromboembolism and Cancer</a:t>
            </a:r>
          </a:p>
        </p:txBody>
      </p:sp>
      <p:graphicFrame>
        <p:nvGraphicFramePr>
          <p:cNvPr id="8" name="Table Placeholder 6">
            <a:extLst>
              <a:ext uri="{FF2B5EF4-FFF2-40B4-BE49-F238E27FC236}">
                <a16:creationId xmlns:a16="http://schemas.microsoft.com/office/drawing/2014/main" id="{E216BD25-C839-46C6-92F6-CE7D12846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678428"/>
              </p:ext>
            </p:extLst>
          </p:nvPr>
        </p:nvGraphicFramePr>
        <p:xfrm>
          <a:off x="164938" y="3440176"/>
          <a:ext cx="8814124" cy="1285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2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2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5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1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8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3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5760"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Incidence rate (95% CI) of first VTE per 100 person-years by cancer 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62410" marB="6241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dirty="0"/>
                        <a:t>Age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" marR="18288" marT="62410" marB="6241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/>
                        <a:t>Bladder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/>
                        <a:t>Breast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/>
                        <a:t>Colon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/>
                        <a:t>Lung</a:t>
                      </a:r>
                      <a:endParaRPr lang="en-GB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Prostate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Uterus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Haem.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Brain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Ovary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Pancreas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Stomach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dirty="0"/>
                        <a:t> ≥18</a:t>
                      </a:r>
                      <a:endParaRPr lang="en-GB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45720" marR="45720" marT="62410" marB="6241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/>
                        <a:t>2.7</a:t>
                      </a:r>
                      <a:r>
                        <a:rPr lang="de-DE" sz="1200" kern="1200" baseline="0" dirty="0"/>
                        <a:t> </a:t>
                      </a:r>
                      <a:br>
                        <a:rPr lang="de-DE" sz="1200" kern="1200" baseline="0" dirty="0"/>
                      </a:br>
                      <a:r>
                        <a:rPr lang="de-DE" sz="1200" kern="1200" baseline="0" dirty="0"/>
                        <a:t>(2.4–3.0)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/>
                        <a:t>3.2</a:t>
                      </a:r>
                      <a:r>
                        <a:rPr lang="de-DE" sz="1200" kern="1200" baseline="0" dirty="0"/>
                        <a:t> </a:t>
                      </a:r>
                      <a:br>
                        <a:rPr lang="de-DE" sz="1200" kern="1200" baseline="0" dirty="0"/>
                      </a:br>
                      <a:r>
                        <a:rPr lang="de-DE" sz="1200" kern="1200" baseline="0" dirty="0"/>
                        <a:t>(2.9–3.4)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/>
                        <a:t>6.7 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(6.3–7.2)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/>
                        <a:t>10.1</a:t>
                      </a:r>
                      <a:r>
                        <a:rPr lang="en-GB" sz="1200" b="0" kern="1200" dirty="0"/>
                        <a:t> </a:t>
                      </a:r>
                      <a:br>
                        <a:rPr lang="en-GB" sz="1200" b="0" kern="1200" dirty="0"/>
                      </a:br>
                      <a:r>
                        <a:rPr lang="en-GB" sz="1200" b="0" kern="1200" dirty="0"/>
                        <a:t>(9.5–10.8)</a:t>
                      </a:r>
                      <a:endParaRPr lang="en-GB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/>
                        <a:t>4.4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(4.0–4.7)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/>
                        <a:t>7.0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(5.9–8.3)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/>
                        <a:t>4.5 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(4.1–4.8)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/>
                        <a:t>12.1 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(10.3–14.0)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/>
                        <a:t>11.9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(10.6–13.2)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/>
                        <a:t>14.6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(12.9–16.5)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/>
                        <a:t>10.8</a:t>
                      </a:r>
                      <a:br>
                        <a:rPr lang="de-DE" sz="1200" kern="1200" dirty="0"/>
                      </a:br>
                      <a:r>
                        <a:rPr lang="de-DE" sz="1200" kern="1200" dirty="0"/>
                        <a:t>(9.5–12.3)</a:t>
                      </a:r>
                      <a:endParaRPr lang="en-GB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10" marB="624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16454" y="1159099"/>
            <a:ext cx="8618454" cy="128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0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Einstein PE + DVT Studies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200" b="1" i="1" dirty="0" smtClean="0"/>
              <a:t>Pooled Analysis: Active Cancer Patients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70326"/>
          <a:ext cx="7886700" cy="1797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299">
                <a:tc>
                  <a:txBody>
                    <a:bodyPr/>
                    <a:lstStyle/>
                    <a:p>
                      <a:r>
                        <a:rPr lang="en-US" dirty="0" smtClean="0"/>
                        <a:t>Recurrent</a:t>
                      </a:r>
                      <a:r>
                        <a:rPr lang="en-US" baseline="0" dirty="0" smtClean="0"/>
                        <a:t> VTE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Rivaroxaban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LMWH + Warf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HR-95%</a:t>
                      </a:r>
                      <a:r>
                        <a:rPr lang="en-US" baseline="0" dirty="0" smtClean="0"/>
                        <a:t> 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Cancer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5.1%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dirty="0" smtClean="0"/>
                        <a:t>16/316)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7.1% (20/281)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0.69 (0.36-1.33)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Major Bleeding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Rivaroxaban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LMWH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+ Warf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HR-95 CI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Cancer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2.8% (9/316)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5.0% (14/278)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0.53 (0.23-1.23)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4730" y="6400800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Prins</a:t>
            </a:r>
            <a:r>
              <a:rPr lang="en-US" b="1" dirty="0" smtClean="0"/>
              <a:t> M, et al Thrombosis J 2013;11:21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17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3328" y="1465945"/>
          <a:ext cx="8229600" cy="4693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9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64008" marB="64008" anchor="b">
                    <a:lnR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Recurrent VTE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 or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VTE-Related Death</a:t>
                      </a:r>
                    </a:p>
                  </a:txBody>
                  <a:tcPr marT="64008" marB="64008" anchor="b">
                    <a:lnL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Major Bleeding </a:t>
                      </a:r>
                    </a:p>
                  </a:txBody>
                  <a:tcPr marT="64008" marB="64008" anchor="b">
                    <a:lnL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1" i="0" u="none" strike="noStrike" baseline="30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T="91440" marB="9144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Apixaban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Enoxaparin/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warfarin</a:t>
                      </a:r>
                    </a:p>
                  </a:txBody>
                  <a:tcPr marL="36000" marR="36000" marT="64008" marB="640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Apixaban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Enoxaparin/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warfarin</a:t>
                      </a:r>
                    </a:p>
                  </a:txBody>
                  <a:tcPr marL="36000" marR="36000" marT="64008" marB="6400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Active cancer and cancer history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1.9% (5/260)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6.3% (16/253)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1.1% (3/271)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3.5% (9/259)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RR (95% CI)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0.30 (0.11, 0.82)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0.32 (0.09, 1.16)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Active cancer % (n/N)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3.7% (3/81)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6.4% (5/78)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2.3% (2/87) 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5.0% (4/80)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RR (95% CI)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0.56 (0.13, 2.37) 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0.45 (0.08, 2.46) 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Cancer history (without active cancer)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1.1% (2/179)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6.3% (11/175)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0.5% (1/184)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2.8% (5/179)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RR (95% CI)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0.17 (0.04, 0.78)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0.20 (0.02, 1.65)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 cancer, % (n/N)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2.3% (54/2349)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2.3% (55/2382)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0.5% (12/2405)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1.7% (40/2430)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marR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RR (95% CI)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0.99 (0.69, 1.44) 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0.30 (0.16, 0.58)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2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Interaction</a:t>
                      </a:r>
                      <a:r>
                        <a:rPr lang="en-US" sz="1200" b="0" u="non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T="64008" marB="64008" anchor="ctr"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P</a:t>
                      </a: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=.07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b="0" i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P</a:t>
                      </a:r>
                      <a:r>
                        <a:rPr lang="en-US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=.83</a:t>
                      </a:r>
                    </a:p>
                  </a:txBody>
                  <a:tcPr marT="64008" marB="64008" anchor="ctr">
                    <a:lnL w="3175" cap="flat" cmpd="sng" algn="ctr">
                      <a:solidFill>
                        <a:srgbClr val="760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BA5835-2654-2F41-9002-36F1D4D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59" y="6279267"/>
            <a:ext cx="8367169" cy="578733"/>
          </a:xfrm>
        </p:spPr>
        <p:txBody>
          <a:bodyPr/>
          <a:lstStyle/>
          <a:p>
            <a:pPr algn="r"/>
            <a:r>
              <a:rPr lang="en-US" sz="1400" b="1" dirty="0" err="1" smtClean="0">
                <a:solidFill>
                  <a:schemeClr val="tx1"/>
                </a:solidFill>
                <a:ea typeface="MS PGothic" pitchFamily="34" charset="-128"/>
                <a:cs typeface="Arial Unicode MS" pitchFamily="34" charset="-128"/>
              </a:rPr>
              <a:t>Agnelli</a:t>
            </a:r>
            <a:r>
              <a:rPr lang="en-US" sz="1400" b="1" dirty="0" smtClean="0">
                <a:solidFill>
                  <a:schemeClr val="tx1"/>
                </a:solidFill>
                <a:ea typeface="MS PGothic" pitchFamily="34" charset="-128"/>
                <a:cs typeface="Arial Unicode MS" pitchFamily="34" charset="-128"/>
              </a:rPr>
              <a:t> </a:t>
            </a:r>
            <a:r>
              <a:rPr lang="en-US" sz="1400" b="1" dirty="0">
                <a:solidFill>
                  <a:schemeClr val="tx1"/>
                </a:solidFill>
                <a:ea typeface="MS PGothic" pitchFamily="34" charset="-128"/>
                <a:cs typeface="Arial Unicode MS" pitchFamily="34" charset="-128"/>
              </a:rPr>
              <a:t>G, et al. </a:t>
            </a:r>
            <a:r>
              <a:rPr lang="en-CA" sz="1400" b="1" dirty="0">
                <a:solidFill>
                  <a:schemeClr val="tx1"/>
                </a:solidFill>
                <a:ea typeface="MS PGothic" pitchFamily="34" charset="-128"/>
                <a:cs typeface="Arial Unicode MS" pitchFamily="34" charset="-128"/>
              </a:rPr>
              <a:t>J Thromb Haemost. 2015;13(12):</a:t>
            </a:r>
            <a:r>
              <a:rPr lang="en-CA" sz="1400" b="1" dirty="0" smtClean="0">
                <a:solidFill>
                  <a:schemeClr val="tx1"/>
                </a:solidFill>
                <a:ea typeface="MS PGothic" pitchFamily="34" charset="-128"/>
                <a:cs typeface="Arial Unicode MS" pitchFamily="34" charset="-128"/>
              </a:rPr>
              <a:t>2187</a:t>
            </a:r>
            <a:endParaRPr lang="en-US" sz="1400" b="1" dirty="0" smtClean="0">
              <a:solidFill>
                <a:schemeClr val="tx1"/>
              </a:solidFill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602" y="0"/>
            <a:ext cx="7105609" cy="122323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AMPLIFY Study</a:t>
            </a:r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2700" b="1" i="1" dirty="0" smtClean="0"/>
              <a:t>Subgroup Analysis </a:t>
            </a:r>
            <a:r>
              <a:rPr lang="en-US" sz="2800" b="1" i="1" dirty="0" smtClean="0"/>
              <a:t>Patients </a:t>
            </a:r>
            <a:r>
              <a:rPr lang="en-US" sz="2800" i="1" dirty="0" smtClean="0"/>
              <a:t>Active</a:t>
            </a:r>
            <a:r>
              <a:rPr lang="en-US" sz="2800" b="1" i="1" dirty="0" smtClean="0"/>
              <a:t> Cancer</a:t>
            </a:r>
            <a:endParaRPr lang="en-US" sz="2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468127" y="3435153"/>
            <a:ext cx="8259671" cy="755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invGray">
          <a:xfrm>
            <a:off x="61913" y="6350"/>
            <a:ext cx="787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</a:rPr>
              <a:t>AMPLIFY</a:t>
            </a:r>
          </a:p>
        </p:txBody>
      </p:sp>
    </p:spTree>
    <p:extLst>
      <p:ext uri="{BB962C8B-B14F-4D97-AF65-F5344CB8AC3E}">
        <p14:creationId xmlns:p14="http://schemas.microsoft.com/office/powerpoint/2010/main" val="40100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" y="868772"/>
            <a:ext cx="8992416" cy="1683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515" y="3296991"/>
            <a:ext cx="831291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Subgroup Analysis of the Hokusai-VTE Trial</a:t>
            </a:r>
          </a:p>
          <a:p>
            <a:r>
              <a:rPr lang="en-US" b="1" dirty="0" smtClean="0"/>
              <a:t>Post-Hoc Analysis of non-inferiority and safety</a:t>
            </a:r>
          </a:p>
          <a:p>
            <a:r>
              <a:rPr lang="en-US" b="1" dirty="0" smtClean="0"/>
              <a:t>771 patients with Cancer enrolled: 378 </a:t>
            </a:r>
            <a:r>
              <a:rPr lang="en-US" b="1" dirty="0" err="1" smtClean="0"/>
              <a:t>Edoxaban</a:t>
            </a:r>
            <a:r>
              <a:rPr lang="en-US" b="1" dirty="0" smtClean="0"/>
              <a:t> and 378 </a:t>
            </a:r>
            <a:r>
              <a:rPr lang="en-US" b="1" dirty="0" err="1" smtClean="0"/>
              <a:t>LMWH+Warfarin</a:t>
            </a:r>
            <a:endParaRPr lang="en-US" b="1" dirty="0" smtClean="0"/>
          </a:p>
          <a:p>
            <a:r>
              <a:rPr lang="en-US" b="1" dirty="0" smtClean="0"/>
              <a:t>Primary Outcome Recurrent VTE and Major Bleeding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91696" y="6478074"/>
            <a:ext cx="458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Raskob</a:t>
            </a:r>
            <a:r>
              <a:rPr lang="en-US" sz="1600" b="1" dirty="0" smtClean="0"/>
              <a:t> G et al Lancet </a:t>
            </a:r>
            <a:r>
              <a:rPr lang="en-US" sz="1600" b="1" dirty="0" err="1" smtClean="0"/>
              <a:t>Haematol</a:t>
            </a:r>
            <a:r>
              <a:rPr lang="en-US" sz="1600" b="1" dirty="0" smtClean="0"/>
              <a:t> 2016;3:e379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54338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0" y="1873753"/>
            <a:ext cx="8008827" cy="4239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192" y="257575"/>
            <a:ext cx="659449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Recurrent Venous Thromboembolism</a:t>
            </a:r>
          </a:p>
          <a:p>
            <a:pPr algn="ctr"/>
            <a:r>
              <a:rPr lang="en-US" sz="2400" b="1" i="1" dirty="0" smtClean="0"/>
              <a:t>Patients with and without cancer</a:t>
            </a:r>
          </a:p>
          <a:p>
            <a:pPr algn="ctr"/>
            <a:r>
              <a:rPr lang="en-US" sz="2400" b="1" i="1" dirty="0" smtClean="0"/>
              <a:t>Subgroup Analysis Hokusai-VTE Study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04108" y="3812146"/>
            <a:ext cx="7892918" cy="553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1696" y="6478074"/>
            <a:ext cx="458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Raskob</a:t>
            </a:r>
            <a:r>
              <a:rPr lang="en-US" sz="1600" b="1" dirty="0" smtClean="0"/>
              <a:t> G et al Lancet </a:t>
            </a:r>
            <a:r>
              <a:rPr lang="en-US" sz="1600" b="1" dirty="0" err="1" smtClean="0"/>
              <a:t>Haematol</a:t>
            </a:r>
            <a:r>
              <a:rPr lang="en-US" sz="1600" b="1" dirty="0" smtClean="0"/>
              <a:t> 2016;3:e379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50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85" y="2408352"/>
            <a:ext cx="8358290" cy="2525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3651" y="180301"/>
            <a:ext cx="589757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Major Bleeding</a:t>
            </a:r>
          </a:p>
          <a:p>
            <a:pPr algn="ctr"/>
            <a:r>
              <a:rPr lang="en-US" sz="2400" b="1" i="1" dirty="0" smtClean="0"/>
              <a:t>Patients with and without cancer</a:t>
            </a:r>
          </a:p>
          <a:p>
            <a:pPr algn="ctr"/>
            <a:r>
              <a:rPr lang="en-US" sz="2400" b="1" i="1" dirty="0"/>
              <a:t>Subgroup Analysis Hokusai-VTE Study</a:t>
            </a:r>
          </a:p>
          <a:p>
            <a:pPr algn="ctr"/>
            <a:endParaRPr lang="en-US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6" y="1648496"/>
            <a:ext cx="8599711" cy="5794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996" y="3786389"/>
            <a:ext cx="8363979" cy="592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1696" y="6478074"/>
            <a:ext cx="458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Raskob</a:t>
            </a:r>
            <a:r>
              <a:rPr lang="en-US" sz="1600" b="1" dirty="0" smtClean="0"/>
              <a:t> G et al Lancet </a:t>
            </a:r>
            <a:r>
              <a:rPr lang="en-US" sz="1600" b="1" dirty="0" err="1" smtClean="0"/>
              <a:t>Haematol</a:t>
            </a:r>
            <a:r>
              <a:rPr lang="en-US" sz="1600" b="1" dirty="0" smtClean="0"/>
              <a:t> 2016;3:e379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68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Topics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10401" cy="4351338"/>
          </a:xfrm>
        </p:spPr>
        <p:txBody>
          <a:bodyPr/>
          <a:lstStyle/>
          <a:p>
            <a:r>
              <a:rPr lang="en-US" b="1" dirty="0" smtClean="0"/>
              <a:t>Atrial Fibrillation</a:t>
            </a:r>
          </a:p>
          <a:p>
            <a:r>
              <a:rPr lang="en-US" b="1" dirty="0" smtClean="0"/>
              <a:t>VTE Prophylaxis Joint Replacement Surgery</a:t>
            </a:r>
          </a:p>
          <a:p>
            <a:r>
              <a:rPr lang="en-US" b="1" dirty="0" smtClean="0"/>
              <a:t>Treatment of DVT/PE (Cancer &amp; Non-Cancer)</a:t>
            </a:r>
          </a:p>
          <a:p>
            <a:r>
              <a:rPr lang="en-US" b="1" dirty="0" smtClean="0"/>
              <a:t>VTE Prophylaxis Hospitalized Medically ill</a:t>
            </a:r>
          </a:p>
          <a:p>
            <a:r>
              <a:rPr lang="en-US" b="1" dirty="0" smtClean="0"/>
              <a:t>DOACs Peripheral Arterial Disease</a:t>
            </a:r>
          </a:p>
          <a:p>
            <a:r>
              <a:rPr lang="en-US" b="1" dirty="0" smtClean="0"/>
              <a:t>DOAC Reversal Agents</a:t>
            </a:r>
          </a:p>
          <a:p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6389" y="1541417"/>
            <a:ext cx="8242662" cy="261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31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4" y="1115888"/>
            <a:ext cx="8471779" cy="2742255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/>
        </p:nvSpPr>
        <p:spPr>
          <a:xfrm>
            <a:off x="1151374" y="6446695"/>
            <a:ext cx="7928658" cy="366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 err="1" smtClean="0"/>
              <a:t>Raskob</a:t>
            </a:r>
            <a:r>
              <a:rPr lang="en-US" sz="1600" b="1" dirty="0" smtClean="0"/>
              <a:t> G, et al. </a:t>
            </a:r>
            <a:r>
              <a:rPr lang="en-US" sz="1600" b="1" i="1" dirty="0" smtClean="0"/>
              <a:t>N </a:t>
            </a:r>
            <a:r>
              <a:rPr lang="en-US" sz="1600" b="1" i="1" dirty="0" err="1" smtClean="0"/>
              <a:t>Engl</a:t>
            </a:r>
            <a:r>
              <a:rPr lang="en-US" sz="1600" b="1" i="1" dirty="0" smtClean="0"/>
              <a:t> J Med</a:t>
            </a:r>
            <a:r>
              <a:rPr lang="en-US" sz="1600" b="1" dirty="0" smtClean="0"/>
              <a:t>. 2018;378:615</a:t>
            </a:r>
            <a:endParaRPr lang="en-US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515155" y="4106190"/>
            <a:ext cx="8422783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OTNEJMQuadraat"/>
              </a:rPr>
              <a:t>O</a:t>
            </a:r>
            <a:r>
              <a:rPr lang="en-US" dirty="0" smtClean="0">
                <a:latin typeface="OTNEJMQuadraat"/>
              </a:rPr>
              <a:t>pen-label</a:t>
            </a:r>
            <a:r>
              <a:rPr lang="en-US" dirty="0">
                <a:latin typeface="OTNEJMQuadraat"/>
              </a:rPr>
              <a:t>, </a:t>
            </a:r>
            <a:r>
              <a:rPr lang="en-US" dirty="0" err="1">
                <a:latin typeface="OTNEJMQuadraat"/>
              </a:rPr>
              <a:t>noninferiority</a:t>
            </a:r>
            <a:r>
              <a:rPr lang="en-US" dirty="0">
                <a:latin typeface="OTNEJMQuadraat"/>
              </a:rPr>
              <a:t> trial, </a:t>
            </a:r>
            <a:r>
              <a:rPr lang="en-US" dirty="0" smtClean="0">
                <a:latin typeface="OTNEJMQuadraat"/>
              </a:rPr>
              <a:t>randomly </a:t>
            </a:r>
            <a:r>
              <a:rPr lang="en-US" dirty="0">
                <a:latin typeface="OTNEJMQuadraat"/>
              </a:rPr>
              <a:t>assigned patients with </a:t>
            </a:r>
            <a:r>
              <a:rPr lang="en-US" dirty="0" smtClean="0">
                <a:latin typeface="OTNEJMQuadraat"/>
              </a:rPr>
              <a:t>cancer</a:t>
            </a:r>
            <a:endParaRPr lang="en-US" dirty="0">
              <a:latin typeface="OTNEJMQuadraat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OTNEJMQuadraat"/>
              </a:rPr>
              <a:t>Dalteparin</a:t>
            </a:r>
            <a:r>
              <a:rPr lang="en-US" dirty="0" smtClean="0">
                <a:latin typeface="OTNEJMQuadraat"/>
              </a:rPr>
              <a:t> 200 IU/kg </a:t>
            </a:r>
            <a:r>
              <a:rPr lang="en-US" dirty="0" err="1" smtClean="0">
                <a:latin typeface="OTNEJMQuadraat"/>
              </a:rPr>
              <a:t>Qday</a:t>
            </a:r>
            <a:r>
              <a:rPr lang="en-US" dirty="0" smtClean="0">
                <a:latin typeface="OTNEJMQuadraat"/>
              </a:rPr>
              <a:t> for 5 days followed by </a:t>
            </a:r>
            <a:r>
              <a:rPr lang="en-US" dirty="0" err="1" smtClean="0">
                <a:latin typeface="OTNEJMQuadraat"/>
              </a:rPr>
              <a:t>Edoxaban</a:t>
            </a:r>
            <a:r>
              <a:rPr lang="en-US" dirty="0" smtClean="0">
                <a:latin typeface="OTNEJMQuadraat"/>
              </a:rPr>
              <a:t> 60 mg daily vs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OTNEJMQuadraat"/>
              </a:rPr>
              <a:t>Dalteparin</a:t>
            </a:r>
            <a:r>
              <a:rPr lang="en-US" dirty="0" smtClean="0">
                <a:latin typeface="OTNEJMQuadraat"/>
              </a:rPr>
              <a:t> 200 IU /kg </a:t>
            </a:r>
            <a:r>
              <a:rPr lang="en-US" dirty="0" err="1" smtClean="0">
                <a:latin typeface="OTNEJMQuadraat"/>
              </a:rPr>
              <a:t>Qday</a:t>
            </a:r>
            <a:r>
              <a:rPr lang="en-US" dirty="0" smtClean="0">
                <a:latin typeface="OTNEJMQuadraat"/>
              </a:rPr>
              <a:t> for 1 month followed by 150 IU/kg once daily 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OTNEJMQuadraat"/>
              </a:rPr>
              <a:t>Treatment 6-12 months</a:t>
            </a:r>
          </a:p>
          <a:p>
            <a:pPr marL="342900" indent="-342900">
              <a:buAutoNum type="arabicPeriod"/>
            </a:pPr>
            <a:r>
              <a:rPr lang="en-US" dirty="0">
                <a:latin typeface="OTNEJMQuadraat"/>
              </a:rPr>
              <a:t>P</a:t>
            </a:r>
            <a:r>
              <a:rPr lang="en-US" dirty="0" smtClean="0">
                <a:latin typeface="OTNEJMQuadraat"/>
              </a:rPr>
              <a:t>rimary </a:t>
            </a:r>
            <a:r>
              <a:rPr lang="en-US" dirty="0">
                <a:latin typeface="OTNEJMQuadraat"/>
              </a:rPr>
              <a:t>outcome was a composite of </a:t>
            </a:r>
            <a:r>
              <a:rPr lang="en-US" dirty="0" smtClean="0">
                <a:latin typeface="OTNEJMQuadraat"/>
              </a:rPr>
              <a:t>recurrent VTE </a:t>
            </a:r>
            <a:r>
              <a:rPr lang="en-US" dirty="0">
                <a:latin typeface="OTNEJMQuadraat"/>
              </a:rPr>
              <a:t>or major bleeding during the 12 months </a:t>
            </a:r>
            <a:r>
              <a:rPr lang="en-US" dirty="0" smtClean="0">
                <a:latin typeface="OTNEJMQuadraat"/>
              </a:rPr>
              <a:t>after randomization</a:t>
            </a:r>
            <a:r>
              <a:rPr lang="en-US" dirty="0">
                <a:latin typeface="OTNEJMQuadraat"/>
              </a:rPr>
              <a:t>, regardless of treatment duration.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 noGrp="1"/>
          </p:cNvSpPr>
          <p:nvPr>
            <p:ph type="body" sz="quarter" idx="13"/>
          </p:nvPr>
        </p:nvSpPr>
        <p:spPr>
          <a:xfrm>
            <a:off x="1151374" y="6279267"/>
            <a:ext cx="7928658" cy="578733"/>
          </a:xfrm>
        </p:spPr>
        <p:txBody>
          <a:bodyPr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Raskob G, et al. </a:t>
            </a:r>
            <a:r>
              <a:rPr lang="en-US" sz="1600" b="1" i="1" dirty="0">
                <a:solidFill>
                  <a:schemeClr val="tx1"/>
                </a:solidFill>
              </a:rPr>
              <a:t>N Engl J Med</a:t>
            </a:r>
            <a:r>
              <a:rPr lang="en-US" sz="1600" b="1" dirty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2018;378:615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813" y="0"/>
            <a:ext cx="6140370" cy="122323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Hokusai Cancer Study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9733" y="1463040"/>
          <a:ext cx="8118128" cy="41558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 of Event</a:t>
                      </a:r>
                      <a:r>
                        <a:rPr lang="en-US" sz="1600" baseline="0" dirty="0"/>
                        <a:t>s </a:t>
                      </a:r>
                      <a:r>
                        <a:rPr lang="en-US" sz="1600" dirty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Edoxaban</a:t>
                      </a:r>
                    </a:p>
                    <a:p>
                      <a:pPr algn="ctr"/>
                      <a:r>
                        <a:rPr lang="en-US" sz="1600" dirty="0"/>
                        <a:t>(n=522)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Dalteparin</a:t>
                      </a:r>
                    </a:p>
                    <a:p>
                      <a:pPr algn="ctr"/>
                      <a:r>
                        <a:rPr lang="en-US" sz="1600" dirty="0"/>
                        <a:t>(n=524)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 Difference  </a:t>
                      </a:r>
                    </a:p>
                    <a:p>
                      <a:pPr algn="ctr"/>
                      <a:r>
                        <a:rPr lang="en-US" sz="1600" dirty="0"/>
                        <a:t>(95%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r>
                        <a:rPr lang="en-US" sz="1400" b="1" dirty="0"/>
                        <a:t>Recurrent VTE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6.5%</a:t>
                      </a:r>
                      <a:r>
                        <a:rPr lang="en-US" sz="1600" b="1" dirty="0" smtClean="0"/>
                        <a:t> (34)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10.3%</a:t>
                      </a:r>
                      <a:r>
                        <a:rPr lang="en-US" sz="1600" b="1" dirty="0" smtClean="0"/>
                        <a:t> (54)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−3.8 (−7.1, −0.4)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 dirty="0"/>
                        <a:t>Confirmed fatal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 b="0" dirty="0"/>
                        <a:t>DVT</a:t>
                      </a:r>
                      <a:r>
                        <a:rPr lang="en-US" sz="1400" b="0" baseline="0" dirty="0"/>
                        <a:t> only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 (2.5)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 (5.7)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C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rgbClr val="EC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 dirty="0"/>
                        <a:t>Symptomatic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 (4.2)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 (7.6)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n>
                          <a:noFill/>
                        </a:ln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r>
                        <a:rPr lang="en-US" sz="1400" b="1" dirty="0"/>
                        <a:t>Major bleeding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6.3%</a:t>
                      </a:r>
                      <a:r>
                        <a:rPr lang="en-US" sz="1600" b="1" dirty="0" smtClean="0"/>
                        <a:t> (33)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3.2%</a:t>
                      </a:r>
                      <a:r>
                        <a:rPr lang="en-US" sz="1600" b="1" dirty="0" smtClean="0"/>
                        <a:t> (17)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3.1 (0.5, 5.7)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 dirty="0"/>
                        <a:t>Fatal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(0.4)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 b="0" dirty="0"/>
                        <a:t>Intracranial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 </a:t>
                      </a:r>
                      <a:r>
                        <a:rPr lang="en-US" sz="1400" dirty="0"/>
                        <a:t>(0.4)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 </a:t>
                      </a:r>
                      <a:r>
                        <a:rPr lang="en-US" sz="1400" dirty="0"/>
                        <a:t>(0.8)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solidFill>
                      <a:srgbClr val="EC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 b="0" dirty="0"/>
                        <a:t>Upper</a:t>
                      </a:r>
                      <a:r>
                        <a:rPr lang="en-US" sz="1400" b="0" baseline="0" dirty="0"/>
                        <a:t> GI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17 (3.3)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 </a:t>
                      </a:r>
                      <a:r>
                        <a:rPr lang="en-US" sz="1400" dirty="0"/>
                        <a:t>(0.6)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marL="0" indent="115888"/>
                      <a:r>
                        <a:rPr lang="en-US" sz="1400" b="0" dirty="0"/>
                        <a:t>Lower 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3 </a:t>
                      </a:r>
                      <a:r>
                        <a:rPr lang="en-US" sz="1400" dirty="0"/>
                        <a:t>(0.6)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3 </a:t>
                      </a:r>
                      <a:r>
                        <a:rPr lang="en-US" sz="1400" dirty="0"/>
                        <a:t>(0.6)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solidFill>
                      <a:srgbClr val="EC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19733" y="2047740"/>
            <a:ext cx="8118128" cy="399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0464" y="3629694"/>
            <a:ext cx="8118128" cy="399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3" y="206064"/>
            <a:ext cx="8816161" cy="319923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074101" y="6451430"/>
            <a:ext cx="7928658" cy="309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1600" b="1" dirty="0" smtClean="0"/>
              <a:t>Young AM, et al. </a:t>
            </a:r>
            <a:r>
              <a:rPr lang="en-CA" sz="1600" b="1" dirty="0" smtClean="0"/>
              <a:t>J </a:t>
            </a:r>
            <a:r>
              <a:rPr lang="en-CA" sz="1600" b="1" dirty="0" err="1" smtClean="0"/>
              <a:t>Clin</a:t>
            </a:r>
            <a:r>
              <a:rPr lang="en-CA" sz="1600" b="1" dirty="0" smtClean="0"/>
              <a:t> </a:t>
            </a:r>
            <a:r>
              <a:rPr lang="en-CA" sz="1600" b="1" dirty="0" err="1" smtClean="0"/>
              <a:t>Oncol</a:t>
            </a:r>
            <a:r>
              <a:rPr lang="en-CA" sz="1600" b="1" dirty="0" smtClean="0"/>
              <a:t>. 2018;36(20):2017-2023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83138" y="3529811"/>
            <a:ext cx="8996467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dvOTdaafad64"/>
              </a:rPr>
              <a:t>1. Multicenter</a:t>
            </a:r>
            <a:r>
              <a:rPr lang="en-US" dirty="0">
                <a:latin typeface="AdvOTdaafad64"/>
              </a:rPr>
              <a:t>, randomized, open-label, pilot trial in the United Kingdom, patients with </a:t>
            </a:r>
            <a:r>
              <a:rPr lang="en-US" dirty="0" smtClean="0">
                <a:latin typeface="AdvOTdaafad64"/>
              </a:rPr>
              <a:t>active cancer </a:t>
            </a:r>
            <a:r>
              <a:rPr lang="en-US" dirty="0">
                <a:latin typeface="AdvOTdaafad64"/>
              </a:rPr>
              <a:t>who had symptomatic pulmonary embolism (PE), incidental PE, or symptomatic </a:t>
            </a:r>
            <a:r>
              <a:rPr lang="en-US" dirty="0" smtClean="0">
                <a:latin typeface="AdvOTdaafad64"/>
              </a:rPr>
              <a:t>lower extremity proximal </a:t>
            </a:r>
            <a:r>
              <a:rPr lang="en-US" dirty="0">
                <a:latin typeface="AdvOTdaafad64"/>
              </a:rPr>
              <a:t>deep vein thrombosis (DVT) were recruited. </a:t>
            </a:r>
            <a:endParaRPr lang="en-US" dirty="0" smtClean="0">
              <a:latin typeface="AdvOTdaafad64"/>
            </a:endParaRPr>
          </a:p>
          <a:p>
            <a:endParaRPr lang="en-US" dirty="0">
              <a:latin typeface="AdvOTdaafad64"/>
            </a:endParaRPr>
          </a:p>
          <a:p>
            <a:r>
              <a:rPr lang="en-US" dirty="0" smtClean="0">
                <a:latin typeface="AdvOTdaafad64"/>
              </a:rPr>
              <a:t>2. </a:t>
            </a:r>
            <a:r>
              <a:rPr lang="en-US" dirty="0" err="1" smtClean="0">
                <a:latin typeface="AdvOTdaafad64"/>
              </a:rPr>
              <a:t>Dalteparin</a:t>
            </a:r>
            <a:r>
              <a:rPr lang="en-US" dirty="0" smtClean="0">
                <a:latin typeface="AdvOTdaafad64"/>
              </a:rPr>
              <a:t> </a:t>
            </a:r>
            <a:r>
              <a:rPr lang="en-US" dirty="0">
                <a:latin typeface="AdvOTdaafad64"/>
              </a:rPr>
              <a:t>(200 </a:t>
            </a:r>
            <a:r>
              <a:rPr lang="en-US" dirty="0" smtClean="0">
                <a:latin typeface="AdvOTdaafad64"/>
              </a:rPr>
              <a:t>IU/kg, daily for 1 mon., </a:t>
            </a:r>
            <a:r>
              <a:rPr lang="en-US" dirty="0">
                <a:latin typeface="AdvOTdaafad64"/>
              </a:rPr>
              <a:t>then 150 IU/kg daily </a:t>
            </a:r>
            <a:r>
              <a:rPr lang="en-US" dirty="0" smtClean="0">
                <a:latin typeface="AdvOTdaafad64"/>
              </a:rPr>
              <a:t>for 6 months versus rivaroxaban15mg </a:t>
            </a:r>
            <a:r>
              <a:rPr lang="en-US" dirty="0">
                <a:latin typeface="AdvOTdaafad64"/>
              </a:rPr>
              <a:t>twice daily for 3 </a:t>
            </a:r>
            <a:r>
              <a:rPr lang="en-US" dirty="0" smtClean="0">
                <a:latin typeface="AdvOTdaafad64"/>
              </a:rPr>
              <a:t>weeks, then </a:t>
            </a:r>
            <a:r>
              <a:rPr lang="en-US" dirty="0">
                <a:latin typeface="AdvOTdaafad64"/>
              </a:rPr>
              <a:t>20 mg once daily for a total of 6 </a:t>
            </a:r>
            <a:r>
              <a:rPr lang="en-US" dirty="0" smtClean="0">
                <a:latin typeface="AdvOTdaafad64"/>
              </a:rPr>
              <a:t>months. </a:t>
            </a:r>
          </a:p>
          <a:p>
            <a:r>
              <a:rPr lang="en-US" dirty="0" smtClean="0">
                <a:latin typeface="AdvOTdaafad64"/>
              </a:rPr>
              <a:t>3. Primary </a:t>
            </a:r>
            <a:r>
              <a:rPr lang="en-US" dirty="0">
                <a:latin typeface="AdvOTdaafad64"/>
              </a:rPr>
              <a:t>outcome </a:t>
            </a:r>
            <a:r>
              <a:rPr lang="en-US" dirty="0" smtClean="0">
                <a:latin typeface="AdvOTdaafad64"/>
              </a:rPr>
              <a:t>VTE </a:t>
            </a:r>
            <a:r>
              <a:rPr lang="en-US" dirty="0">
                <a:latin typeface="AdvOTdaafad64"/>
              </a:rPr>
              <a:t>recurrence over </a:t>
            </a:r>
            <a:r>
              <a:rPr lang="en-US" dirty="0" smtClean="0">
                <a:latin typeface="AdvOTdaafad64"/>
              </a:rPr>
              <a:t>6months. Safety </a:t>
            </a:r>
            <a:r>
              <a:rPr lang="en-US" dirty="0">
                <a:latin typeface="AdvOTdaafad64"/>
              </a:rPr>
              <a:t>was assessed by major bleeding and clinically relevant </a:t>
            </a:r>
            <a:r>
              <a:rPr lang="en-US" dirty="0" smtClean="0">
                <a:latin typeface="AdvOTdaafad64"/>
              </a:rPr>
              <a:t>non-major </a:t>
            </a:r>
            <a:r>
              <a:rPr lang="en-US" dirty="0">
                <a:latin typeface="AdvOTdaafad64"/>
              </a:rPr>
              <a:t>bleeding (CRNMB). </a:t>
            </a:r>
            <a:r>
              <a:rPr lang="en-US" dirty="0" smtClean="0">
                <a:latin typeface="AdvOTdaafad64"/>
              </a:rPr>
              <a:t> </a:t>
            </a:r>
            <a:endParaRPr lang="en-US" dirty="0">
              <a:latin typeface="AdvOTdaafad64"/>
            </a:endParaRPr>
          </a:p>
        </p:txBody>
      </p:sp>
    </p:spTree>
    <p:extLst>
      <p:ext uri="{BB962C8B-B14F-4D97-AF65-F5344CB8AC3E}">
        <p14:creationId xmlns:p14="http://schemas.microsoft.com/office/powerpoint/2010/main" val="2133471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54" y="1300767"/>
            <a:ext cx="6863129" cy="50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427"/>
            <a:ext cx="6140370" cy="12232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SELECT-D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Recurrent VTE</a:t>
            </a:r>
            <a:endParaRPr lang="en-US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606D4-0DB9-408D-A6B6-F1144FC0B79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7123" y="2306411"/>
            <a:ext cx="270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HR</a:t>
            </a:r>
            <a:r>
              <a:rPr lang="en-US" sz="1400" b="1" dirty="0"/>
              <a:t>: </a:t>
            </a:r>
            <a:r>
              <a:rPr lang="en-US" sz="1400" b="1" dirty="0" smtClean="0"/>
              <a:t>0.43 (95</a:t>
            </a:r>
            <a:r>
              <a:rPr lang="en-US" sz="1400" b="1" dirty="0"/>
              <a:t>% CI: 0.19, 0.99)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74101" y="6451430"/>
            <a:ext cx="7928658" cy="309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1400" b="1" dirty="0" smtClean="0"/>
              <a:t>Young AM, et al. </a:t>
            </a:r>
            <a:r>
              <a:rPr lang="en-CA" sz="1400" b="1" dirty="0" smtClean="0"/>
              <a:t>J </a:t>
            </a:r>
            <a:r>
              <a:rPr lang="en-CA" sz="1400" b="1" dirty="0" err="1" smtClean="0"/>
              <a:t>Clin</a:t>
            </a:r>
            <a:r>
              <a:rPr lang="en-CA" sz="1400" b="1" dirty="0" smtClean="0"/>
              <a:t> </a:t>
            </a:r>
            <a:r>
              <a:rPr lang="en-CA" sz="1400" b="1" dirty="0" err="1" smtClean="0"/>
              <a:t>Oncol</a:t>
            </a:r>
            <a:r>
              <a:rPr lang="en-CA" sz="1400" b="1" dirty="0" smtClean="0"/>
              <a:t>. 2018;36(20):2017-2023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7270" y="4095479"/>
            <a:ext cx="518091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364" y="3320600"/>
            <a:ext cx="6335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11%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88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21243"/>
            <a:ext cx="78867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SELECT-D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b="1" i="1" dirty="0" smtClean="0"/>
              <a:t>Major Bleeding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45" y="1204721"/>
            <a:ext cx="7192334" cy="525367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074101" y="6605978"/>
            <a:ext cx="7928658" cy="309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1400" b="1" dirty="0" smtClean="0"/>
              <a:t>Young AM, et al. </a:t>
            </a:r>
            <a:r>
              <a:rPr lang="en-CA" sz="1400" b="1" dirty="0" smtClean="0"/>
              <a:t>J </a:t>
            </a:r>
            <a:r>
              <a:rPr lang="en-CA" sz="1400" b="1" dirty="0" err="1" smtClean="0"/>
              <a:t>Clin</a:t>
            </a:r>
            <a:r>
              <a:rPr lang="en-CA" sz="1400" b="1" dirty="0" smtClean="0"/>
              <a:t> </a:t>
            </a:r>
            <a:r>
              <a:rPr lang="en-CA" sz="1400" b="1" dirty="0" err="1" smtClean="0"/>
              <a:t>Oncol</a:t>
            </a:r>
            <a:r>
              <a:rPr lang="en-CA" sz="1400" b="1" dirty="0" smtClean="0"/>
              <a:t>. 2018;36(20):2017-2023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3053" y="3128263"/>
            <a:ext cx="518091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3054" y="4273640"/>
            <a:ext cx="5180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24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sh.confex.com/data/abstract/ash/2018/8/0/Paper_118808_abstract_237654_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0653"/>
            <a:ext cx="8103226" cy="53134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Apixaban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Dalteparin</a:t>
            </a:r>
            <a:r>
              <a:rPr lang="en-US" sz="2800" b="1" dirty="0">
                <a:solidFill>
                  <a:srgbClr val="0000FF"/>
                </a:solidFill>
              </a:rPr>
              <a:t>, in Active Cancer Associated Venous Thromboembolism, </a:t>
            </a:r>
            <a:r>
              <a:rPr lang="en-US" sz="2800" b="1" i="1" dirty="0" smtClean="0"/>
              <a:t>ADAM </a:t>
            </a:r>
            <a:r>
              <a:rPr lang="en-US" sz="2800" b="1" i="1" dirty="0"/>
              <a:t>VTE Trial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68967" y="6439437"/>
            <a:ext cx="463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McBane</a:t>
            </a:r>
            <a:r>
              <a:rPr lang="en-US" b="1" dirty="0" smtClean="0"/>
              <a:t> R et al Presented ASH 12/2/2018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133341" y="4584879"/>
            <a:ext cx="6980349" cy="257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1193" y="3075904"/>
            <a:ext cx="6980349" cy="398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783" y="3095896"/>
            <a:ext cx="47000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0.0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41957" y="3091543"/>
            <a:ext cx="96212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 (2.1%)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83726" y="4497879"/>
            <a:ext cx="9637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5(3.4%)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72286" y="4497986"/>
            <a:ext cx="118974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 (14.1%)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859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" y="187578"/>
            <a:ext cx="8948061" cy="3601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8309" y="6400800"/>
            <a:ext cx="47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Carrier M, et al N </a:t>
            </a:r>
            <a:r>
              <a:rPr lang="en-US" b="1" dirty="0" err="1" smtClean="0"/>
              <a:t>Engl</a:t>
            </a:r>
            <a:r>
              <a:rPr lang="en-US" b="1" dirty="0" smtClean="0"/>
              <a:t> J Med 2019;380:711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95943" y="3938332"/>
            <a:ext cx="881742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TNEJMQuadraat"/>
              </a:rPr>
              <a:t>1. Randomized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, placebo-controlled, double-blind clinical trial assessing</a:t>
            </a:r>
          </a:p>
          <a:p>
            <a:r>
              <a:rPr lang="en-US" dirty="0">
                <a:solidFill>
                  <a:srgbClr val="000000"/>
                </a:solidFill>
                <a:latin typeface="OTNEJMQuadraat"/>
              </a:rPr>
              <a:t>the efficacy and safety of </a:t>
            </a:r>
            <a:r>
              <a:rPr lang="en-US" dirty="0" err="1">
                <a:solidFill>
                  <a:srgbClr val="000000"/>
                </a:solidFill>
                <a:latin typeface="OTNEJMQuadraat"/>
              </a:rPr>
              <a:t>apixaban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 (2.5 mg twice daily) for </a:t>
            </a:r>
            <a:r>
              <a:rPr lang="en-US" dirty="0" err="1">
                <a:solidFill>
                  <a:srgbClr val="000000"/>
                </a:solidFill>
                <a:latin typeface="OTNEJMQuadraat"/>
              </a:rPr>
              <a:t>thromboprophylaxis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 in</a:t>
            </a:r>
          </a:p>
          <a:p>
            <a:r>
              <a:rPr lang="en-US" dirty="0">
                <a:solidFill>
                  <a:srgbClr val="000000"/>
                </a:solidFill>
                <a:latin typeface="OTNEJMQuadraat"/>
              </a:rPr>
              <a:t>ambulatory patients with cancer who were at intermediate-to-high risk for </a:t>
            </a:r>
            <a:r>
              <a:rPr lang="en-US" dirty="0" smtClean="0">
                <a:solidFill>
                  <a:srgbClr val="000000"/>
                </a:solidFill>
                <a:latin typeface="OTNEJMQuadraat"/>
              </a:rPr>
              <a:t>VTE</a:t>
            </a:r>
            <a:endParaRPr lang="en-US" dirty="0">
              <a:solidFill>
                <a:srgbClr val="000000"/>
              </a:solidFill>
              <a:latin typeface="OTNEJMQuadraa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OTNEJMQuadraat"/>
              </a:rPr>
              <a:t>(Khorana 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score, ≥2) and were initiating chemotherapy. </a:t>
            </a:r>
            <a:endParaRPr lang="en-US" dirty="0" smtClean="0">
              <a:solidFill>
                <a:srgbClr val="000000"/>
              </a:solidFill>
              <a:latin typeface="OTNEJMQuadraa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OTNEJMQuadraat"/>
              </a:rPr>
              <a:t>2. Primary efficacy outcome objectively 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documented </a:t>
            </a:r>
            <a:r>
              <a:rPr lang="en-US" dirty="0" smtClean="0">
                <a:solidFill>
                  <a:srgbClr val="000000"/>
                </a:solidFill>
                <a:latin typeface="OTNEJMQuadraat"/>
              </a:rPr>
              <a:t>VTE over 180 days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OTNEJMQuadraat"/>
              </a:rPr>
              <a:t>and major bleeding</a:t>
            </a:r>
            <a:endParaRPr lang="en-US" sz="1600" b="1" dirty="0">
              <a:solidFill>
                <a:srgbClr val="FF0000"/>
              </a:solidFill>
              <a:latin typeface="OTNEJMScalaSansSmallLFCap-Bold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OTNEJMQuadraat"/>
              </a:rPr>
              <a:t>3. 574 patients randomization and 563 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included in the </a:t>
            </a:r>
            <a:r>
              <a:rPr lang="en-US" dirty="0" smtClean="0">
                <a:solidFill>
                  <a:srgbClr val="000000"/>
                </a:solidFill>
                <a:latin typeface="OTNEJMQuadraat"/>
              </a:rPr>
              <a:t>modified intention-to-treat </a:t>
            </a:r>
            <a:r>
              <a:rPr lang="en-US" dirty="0">
                <a:solidFill>
                  <a:srgbClr val="000000"/>
                </a:solidFill>
                <a:latin typeface="OTNEJMQuadraat"/>
              </a:rPr>
              <a:t>analysis</a:t>
            </a:r>
            <a:r>
              <a:rPr lang="en-US" dirty="0" smtClean="0">
                <a:solidFill>
                  <a:srgbClr val="000000"/>
                </a:solidFill>
                <a:latin typeface="OTNEJMQuadraa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18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33" y="770709"/>
            <a:ext cx="7198327" cy="5268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834" y="104499"/>
            <a:ext cx="312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AVERT Study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8309" y="6400800"/>
            <a:ext cx="47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Carrier M, et al N </a:t>
            </a:r>
            <a:r>
              <a:rPr lang="en-US" b="1" dirty="0" err="1" smtClean="0"/>
              <a:t>Engl</a:t>
            </a:r>
            <a:r>
              <a:rPr lang="en-US" b="1" dirty="0" smtClean="0"/>
              <a:t> J Med 2019;380:711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6150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07" y="862148"/>
            <a:ext cx="7194382" cy="5279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8309" y="6400800"/>
            <a:ext cx="47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Carrier M, et al N </a:t>
            </a:r>
            <a:r>
              <a:rPr lang="en-US" b="1" dirty="0" err="1" smtClean="0"/>
              <a:t>Engl</a:t>
            </a:r>
            <a:r>
              <a:rPr lang="en-US" b="1" dirty="0" smtClean="0"/>
              <a:t> J Med 2019;380:711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82834" y="104499"/>
            <a:ext cx="312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AVERT Study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" y="2142308"/>
            <a:ext cx="8974184" cy="2886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834" y="418011"/>
            <a:ext cx="312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AVERT Study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8309" y="6400800"/>
            <a:ext cx="47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Carrier M, et al N </a:t>
            </a:r>
            <a:r>
              <a:rPr lang="en-US" b="1" dirty="0" err="1" smtClean="0"/>
              <a:t>Engl</a:t>
            </a:r>
            <a:r>
              <a:rPr lang="en-US" b="1" dirty="0" smtClean="0"/>
              <a:t> J Med 2019;380:711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188" y="2717074"/>
            <a:ext cx="8974184" cy="39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0000FF"/>
                </a:solidFill>
              </a:rPr>
              <a:t>Atrial Fibrillation</a:t>
            </a:r>
          </a:p>
        </p:txBody>
      </p:sp>
    </p:spTree>
    <p:extLst>
      <p:ext uri="{BB962C8B-B14F-4D97-AF65-F5344CB8AC3E}">
        <p14:creationId xmlns:p14="http://schemas.microsoft.com/office/powerpoint/2010/main" val="124341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93136"/>
            <a:ext cx="8442101" cy="4710897"/>
          </a:xfrm>
        </p:spPr>
        <p:txBody>
          <a:bodyPr/>
          <a:lstStyle/>
          <a:p>
            <a:r>
              <a:rPr lang="en-US" sz="2400" b="1" dirty="0"/>
              <a:t>ASCO, </a:t>
            </a:r>
            <a:r>
              <a:rPr lang="en-US" sz="2400" b="1" dirty="0" smtClean="0"/>
              <a:t>2015 </a:t>
            </a:r>
            <a:r>
              <a:rPr lang="en-US" sz="1800" b="1" dirty="0" smtClean="0"/>
              <a:t>(American Society of Clinical Oncology)</a:t>
            </a:r>
            <a:endParaRPr lang="en-US" sz="1800" dirty="0"/>
          </a:p>
          <a:p>
            <a:pPr lvl="1" fontAlgn="t"/>
            <a:r>
              <a:rPr lang="en-US" sz="2000" b="1" dirty="0"/>
              <a:t>LMWH recommended for initial 5–10 days of established DVT and PE treatment and for long-term secondary prophylaxis for ≥6 months</a:t>
            </a:r>
            <a:endParaRPr lang="en-US" sz="2000" dirty="0"/>
          </a:p>
          <a:p>
            <a:pPr lvl="1" fontAlgn="t"/>
            <a:r>
              <a:rPr lang="en-US" sz="2000" b="1" dirty="0"/>
              <a:t>Use of </a:t>
            </a:r>
            <a:r>
              <a:rPr lang="en-US" sz="2000" b="1" dirty="0" smtClean="0"/>
              <a:t>DOACs </a:t>
            </a:r>
            <a:r>
              <a:rPr lang="en-US" sz="2000" b="1" dirty="0"/>
              <a:t>not recommended for patients with malignancy and VTE</a:t>
            </a:r>
            <a:endParaRPr lang="en-US" sz="2000" dirty="0"/>
          </a:p>
          <a:p>
            <a:pPr fontAlgn="t"/>
            <a:r>
              <a:rPr lang="en-US" sz="2400" b="1" dirty="0"/>
              <a:t>ACCP, </a:t>
            </a:r>
            <a:r>
              <a:rPr lang="en-US" sz="2400" b="1" dirty="0" smtClean="0"/>
              <a:t>2016</a:t>
            </a:r>
            <a:r>
              <a:rPr lang="en-US" sz="1800" b="1" dirty="0"/>
              <a:t> </a:t>
            </a:r>
            <a:r>
              <a:rPr lang="en-US" sz="1800" b="1" dirty="0" smtClean="0"/>
              <a:t>( American College of Chest Physicians)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lvl="1" fontAlgn="t"/>
            <a:r>
              <a:rPr lang="en-US" sz="2000" b="1" dirty="0" smtClean="0"/>
              <a:t>DVT </a:t>
            </a:r>
            <a:r>
              <a:rPr lang="en-US" sz="2000" b="1" dirty="0"/>
              <a:t>/</a:t>
            </a:r>
            <a:r>
              <a:rPr lang="en-US" sz="2000" b="1" dirty="0" smtClean="0"/>
              <a:t>PE </a:t>
            </a:r>
            <a:r>
              <a:rPr lang="en-US" sz="2000" b="1" dirty="0"/>
              <a:t>and cancer: suggest LMWH over VKA (Grade 2B) or </a:t>
            </a:r>
            <a:r>
              <a:rPr lang="en-US" sz="2000" b="1" dirty="0" smtClean="0"/>
              <a:t>DOACs </a:t>
            </a:r>
            <a:r>
              <a:rPr lang="en-US" sz="2000" b="1" dirty="0"/>
              <a:t>(all 2C)</a:t>
            </a:r>
          </a:p>
          <a:p>
            <a:pPr lvl="1" fontAlgn="t"/>
            <a:r>
              <a:rPr lang="en-US" sz="2000" b="1" dirty="0" smtClean="0"/>
              <a:t>Not </a:t>
            </a:r>
            <a:r>
              <a:rPr lang="en-US" sz="2000" b="1" dirty="0"/>
              <a:t>high bleeding risk: recommend extended anticoagulation (1B)</a:t>
            </a:r>
          </a:p>
          <a:p>
            <a:pPr lvl="1" fontAlgn="t"/>
            <a:r>
              <a:rPr lang="en-US" sz="2000" b="1" dirty="0"/>
              <a:t>High bleeding risk: </a:t>
            </a:r>
            <a:r>
              <a:rPr lang="en-US" sz="2000" b="1" dirty="0" smtClean="0"/>
              <a:t>No </a:t>
            </a:r>
            <a:r>
              <a:rPr lang="en-US" sz="2000" b="1" dirty="0"/>
              <a:t>extended anticoagulant </a:t>
            </a:r>
            <a:r>
              <a:rPr lang="en-US" sz="2000" b="1" dirty="0" smtClean="0"/>
              <a:t>therapy over </a:t>
            </a:r>
            <a:r>
              <a:rPr lang="en-US" sz="2000" b="1" dirty="0"/>
              <a:t>3 months of therapy (2B)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8417" y="-2135"/>
            <a:ext cx="6911788" cy="122323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Guidelines </a:t>
            </a:r>
            <a:r>
              <a:rPr lang="en-US" sz="3200" dirty="0" smtClean="0">
                <a:solidFill>
                  <a:srgbClr val="0000FF"/>
                </a:solidFill>
              </a:rPr>
              <a:t>2015-2016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2800" i="1" dirty="0"/>
              <a:t>Cancer Associated Thrombosis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110246" y="6280380"/>
            <a:ext cx="5892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/>
              <a:t>Lyman GH, et al. </a:t>
            </a:r>
            <a:r>
              <a:rPr lang="en-US" sz="1600" b="1" i="1" dirty="0"/>
              <a:t>J </a:t>
            </a:r>
            <a:r>
              <a:rPr lang="en-US" sz="1600" b="1" i="1" dirty="0" err="1"/>
              <a:t>Clin</a:t>
            </a:r>
            <a:r>
              <a:rPr lang="en-US" sz="1600" b="1" i="1" dirty="0"/>
              <a:t> </a:t>
            </a:r>
            <a:r>
              <a:rPr lang="en-US" sz="1600" b="1" i="1" dirty="0" err="1"/>
              <a:t>Oncol</a:t>
            </a:r>
            <a:r>
              <a:rPr lang="en-US" sz="1600" b="1" i="1" dirty="0"/>
              <a:t>. </a:t>
            </a:r>
            <a:r>
              <a:rPr lang="en-US" sz="1600" b="1" dirty="0"/>
              <a:t>2015;33(6):654</a:t>
            </a:r>
          </a:p>
          <a:p>
            <a:pPr algn="r"/>
            <a:r>
              <a:rPr lang="en-US" sz="1600" b="1" dirty="0"/>
              <a:t>Kearon C, et al. </a:t>
            </a:r>
            <a:r>
              <a:rPr lang="en-US" sz="1600" b="1" i="1" dirty="0"/>
              <a:t>Chest.</a:t>
            </a:r>
            <a:r>
              <a:rPr lang="en-US" sz="1600" b="1" dirty="0"/>
              <a:t> 2016;149(2):315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0608" y="1221104"/>
            <a:ext cx="84356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en-US" sz="2400" b="1" i="1" dirty="0">
                <a:solidFill>
                  <a:srgbClr val="0000FF"/>
                </a:solidFill>
              </a:rPr>
              <a:t>NCCN, </a:t>
            </a:r>
            <a:r>
              <a:rPr lang="en-US" sz="2400" b="1" i="1" dirty="0" smtClean="0">
                <a:solidFill>
                  <a:srgbClr val="0000FF"/>
                </a:solidFill>
              </a:rPr>
              <a:t>2018</a:t>
            </a:r>
            <a:r>
              <a:rPr lang="en-US" sz="2400" b="1" i="1" baseline="30000" dirty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Treatment Options                                              </a:t>
            </a:r>
            <a:r>
              <a:rPr lang="en-US" sz="1800" b="1" dirty="0" smtClean="0"/>
              <a:t>(National Comprehensive Cancer Network)</a:t>
            </a:r>
            <a:endParaRPr lang="en-US" sz="1800" dirty="0"/>
          </a:p>
          <a:p>
            <a:pPr lvl="1"/>
            <a:r>
              <a:rPr lang="en-US" b="1" dirty="0"/>
              <a:t>Monotherapy: LMWH (preferred, category 2A; </a:t>
            </a:r>
            <a:r>
              <a:rPr lang="en-US" b="1" dirty="0" err="1"/>
              <a:t>dalteparin</a:t>
            </a:r>
            <a:r>
              <a:rPr lang="en-US" b="1" dirty="0" smtClean="0"/>
              <a:t>, </a:t>
            </a:r>
            <a:r>
              <a:rPr lang="en-US" b="1" dirty="0" err="1"/>
              <a:t>rivaroxaban</a:t>
            </a:r>
            <a:r>
              <a:rPr lang="en-US" b="1" dirty="0"/>
              <a:t> (2A); </a:t>
            </a:r>
            <a:r>
              <a:rPr lang="en-US" b="1" dirty="0" err="1"/>
              <a:t>fondaparinux</a:t>
            </a:r>
            <a:r>
              <a:rPr lang="en-US" b="1" dirty="0"/>
              <a:t> (2A); UFH (2B); </a:t>
            </a:r>
            <a:r>
              <a:rPr lang="en-US" b="1" dirty="0" err="1"/>
              <a:t>apixaban</a:t>
            </a:r>
            <a:r>
              <a:rPr lang="en-US" b="1" dirty="0"/>
              <a:t> for patients who refuse or have compelling reasons to avoid LMWH (2A)</a:t>
            </a:r>
            <a:endParaRPr lang="en-US" dirty="0"/>
          </a:p>
          <a:p>
            <a:pPr lvl="1"/>
            <a:r>
              <a:rPr lang="en-US" b="1" dirty="0"/>
              <a:t>Combination therapy: LMWH + </a:t>
            </a:r>
            <a:r>
              <a:rPr lang="en-US" b="1" dirty="0" err="1"/>
              <a:t>edoxaban</a:t>
            </a:r>
            <a:r>
              <a:rPr lang="en-US" b="1" dirty="0"/>
              <a:t> (category 1); LMWH + warfarin, </a:t>
            </a:r>
            <a:r>
              <a:rPr lang="en-US" b="1" dirty="0" err="1"/>
              <a:t>fondaparinux</a:t>
            </a:r>
            <a:r>
              <a:rPr lang="en-US" b="1" dirty="0"/>
              <a:t> + warfarin, UFH + warfarin, UFH + </a:t>
            </a:r>
            <a:r>
              <a:rPr lang="en-US" b="1" dirty="0" err="1"/>
              <a:t>edoxaban</a:t>
            </a:r>
            <a:r>
              <a:rPr lang="en-US" b="1" dirty="0"/>
              <a:t>, LMWH + dabigatran, UFH + dabigatran (all category 2A)</a:t>
            </a:r>
            <a:endParaRPr lang="en-US" dirty="0"/>
          </a:p>
          <a:p>
            <a:pPr lvl="1"/>
            <a:r>
              <a:rPr lang="en-US" b="1" dirty="0"/>
              <a:t>Minimum duration of therapy is 3 months</a:t>
            </a:r>
            <a:endParaRPr lang="en-US" dirty="0"/>
          </a:p>
          <a:p>
            <a:pPr fontAlgn="t"/>
            <a:r>
              <a:rPr lang="en-US" sz="2400" b="1" i="1" dirty="0">
                <a:solidFill>
                  <a:srgbClr val="0000FF"/>
                </a:solidFill>
              </a:rPr>
              <a:t>ISTH, </a:t>
            </a:r>
            <a:r>
              <a:rPr lang="en-US" sz="2400" b="1" i="1" dirty="0" smtClean="0">
                <a:solidFill>
                  <a:srgbClr val="0000FF"/>
                </a:solidFill>
              </a:rPr>
              <a:t>2018 Treatment Options                                                 </a:t>
            </a:r>
            <a:r>
              <a:rPr lang="en-US" sz="1800" b="1" dirty="0" smtClean="0"/>
              <a:t>(International Society of Thrombosis and Hemostasis)</a:t>
            </a:r>
            <a:endParaRPr lang="en-US" sz="1800" dirty="0"/>
          </a:p>
          <a:p>
            <a:pPr lvl="1"/>
            <a:r>
              <a:rPr lang="en-US" b="1" dirty="0" smtClean="0"/>
              <a:t>Cancer Patients, </a:t>
            </a:r>
            <a:r>
              <a:rPr lang="en-US" b="1" dirty="0"/>
              <a:t>acute VTE diagnosis, low bleeding risk, and no drug-drug interactions with concomitant medications: </a:t>
            </a:r>
            <a:r>
              <a:rPr lang="en-US" b="1" u="sng" dirty="0" err="1"/>
              <a:t>edoxaban</a:t>
            </a:r>
            <a:r>
              <a:rPr lang="en-US" b="1" u="sng" dirty="0"/>
              <a:t> or </a:t>
            </a:r>
            <a:r>
              <a:rPr lang="en-US" b="1" u="sng" dirty="0" err="1"/>
              <a:t>rivaroxaban</a:t>
            </a:r>
            <a:endParaRPr lang="en-US" dirty="0"/>
          </a:p>
          <a:p>
            <a:pPr lvl="1"/>
            <a:r>
              <a:rPr lang="en-US" b="1" dirty="0" smtClean="0"/>
              <a:t>Cancer Patients, </a:t>
            </a:r>
            <a:r>
              <a:rPr lang="en-US" b="1" dirty="0"/>
              <a:t>acute VTE diagnosis, and high bleeding </a:t>
            </a:r>
            <a:r>
              <a:rPr lang="en-US" b="1" dirty="0" smtClean="0"/>
              <a:t>risk: </a:t>
            </a:r>
            <a:r>
              <a:rPr lang="en-US" b="1" dirty="0"/>
              <a:t>LMWH; </a:t>
            </a:r>
            <a:r>
              <a:rPr lang="en-US" b="1" dirty="0" err="1"/>
              <a:t>edoxaban</a:t>
            </a:r>
            <a:r>
              <a:rPr lang="en-US" b="1" dirty="0"/>
              <a:t> or </a:t>
            </a:r>
            <a:r>
              <a:rPr lang="en-US" b="1" dirty="0" err="1"/>
              <a:t>rivaroxaban</a:t>
            </a:r>
            <a:r>
              <a:rPr lang="en-US" b="1" dirty="0"/>
              <a:t> can be used if no drug-drug interactions with concomitant medications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1296" y="23623"/>
            <a:ext cx="6911788" cy="122323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Guidelines 2018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2800" i="1" dirty="0" smtClean="0"/>
              <a:t>Cancer Associated Thrombosis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2607973" y="6307065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NCCN Practice Guidelines in Oncology. version 2.2018</a:t>
            </a:r>
          </a:p>
          <a:p>
            <a:pPr algn="r"/>
            <a:r>
              <a:rPr lang="en-US" sz="1400" b="1" dirty="0"/>
              <a:t>Khorana AA, et al. </a:t>
            </a:r>
            <a:r>
              <a:rPr lang="en-US" sz="1400" b="1" i="1" dirty="0"/>
              <a:t>J </a:t>
            </a:r>
            <a:r>
              <a:rPr lang="en-US" sz="1400" b="1" i="1" dirty="0" err="1"/>
              <a:t>Thromb</a:t>
            </a:r>
            <a:r>
              <a:rPr lang="en-US" sz="1400" b="1" i="1" dirty="0"/>
              <a:t> </a:t>
            </a:r>
            <a:r>
              <a:rPr lang="en-US" sz="1400" b="1" i="1" dirty="0" err="1"/>
              <a:t>Haemost</a:t>
            </a:r>
            <a:r>
              <a:rPr lang="en-US" sz="1400" b="1" dirty="0"/>
              <a:t>. 2018;16(9):</a:t>
            </a:r>
            <a:r>
              <a:rPr lang="en-US" sz="1400" b="1" dirty="0" smtClean="0"/>
              <a:t>1891</a:t>
            </a:r>
            <a:endParaRPr lang="en-US" sz="1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0608" y="1221104"/>
            <a:ext cx="84356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73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4029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Hospitalized Medically ill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7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011217"/>
            <a:ext cx="8610600" cy="7386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b="1" dirty="0" err="1" smtClean="0">
                <a:cs typeface="Arial" charset="0"/>
              </a:rPr>
              <a:t>Spyropoulos</a:t>
            </a:r>
            <a:r>
              <a:rPr lang="en-US" sz="1400" b="1" dirty="0" smtClean="0">
                <a:cs typeface="Arial" charset="0"/>
              </a:rPr>
              <a:t> </a:t>
            </a:r>
            <a:r>
              <a:rPr lang="en-US" sz="1400" b="1" dirty="0">
                <a:cs typeface="Arial" charset="0"/>
              </a:rPr>
              <a:t>AC, et al. </a:t>
            </a:r>
            <a:r>
              <a:rPr lang="en-US" sz="1400" b="1" i="1" dirty="0">
                <a:cs typeface="Arial" charset="0"/>
              </a:rPr>
              <a:t>Chest</a:t>
            </a:r>
            <a:r>
              <a:rPr lang="en-US" sz="1400" b="1" dirty="0">
                <a:cs typeface="Arial" charset="0"/>
              </a:rPr>
              <a:t>. </a:t>
            </a:r>
            <a:r>
              <a:rPr lang="en-US" sz="1400" b="1" dirty="0" smtClean="0">
                <a:cs typeface="Arial" charset="0"/>
              </a:rPr>
              <a:t>2011;10:1378;10:194</a:t>
            </a:r>
            <a:r>
              <a:rPr lang="en-US" sz="1400" b="1" dirty="0" smtClean="0"/>
              <a:t> </a:t>
            </a:r>
          </a:p>
          <a:p>
            <a:pPr algn="r">
              <a:buNone/>
            </a:pPr>
            <a:r>
              <a:rPr lang="en-US" sz="1400" b="1" dirty="0" err="1" smtClean="0"/>
              <a:t>Goldhaber</a:t>
            </a:r>
            <a:r>
              <a:rPr lang="en-US" sz="1400" b="1" dirty="0"/>
              <a:t>, et al. </a:t>
            </a:r>
            <a:r>
              <a:rPr lang="en-US" sz="1400" b="1" i="1" dirty="0"/>
              <a:t>N Engl J Med. </a:t>
            </a:r>
            <a:r>
              <a:rPr lang="en-US" sz="1400" b="1" dirty="0" smtClean="0"/>
              <a:t>2011;365:2167</a:t>
            </a:r>
            <a:endParaRPr lang="en-US" sz="1400" b="1" baseline="30000" dirty="0" smtClean="0"/>
          </a:p>
          <a:p>
            <a:pPr algn="r">
              <a:buNone/>
            </a:pPr>
            <a:r>
              <a:rPr lang="en-US" sz="1400" b="1" dirty="0" smtClean="0"/>
              <a:t>Cohen</a:t>
            </a:r>
            <a:r>
              <a:rPr lang="en-US" sz="1400" b="1" dirty="0"/>
              <a:t>, et al. </a:t>
            </a:r>
            <a:r>
              <a:rPr lang="en-US" sz="1400" b="1" i="1" dirty="0"/>
              <a:t>J Thrombolysis. </a:t>
            </a:r>
            <a:r>
              <a:rPr lang="en-US" sz="1400" b="1" dirty="0"/>
              <a:t>2011;4:407.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6377"/>
            <a:ext cx="8229600" cy="10060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VTE Burden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 Extends Beyond Hospitalization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777285"/>
            <a:ext cx="8686800" cy="37853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914377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 Among acute medically ill patients:</a:t>
            </a:r>
          </a:p>
          <a:p>
            <a:pPr marL="742939" lvl="1" indent="-285750"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Approximately </a:t>
            </a:r>
            <a:r>
              <a:rPr lang="en-US" sz="2000" b="1" u="sng" dirty="0"/>
              <a:t>2.5%</a:t>
            </a:r>
            <a:r>
              <a:rPr lang="en-US" dirty="0"/>
              <a:t> </a:t>
            </a:r>
            <a:r>
              <a:rPr lang="en-US" b="1" dirty="0"/>
              <a:t>of </a:t>
            </a:r>
            <a:r>
              <a:rPr lang="en-US" b="1" u="sng" dirty="0"/>
              <a:t>high risk medical patients </a:t>
            </a:r>
            <a:r>
              <a:rPr lang="en-US" dirty="0"/>
              <a:t>will have symptomatic VTE or VTE-related </a:t>
            </a:r>
            <a:r>
              <a:rPr lang="en-US" dirty="0" smtClean="0"/>
              <a:t>death </a:t>
            </a:r>
            <a:endParaRPr lang="en-US" dirty="0"/>
          </a:p>
          <a:p>
            <a:pPr marL="742939" lvl="1" indent="-285750"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More than </a:t>
            </a:r>
            <a:r>
              <a:rPr lang="en-US" sz="2000" b="1" u="sng" dirty="0"/>
              <a:t>150,000</a:t>
            </a:r>
            <a:r>
              <a:rPr lang="en-US" dirty="0"/>
              <a:t> of the 20,000,000 acute medically ill patients each year survive their medical condition but die of </a:t>
            </a:r>
            <a:r>
              <a:rPr lang="en-US" dirty="0" smtClean="0"/>
              <a:t>VTE</a:t>
            </a:r>
            <a:endParaRPr lang="en-US" dirty="0"/>
          </a:p>
          <a:p>
            <a:pPr marL="742939" lvl="1" indent="-285750"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Rate </a:t>
            </a:r>
            <a:r>
              <a:rPr lang="en-US" dirty="0" smtClean="0"/>
              <a:t>symptomatic VTE </a:t>
            </a:r>
            <a:r>
              <a:rPr lang="en-US" sz="2000" b="1" u="sng" dirty="0"/>
              <a:t>doubles</a:t>
            </a:r>
            <a:r>
              <a:rPr lang="en-US" dirty="0"/>
              <a:t> during the 21 days post-discharge </a:t>
            </a:r>
            <a:r>
              <a:rPr lang="en-US" i="1" dirty="0"/>
              <a:t>even</a:t>
            </a:r>
            <a:r>
              <a:rPr lang="en-US" dirty="0"/>
              <a:t> </a:t>
            </a:r>
            <a:r>
              <a:rPr lang="en-US" i="1" dirty="0"/>
              <a:t>after 10 days of VTE prophylaxis</a:t>
            </a:r>
            <a:r>
              <a:rPr lang="en-US" dirty="0"/>
              <a:t> (ADOPT</a:t>
            </a:r>
            <a:r>
              <a:rPr lang="en-US" dirty="0" smtClean="0"/>
              <a:t>)</a:t>
            </a:r>
            <a:endParaRPr lang="en-US" baseline="30000" dirty="0"/>
          </a:p>
          <a:p>
            <a:pPr marL="742939" lvl="1" indent="-285750"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Fatal VTE increases </a:t>
            </a:r>
            <a:r>
              <a:rPr lang="en-US" sz="2000" b="1" u="sng" dirty="0"/>
              <a:t>5-fold</a:t>
            </a:r>
            <a:r>
              <a:rPr lang="en-US" dirty="0"/>
              <a:t> between day 10 and day 35 post-discharge </a:t>
            </a:r>
            <a:r>
              <a:rPr lang="en-US" i="1" dirty="0"/>
              <a:t>even</a:t>
            </a:r>
            <a:r>
              <a:rPr lang="en-US" dirty="0"/>
              <a:t> </a:t>
            </a:r>
            <a:r>
              <a:rPr lang="en-US" i="1" dirty="0"/>
              <a:t>after 10 days of VTE prophylaxis</a:t>
            </a:r>
            <a:r>
              <a:rPr lang="en-US" dirty="0"/>
              <a:t> (MAGELLAN</a:t>
            </a:r>
            <a:r>
              <a:rPr lang="en-US" dirty="0" smtClean="0"/>
              <a:t>)</a:t>
            </a:r>
            <a:endParaRPr lang="en-US" dirty="0"/>
          </a:p>
          <a:p>
            <a:pPr marL="742939" lvl="1" indent="-285750">
              <a:spcAft>
                <a:spcPts val="6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Hospital </a:t>
            </a:r>
            <a:r>
              <a:rPr lang="en-US" sz="2000" b="1" u="sng" dirty="0"/>
              <a:t>lengths of stay are decreasing </a:t>
            </a:r>
            <a:r>
              <a:rPr lang="en-US" dirty="0"/>
              <a:t>in the US, pushing more of the burden on thromboprophylaxis into the post-acute care setting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493949"/>
            <a:ext cx="8686800" cy="643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1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9" y="1094705"/>
            <a:ext cx="8660816" cy="4538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8355" y="5640944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Time: Admission to VTE in Days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61606" y="128785"/>
            <a:ext cx="6423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VTE Incidence 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Hospital Admission to 3 months Follow Up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8509" y="6531618"/>
            <a:ext cx="5647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400" b="1" dirty="0" err="1">
                <a:cs typeface="Arial" charset="0"/>
              </a:rPr>
              <a:t>Spyropoulos</a:t>
            </a:r>
            <a:r>
              <a:rPr lang="en-US" sz="1400" b="1" dirty="0">
                <a:cs typeface="Arial" charset="0"/>
              </a:rPr>
              <a:t> AC, et al. </a:t>
            </a:r>
            <a:r>
              <a:rPr lang="en-US" sz="1400" b="1" i="1" dirty="0">
                <a:cs typeface="Arial" charset="0"/>
              </a:rPr>
              <a:t>Chest</a:t>
            </a:r>
            <a:r>
              <a:rPr lang="en-US" sz="1400" b="1" dirty="0">
                <a:cs typeface="Arial" charset="0"/>
              </a:rPr>
              <a:t>. </a:t>
            </a:r>
            <a:r>
              <a:rPr lang="en-US" sz="1400" b="1" dirty="0" smtClean="0">
                <a:cs typeface="Arial" charset="0"/>
              </a:rPr>
              <a:t>2011;10:1378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119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hape 504"/>
          <p:cNvSpPr>
            <a:spLocks noGrp="1"/>
          </p:cNvSpPr>
          <p:nvPr>
            <p:ph type="title"/>
          </p:nvPr>
        </p:nvSpPr>
        <p:spPr>
          <a:xfrm>
            <a:off x="883181" y="33100"/>
            <a:ext cx="7772400" cy="12239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0000FF"/>
                </a:solidFill>
              </a:rPr>
              <a:t>VTE Risk Persists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Post-Discharge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2800" b="1" i="1" dirty="0" smtClean="0"/>
              <a:t>Acute Medically </a:t>
            </a:r>
            <a:r>
              <a:rPr lang="en-US" altLang="en-US" sz="2800" b="1" i="1" dirty="0" err="1" smtClean="0"/>
              <a:t>iII</a:t>
            </a:r>
            <a:endParaRPr lang="en-US" altLang="en-US" sz="3600" b="1" i="1" dirty="0"/>
          </a:p>
        </p:txBody>
      </p:sp>
      <p:sp>
        <p:nvSpPr>
          <p:cNvPr id="28676" name="Shape 505"/>
          <p:cNvSpPr>
            <a:spLocks noChangeArrowheads="1"/>
          </p:cNvSpPr>
          <p:nvPr/>
        </p:nvSpPr>
        <p:spPr bwMode="auto">
          <a:xfrm>
            <a:off x="4111174" y="6111559"/>
            <a:ext cx="4802575" cy="58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Amin AN et al.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Hosp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Med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2012; 7(3):231-238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Corbel" panose="020B0503020204020204" pitchFamily="34" charset="0"/>
              </a:rPr>
              <a:t>.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179074" y="1466263"/>
            <a:ext cx="3734675" cy="4423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  <a:t>Real-world analysis of US hospital database (&gt;11,000 </a:t>
            </a:r>
            <a:r>
              <a:rPr lang="en-US" b="1" noProof="0" dirty="0" smtClean="0">
                <a:solidFill>
                  <a:srgbClr val="FFFFFF"/>
                </a:solidFill>
                <a:latin typeface="Arial"/>
                <a:cs typeface="Rockwell"/>
              </a:rPr>
              <a:t>M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  <a:t>patients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  <a:t>)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Rockwell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  <a:t>Greater than 2.0% symptomatic VTE event rate through 40 days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Rockwell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  <a:t>Majority of events occur after hospital discharge and standard prophylaxis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Rockwell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FFFF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  <a:t>Less than 10% of patients received pharmacologic VTE prophylaxis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Rockwell"/>
              </a:rPr>
              <a:t>post-discharge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Rockwel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993" y="1466263"/>
            <a:ext cx="4734609" cy="4268502"/>
            <a:chOff x="399374" y="811893"/>
            <a:chExt cx="4083000" cy="3765139"/>
          </a:xfrm>
        </p:grpSpPr>
        <p:sp>
          <p:nvSpPr>
            <p:cNvPr id="127" name="TextBox 126"/>
            <p:cNvSpPr txBox="1"/>
            <p:nvPr/>
          </p:nvSpPr>
          <p:spPr>
            <a:xfrm>
              <a:off x="1382818" y="3834361"/>
              <a:ext cx="1923958" cy="22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orbel"/>
                </a:rPr>
                <a:t>DAYS AFTER ADMISSION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576417" y="3732193"/>
              <a:ext cx="0" cy="464125"/>
            </a:xfrm>
            <a:prstGeom prst="line">
              <a:avLst/>
            </a:prstGeom>
            <a:noFill/>
            <a:ln w="19050" cap="flat" cmpd="sng" algn="ctr">
              <a:solidFill>
                <a:srgbClr val="2C5697"/>
              </a:solidFill>
              <a:prstDash val="sysDot"/>
            </a:ln>
            <a:effectLst/>
          </p:spPr>
        </p:cxnSp>
        <p:sp>
          <p:nvSpPr>
            <p:cNvPr id="129" name="Rectangle 128"/>
            <p:cNvSpPr/>
            <p:nvPr/>
          </p:nvSpPr>
          <p:spPr>
            <a:xfrm>
              <a:off x="720645" y="4153520"/>
              <a:ext cx="1918437" cy="42351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Mean Hospital Stay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5.3 DAYS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99374" y="811893"/>
              <a:ext cx="4083000" cy="3401618"/>
              <a:chOff x="199349" y="878568"/>
              <a:chExt cx="4083000" cy="3401618"/>
            </a:xfrm>
          </p:grpSpPr>
          <p:sp>
            <p:nvSpPr>
              <p:cNvPr id="131" name="TextBox 130"/>
              <p:cNvSpPr txBox="1"/>
              <p:nvPr/>
            </p:nvSpPr>
            <p:spPr>
              <a:xfrm rot="16200000">
                <a:off x="-1107774" y="2654562"/>
                <a:ext cx="2932747" cy="31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CUMULATIVE 180 DAY </a:t>
                </a:r>
                <a:b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</a:b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PROBABILITY (%)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525090" y="1660863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2.5%</a:t>
                </a:r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1020336" y="2045964"/>
                <a:ext cx="2375004" cy="1735056"/>
              </a:xfrm>
              <a:custGeom>
                <a:avLst/>
                <a:gdLst>
                  <a:gd name="connsiteX0" fmla="*/ 0 w 859631"/>
                  <a:gd name="connsiteY0" fmla="*/ 1290638 h 1290638"/>
                  <a:gd name="connsiteX1" fmla="*/ 859631 w 859631"/>
                  <a:gd name="connsiteY1" fmla="*/ 1290638 h 1290638"/>
                  <a:gd name="connsiteX2" fmla="*/ 859631 w 859631"/>
                  <a:gd name="connsiteY2" fmla="*/ 0 h 1290638"/>
                  <a:gd name="connsiteX3" fmla="*/ 638175 w 859631"/>
                  <a:gd name="connsiteY3" fmla="*/ 107157 h 1290638"/>
                  <a:gd name="connsiteX4" fmla="*/ 476250 w 859631"/>
                  <a:gd name="connsiteY4" fmla="*/ 340519 h 1290638"/>
                  <a:gd name="connsiteX5" fmla="*/ 338137 w 859631"/>
                  <a:gd name="connsiteY5" fmla="*/ 583407 h 1290638"/>
                  <a:gd name="connsiteX6" fmla="*/ 235743 w 859631"/>
                  <a:gd name="connsiteY6" fmla="*/ 842963 h 1290638"/>
                  <a:gd name="connsiteX7" fmla="*/ 173831 w 859631"/>
                  <a:gd name="connsiteY7" fmla="*/ 1076325 h 1290638"/>
                  <a:gd name="connsiteX8" fmla="*/ 0 w 859631"/>
                  <a:gd name="connsiteY8" fmla="*/ 1290638 h 1290638"/>
                  <a:gd name="connsiteX0" fmla="*/ 0 w 859631"/>
                  <a:gd name="connsiteY0" fmla="*/ 1290638 h 1290638"/>
                  <a:gd name="connsiteX1" fmla="*/ 859631 w 859631"/>
                  <a:gd name="connsiteY1" fmla="*/ 1290638 h 1290638"/>
                  <a:gd name="connsiteX2" fmla="*/ 859631 w 859631"/>
                  <a:gd name="connsiteY2" fmla="*/ 0 h 1290638"/>
                  <a:gd name="connsiteX3" fmla="*/ 857250 w 859631"/>
                  <a:gd name="connsiteY3" fmla="*/ 0 h 1290638"/>
                  <a:gd name="connsiteX4" fmla="*/ 638175 w 859631"/>
                  <a:gd name="connsiteY4" fmla="*/ 107157 h 1290638"/>
                  <a:gd name="connsiteX5" fmla="*/ 476250 w 859631"/>
                  <a:gd name="connsiteY5" fmla="*/ 340519 h 1290638"/>
                  <a:gd name="connsiteX6" fmla="*/ 338137 w 859631"/>
                  <a:gd name="connsiteY6" fmla="*/ 583407 h 1290638"/>
                  <a:gd name="connsiteX7" fmla="*/ 235743 w 859631"/>
                  <a:gd name="connsiteY7" fmla="*/ 842963 h 1290638"/>
                  <a:gd name="connsiteX8" fmla="*/ 173831 w 859631"/>
                  <a:gd name="connsiteY8" fmla="*/ 1076325 h 1290638"/>
                  <a:gd name="connsiteX9" fmla="*/ 0 w 859631"/>
                  <a:gd name="connsiteY9" fmla="*/ 1290638 h 1290638"/>
                  <a:gd name="connsiteX0" fmla="*/ 0 w 1183481"/>
                  <a:gd name="connsiteY0" fmla="*/ 1483519 h 1483519"/>
                  <a:gd name="connsiteX1" fmla="*/ 859631 w 1183481"/>
                  <a:gd name="connsiteY1" fmla="*/ 1483519 h 1483519"/>
                  <a:gd name="connsiteX2" fmla="*/ 1183481 w 1183481"/>
                  <a:gd name="connsiteY2" fmla="*/ 0 h 1483519"/>
                  <a:gd name="connsiteX3" fmla="*/ 857250 w 1183481"/>
                  <a:gd name="connsiteY3" fmla="*/ 192881 h 1483519"/>
                  <a:gd name="connsiteX4" fmla="*/ 638175 w 1183481"/>
                  <a:gd name="connsiteY4" fmla="*/ 300038 h 1483519"/>
                  <a:gd name="connsiteX5" fmla="*/ 476250 w 1183481"/>
                  <a:gd name="connsiteY5" fmla="*/ 533400 h 1483519"/>
                  <a:gd name="connsiteX6" fmla="*/ 338137 w 1183481"/>
                  <a:gd name="connsiteY6" fmla="*/ 776288 h 1483519"/>
                  <a:gd name="connsiteX7" fmla="*/ 235743 w 1183481"/>
                  <a:gd name="connsiteY7" fmla="*/ 1035844 h 1483519"/>
                  <a:gd name="connsiteX8" fmla="*/ 173831 w 1183481"/>
                  <a:gd name="connsiteY8" fmla="*/ 1269206 h 1483519"/>
                  <a:gd name="connsiteX9" fmla="*/ 0 w 1183481"/>
                  <a:gd name="connsiteY9" fmla="*/ 1483519 h 1483519"/>
                  <a:gd name="connsiteX0" fmla="*/ 0 w 1183481"/>
                  <a:gd name="connsiteY0" fmla="*/ 1483519 h 1483519"/>
                  <a:gd name="connsiteX1" fmla="*/ 859631 w 1183481"/>
                  <a:gd name="connsiteY1" fmla="*/ 1483519 h 1483519"/>
                  <a:gd name="connsiteX2" fmla="*/ 857250 w 1183481"/>
                  <a:gd name="connsiteY2" fmla="*/ 1478757 h 1483519"/>
                  <a:gd name="connsiteX3" fmla="*/ 1183481 w 1183481"/>
                  <a:gd name="connsiteY3" fmla="*/ 0 h 1483519"/>
                  <a:gd name="connsiteX4" fmla="*/ 857250 w 1183481"/>
                  <a:gd name="connsiteY4" fmla="*/ 192881 h 1483519"/>
                  <a:gd name="connsiteX5" fmla="*/ 638175 w 1183481"/>
                  <a:gd name="connsiteY5" fmla="*/ 300038 h 1483519"/>
                  <a:gd name="connsiteX6" fmla="*/ 476250 w 1183481"/>
                  <a:gd name="connsiteY6" fmla="*/ 533400 h 1483519"/>
                  <a:gd name="connsiteX7" fmla="*/ 338137 w 1183481"/>
                  <a:gd name="connsiteY7" fmla="*/ 776288 h 1483519"/>
                  <a:gd name="connsiteX8" fmla="*/ 235743 w 1183481"/>
                  <a:gd name="connsiteY8" fmla="*/ 1035844 h 1483519"/>
                  <a:gd name="connsiteX9" fmla="*/ 173831 w 1183481"/>
                  <a:gd name="connsiteY9" fmla="*/ 1269206 h 1483519"/>
                  <a:gd name="connsiteX10" fmla="*/ 0 w 1183481"/>
                  <a:gd name="connsiteY10" fmla="*/ 1483519 h 1483519"/>
                  <a:gd name="connsiteX0" fmla="*/ 0 w 1183481"/>
                  <a:gd name="connsiteY0" fmla="*/ 1483519 h 1483520"/>
                  <a:gd name="connsiteX1" fmla="*/ 859631 w 1183481"/>
                  <a:gd name="connsiteY1" fmla="*/ 1483519 h 1483520"/>
                  <a:gd name="connsiteX2" fmla="*/ 1164431 w 1183481"/>
                  <a:gd name="connsiteY2" fmla="*/ 1483520 h 1483520"/>
                  <a:gd name="connsiteX3" fmla="*/ 1183481 w 1183481"/>
                  <a:gd name="connsiteY3" fmla="*/ 0 h 1483520"/>
                  <a:gd name="connsiteX4" fmla="*/ 857250 w 1183481"/>
                  <a:gd name="connsiteY4" fmla="*/ 192881 h 1483520"/>
                  <a:gd name="connsiteX5" fmla="*/ 638175 w 1183481"/>
                  <a:gd name="connsiteY5" fmla="*/ 300038 h 1483520"/>
                  <a:gd name="connsiteX6" fmla="*/ 476250 w 1183481"/>
                  <a:gd name="connsiteY6" fmla="*/ 533400 h 1483520"/>
                  <a:gd name="connsiteX7" fmla="*/ 338137 w 1183481"/>
                  <a:gd name="connsiteY7" fmla="*/ 776288 h 1483520"/>
                  <a:gd name="connsiteX8" fmla="*/ 235743 w 1183481"/>
                  <a:gd name="connsiteY8" fmla="*/ 1035844 h 1483520"/>
                  <a:gd name="connsiteX9" fmla="*/ 173831 w 1183481"/>
                  <a:gd name="connsiteY9" fmla="*/ 1269206 h 1483520"/>
                  <a:gd name="connsiteX10" fmla="*/ 0 w 1183481"/>
                  <a:gd name="connsiteY10" fmla="*/ 1483519 h 1483520"/>
                  <a:gd name="connsiteX0" fmla="*/ 0 w 1176337"/>
                  <a:gd name="connsiteY0" fmla="*/ 1481138 h 1481139"/>
                  <a:gd name="connsiteX1" fmla="*/ 859631 w 1176337"/>
                  <a:gd name="connsiteY1" fmla="*/ 1481138 h 1481139"/>
                  <a:gd name="connsiteX2" fmla="*/ 1164431 w 1176337"/>
                  <a:gd name="connsiteY2" fmla="*/ 1481139 h 1481139"/>
                  <a:gd name="connsiteX3" fmla="*/ 1176337 w 1176337"/>
                  <a:gd name="connsiteY3" fmla="*/ 0 h 1481139"/>
                  <a:gd name="connsiteX4" fmla="*/ 857250 w 1176337"/>
                  <a:gd name="connsiteY4" fmla="*/ 190500 h 1481139"/>
                  <a:gd name="connsiteX5" fmla="*/ 638175 w 1176337"/>
                  <a:gd name="connsiteY5" fmla="*/ 297657 h 1481139"/>
                  <a:gd name="connsiteX6" fmla="*/ 476250 w 1176337"/>
                  <a:gd name="connsiteY6" fmla="*/ 531019 h 1481139"/>
                  <a:gd name="connsiteX7" fmla="*/ 338137 w 1176337"/>
                  <a:gd name="connsiteY7" fmla="*/ 773907 h 1481139"/>
                  <a:gd name="connsiteX8" fmla="*/ 235743 w 1176337"/>
                  <a:gd name="connsiteY8" fmla="*/ 1033463 h 1481139"/>
                  <a:gd name="connsiteX9" fmla="*/ 173831 w 1176337"/>
                  <a:gd name="connsiteY9" fmla="*/ 1266825 h 1481139"/>
                  <a:gd name="connsiteX10" fmla="*/ 0 w 1176337"/>
                  <a:gd name="connsiteY10" fmla="*/ 1481138 h 1481139"/>
                  <a:gd name="connsiteX0" fmla="*/ 0 w 1176337"/>
                  <a:gd name="connsiteY0" fmla="*/ 1481138 h 1483520"/>
                  <a:gd name="connsiteX1" fmla="*/ 859631 w 1176337"/>
                  <a:gd name="connsiteY1" fmla="*/ 1481138 h 1483520"/>
                  <a:gd name="connsiteX2" fmla="*/ 1173956 w 1176337"/>
                  <a:gd name="connsiteY2" fmla="*/ 1483520 h 1483520"/>
                  <a:gd name="connsiteX3" fmla="*/ 1176337 w 1176337"/>
                  <a:gd name="connsiteY3" fmla="*/ 0 h 1483520"/>
                  <a:gd name="connsiteX4" fmla="*/ 857250 w 1176337"/>
                  <a:gd name="connsiteY4" fmla="*/ 190500 h 1483520"/>
                  <a:gd name="connsiteX5" fmla="*/ 638175 w 1176337"/>
                  <a:gd name="connsiteY5" fmla="*/ 297657 h 1483520"/>
                  <a:gd name="connsiteX6" fmla="*/ 476250 w 1176337"/>
                  <a:gd name="connsiteY6" fmla="*/ 531019 h 1483520"/>
                  <a:gd name="connsiteX7" fmla="*/ 338137 w 1176337"/>
                  <a:gd name="connsiteY7" fmla="*/ 773907 h 1483520"/>
                  <a:gd name="connsiteX8" fmla="*/ 235743 w 1176337"/>
                  <a:gd name="connsiteY8" fmla="*/ 1033463 h 1483520"/>
                  <a:gd name="connsiteX9" fmla="*/ 173831 w 1176337"/>
                  <a:gd name="connsiteY9" fmla="*/ 1266825 h 1483520"/>
                  <a:gd name="connsiteX10" fmla="*/ 0 w 1176337"/>
                  <a:gd name="connsiteY10" fmla="*/ 1481138 h 1483520"/>
                  <a:gd name="connsiteX0" fmla="*/ 0 w 1176337"/>
                  <a:gd name="connsiteY0" fmla="*/ 1473994 h 1476376"/>
                  <a:gd name="connsiteX1" fmla="*/ 859631 w 1176337"/>
                  <a:gd name="connsiteY1" fmla="*/ 1473994 h 1476376"/>
                  <a:gd name="connsiteX2" fmla="*/ 1173956 w 1176337"/>
                  <a:gd name="connsiteY2" fmla="*/ 1476376 h 1476376"/>
                  <a:gd name="connsiteX3" fmla="*/ 1176337 w 1176337"/>
                  <a:gd name="connsiteY3" fmla="*/ 0 h 1476376"/>
                  <a:gd name="connsiteX4" fmla="*/ 857250 w 1176337"/>
                  <a:gd name="connsiteY4" fmla="*/ 183356 h 1476376"/>
                  <a:gd name="connsiteX5" fmla="*/ 638175 w 1176337"/>
                  <a:gd name="connsiteY5" fmla="*/ 290513 h 1476376"/>
                  <a:gd name="connsiteX6" fmla="*/ 476250 w 1176337"/>
                  <a:gd name="connsiteY6" fmla="*/ 523875 h 1476376"/>
                  <a:gd name="connsiteX7" fmla="*/ 338137 w 1176337"/>
                  <a:gd name="connsiteY7" fmla="*/ 766763 h 1476376"/>
                  <a:gd name="connsiteX8" fmla="*/ 235743 w 1176337"/>
                  <a:gd name="connsiteY8" fmla="*/ 1026319 h 1476376"/>
                  <a:gd name="connsiteX9" fmla="*/ 173831 w 1176337"/>
                  <a:gd name="connsiteY9" fmla="*/ 1259681 h 1476376"/>
                  <a:gd name="connsiteX10" fmla="*/ 0 w 1176337"/>
                  <a:gd name="connsiteY10" fmla="*/ 1473994 h 1476376"/>
                  <a:gd name="connsiteX0" fmla="*/ 0 w 1174734"/>
                  <a:gd name="connsiteY0" fmla="*/ 1464469 h 1466851"/>
                  <a:gd name="connsiteX1" fmla="*/ 859631 w 1174734"/>
                  <a:gd name="connsiteY1" fmla="*/ 1464469 h 1466851"/>
                  <a:gd name="connsiteX2" fmla="*/ 1173956 w 1174734"/>
                  <a:gd name="connsiteY2" fmla="*/ 1466851 h 1466851"/>
                  <a:gd name="connsiteX3" fmla="*/ 1169194 w 1174734"/>
                  <a:gd name="connsiteY3" fmla="*/ 0 h 1466851"/>
                  <a:gd name="connsiteX4" fmla="*/ 857250 w 1174734"/>
                  <a:gd name="connsiteY4" fmla="*/ 173831 h 1466851"/>
                  <a:gd name="connsiteX5" fmla="*/ 638175 w 1174734"/>
                  <a:gd name="connsiteY5" fmla="*/ 280988 h 1466851"/>
                  <a:gd name="connsiteX6" fmla="*/ 476250 w 1174734"/>
                  <a:gd name="connsiteY6" fmla="*/ 514350 h 1466851"/>
                  <a:gd name="connsiteX7" fmla="*/ 338137 w 1174734"/>
                  <a:gd name="connsiteY7" fmla="*/ 757238 h 1466851"/>
                  <a:gd name="connsiteX8" fmla="*/ 235743 w 1174734"/>
                  <a:gd name="connsiteY8" fmla="*/ 1016794 h 1466851"/>
                  <a:gd name="connsiteX9" fmla="*/ 173831 w 1174734"/>
                  <a:gd name="connsiteY9" fmla="*/ 1250156 h 1466851"/>
                  <a:gd name="connsiteX10" fmla="*/ 0 w 1174734"/>
                  <a:gd name="connsiteY10" fmla="*/ 1464469 h 1466851"/>
                  <a:gd name="connsiteX0" fmla="*/ 0 w 1176338"/>
                  <a:gd name="connsiteY0" fmla="*/ 1464469 h 1466851"/>
                  <a:gd name="connsiteX1" fmla="*/ 859631 w 1176338"/>
                  <a:gd name="connsiteY1" fmla="*/ 1464469 h 1466851"/>
                  <a:gd name="connsiteX2" fmla="*/ 1173956 w 1176338"/>
                  <a:gd name="connsiteY2" fmla="*/ 1466851 h 1466851"/>
                  <a:gd name="connsiteX3" fmla="*/ 1176338 w 1176338"/>
                  <a:gd name="connsiteY3" fmla="*/ 0 h 1466851"/>
                  <a:gd name="connsiteX4" fmla="*/ 857250 w 1176338"/>
                  <a:gd name="connsiteY4" fmla="*/ 173831 h 1466851"/>
                  <a:gd name="connsiteX5" fmla="*/ 638175 w 1176338"/>
                  <a:gd name="connsiteY5" fmla="*/ 280988 h 1466851"/>
                  <a:gd name="connsiteX6" fmla="*/ 476250 w 1176338"/>
                  <a:gd name="connsiteY6" fmla="*/ 514350 h 1466851"/>
                  <a:gd name="connsiteX7" fmla="*/ 338137 w 1176338"/>
                  <a:gd name="connsiteY7" fmla="*/ 757238 h 1466851"/>
                  <a:gd name="connsiteX8" fmla="*/ 235743 w 1176338"/>
                  <a:gd name="connsiteY8" fmla="*/ 1016794 h 1466851"/>
                  <a:gd name="connsiteX9" fmla="*/ 173831 w 1176338"/>
                  <a:gd name="connsiteY9" fmla="*/ 1250156 h 1466851"/>
                  <a:gd name="connsiteX10" fmla="*/ 0 w 1176338"/>
                  <a:gd name="connsiteY10" fmla="*/ 1464469 h 146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6338" h="1466851">
                    <a:moveTo>
                      <a:pt x="0" y="1464469"/>
                    </a:moveTo>
                    <a:lnTo>
                      <a:pt x="859631" y="1464469"/>
                    </a:lnTo>
                    <a:lnTo>
                      <a:pt x="1173956" y="1466851"/>
                    </a:lnTo>
                    <a:cubicBezTo>
                      <a:pt x="1177925" y="973138"/>
                      <a:pt x="1172369" y="493713"/>
                      <a:pt x="1176338" y="0"/>
                    </a:cubicBezTo>
                    <a:lnTo>
                      <a:pt x="857250" y="173831"/>
                    </a:lnTo>
                    <a:lnTo>
                      <a:pt x="638175" y="280988"/>
                    </a:lnTo>
                    <a:lnTo>
                      <a:pt x="476250" y="514350"/>
                    </a:lnTo>
                    <a:lnTo>
                      <a:pt x="338137" y="757238"/>
                    </a:lnTo>
                    <a:lnTo>
                      <a:pt x="235743" y="1016794"/>
                    </a:lnTo>
                    <a:lnTo>
                      <a:pt x="173831" y="1250156"/>
                    </a:lnTo>
                    <a:lnTo>
                      <a:pt x="0" y="1464469"/>
                    </a:lnTo>
                    <a:close/>
                  </a:path>
                </a:pathLst>
              </a:custGeom>
              <a:solidFill>
                <a:srgbClr val="DB8360">
                  <a:alpha val="69804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904" y="878568"/>
                <a:ext cx="2305627" cy="2920300"/>
              </a:xfrm>
              <a:prstGeom prst="rect">
                <a:avLst/>
              </a:prstGeom>
            </p:spPr>
          </p:pic>
          <p:cxnSp>
            <p:nvCxnSpPr>
              <p:cNvPr id="135" name="Straight Connector 134"/>
              <p:cNvCxnSpPr/>
              <p:nvPr/>
            </p:nvCxnSpPr>
            <p:spPr>
              <a:xfrm>
                <a:off x="924839" y="1783329"/>
                <a:ext cx="19219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924838" y="2063948"/>
                <a:ext cx="19219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24836" y="2344566"/>
                <a:ext cx="19219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924833" y="2625185"/>
                <a:ext cx="19219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924831" y="2905804"/>
                <a:ext cx="19219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924830" y="3186423"/>
                <a:ext cx="19219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924827" y="3467042"/>
                <a:ext cx="19219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020941" y="3779715"/>
                <a:ext cx="23744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1013891" y="1783329"/>
                <a:ext cx="0" cy="200214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44" name="TextBox 143"/>
              <p:cNvSpPr txBox="1"/>
              <p:nvPr/>
            </p:nvSpPr>
            <p:spPr>
              <a:xfrm>
                <a:off x="643714" y="3628658"/>
                <a:ext cx="876245" cy="228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C5697"/>
                    </a:solidFill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0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68048" y="3751659"/>
                <a:ext cx="239755" cy="25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4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0</a:t>
                </a:r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1020336" y="3517709"/>
                <a:ext cx="356897" cy="268133"/>
              </a:xfrm>
              <a:custGeom>
                <a:avLst/>
                <a:gdLst>
                  <a:gd name="connsiteX0" fmla="*/ 152400 w 152400"/>
                  <a:gd name="connsiteY0" fmla="*/ 0 h 176212"/>
                  <a:gd name="connsiteX1" fmla="*/ 152400 w 152400"/>
                  <a:gd name="connsiteY1" fmla="*/ 176212 h 176212"/>
                  <a:gd name="connsiteX2" fmla="*/ 0 w 152400"/>
                  <a:gd name="connsiteY2" fmla="*/ 176212 h 176212"/>
                  <a:gd name="connsiteX3" fmla="*/ 152400 w 152400"/>
                  <a:gd name="connsiteY3" fmla="*/ 0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76212">
                    <a:moveTo>
                      <a:pt x="152400" y="0"/>
                    </a:moveTo>
                    <a:lnTo>
                      <a:pt x="152400" y="176212"/>
                    </a:lnTo>
                    <a:lnTo>
                      <a:pt x="0" y="176212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2C5697">
                  <a:alpha val="69804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3296531" y="2021564"/>
                <a:ext cx="92499" cy="80135"/>
              </a:xfrm>
              <a:prstGeom prst="rect">
                <a:avLst/>
              </a:prstGeom>
              <a:solidFill>
                <a:srgbClr val="2C5697"/>
              </a:solidFill>
              <a:ln>
                <a:solidFill>
                  <a:srgbClr val="FFFFFF"/>
                </a:solidFill>
              </a:ln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2303987" y="2335539"/>
                <a:ext cx="98349" cy="90721"/>
              </a:xfrm>
              <a:prstGeom prst="rect">
                <a:avLst/>
              </a:prstGeom>
              <a:solidFill>
                <a:srgbClr val="2C5697"/>
              </a:solidFill>
              <a:ln>
                <a:solidFill>
                  <a:srgbClr val="FFFFFF"/>
                </a:solidFill>
              </a:ln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1970880" y="2615787"/>
                <a:ext cx="98349" cy="90721"/>
              </a:xfrm>
              <a:prstGeom prst="rect">
                <a:avLst/>
              </a:prstGeom>
              <a:solidFill>
                <a:srgbClr val="2C5697"/>
              </a:solidFill>
              <a:ln>
                <a:solidFill>
                  <a:srgbClr val="FFFFFF"/>
                </a:solidFill>
              </a:ln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1683545" y="2896034"/>
                <a:ext cx="98349" cy="90721"/>
              </a:xfrm>
              <a:prstGeom prst="rect">
                <a:avLst/>
              </a:prstGeom>
              <a:solidFill>
                <a:srgbClr val="2C5697"/>
              </a:solidFill>
              <a:ln>
                <a:solidFill>
                  <a:srgbClr val="FFFFFF"/>
                </a:solidFill>
              </a:ln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1487779" y="3182791"/>
                <a:ext cx="98349" cy="90721"/>
              </a:xfrm>
              <a:prstGeom prst="rect">
                <a:avLst/>
              </a:prstGeom>
              <a:solidFill>
                <a:srgbClr val="2C5697"/>
              </a:solidFill>
              <a:ln>
                <a:solidFill>
                  <a:srgbClr val="FFFFFF"/>
                </a:solidFill>
              </a:ln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1337780" y="3463338"/>
                <a:ext cx="98349" cy="90721"/>
              </a:xfrm>
              <a:prstGeom prst="rect">
                <a:avLst/>
              </a:prstGeom>
              <a:solidFill>
                <a:srgbClr val="2C5697"/>
              </a:solidFill>
              <a:ln>
                <a:solidFill>
                  <a:srgbClr val="FFFFFF"/>
                </a:solidFill>
              </a:ln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1450" marR="0" lvl="0" indent="-17145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Lucida Grande" charset="0"/>
                  <a:buChar char="‣"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3399050" y="1785697"/>
                <a:ext cx="13716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401464" y="2195154"/>
                <a:ext cx="13716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399050" y="2592773"/>
                <a:ext cx="13716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411751" y="2984475"/>
                <a:ext cx="13716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411751" y="3382095"/>
                <a:ext cx="13716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3400272" y="1783329"/>
                <a:ext cx="0" cy="201168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159" name="TextBox 158"/>
              <p:cNvSpPr txBox="1"/>
              <p:nvPr/>
            </p:nvSpPr>
            <p:spPr>
              <a:xfrm>
                <a:off x="3213618" y="3751659"/>
                <a:ext cx="372237" cy="25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4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40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974592" y="3768723"/>
                <a:ext cx="372237" cy="25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4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20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531715" y="3253333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0.5%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525095" y="2866813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1.0%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509629" y="2462625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1.5%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516256" y="2071692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2.0%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36079" y="1664894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70%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529461" y="1936558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60%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525039" y="2223694"/>
                <a:ext cx="439740" cy="352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50%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%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orbel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520621" y="2493152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40%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25040" y="2780289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30%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29457" y="3054160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20%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20620" y="3345714"/>
                <a:ext cx="439740" cy="21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10%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 rot="5400000">
                <a:off x="2656724" y="2568865"/>
                <a:ext cx="2932747" cy="31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SYMPTOMATIC VTE</a:t>
                </a:r>
                <a:b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</a:b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Corbel"/>
                  </a:rPr>
                  <a:t>RATE (%)</a:t>
                </a: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741193" y="897864"/>
              <a:ext cx="3408201" cy="52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BA3E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Corbel"/>
                </a:rPr>
                <a:t>SYMPTOMATIC VTE 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BA3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orbel"/>
              </a:endParaRPr>
            </a:p>
            <a:p>
              <a:pPr marL="0" marR="0" lvl="0" indent="0" algn="ctr" defTabSz="4572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BA3E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Corbel"/>
                </a:rPr>
                <a:t/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BA3E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Corbel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BA3E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Corbel"/>
                </a:rPr>
                <a:t>ACUTE MEDICAL PATIENTS 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BA3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7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547" name="Group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62000" y="1727698"/>
          <a:ext cx="7814441" cy="3878580"/>
        </p:xfrm>
        <a:graphic>
          <a:graphicData uri="http://schemas.openxmlformats.org/drawingml/2006/table">
            <a:tbl>
              <a:tblPr bandRow="1">
                <a:effectLst>
                  <a:outerShdw blurRad="1079500" dir="5400000" sx="120000" sy="120000" algn="tl" rotWithShape="0">
                    <a:schemeClr val="tx2">
                      <a:lumMod val="75000"/>
                      <a:lumOff val="25000"/>
                      <a:alpha val="40000"/>
                    </a:schemeClr>
                  </a:outerShdw>
                </a:effectLst>
                <a:tableStyleId>{5DA37D80-6434-44D0-A028-1B22A696006F}</a:tableStyleId>
              </a:tblPr>
              <a:tblGrid>
                <a:gridCol w="204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537B"/>
                          </a:solidFill>
                          <a:effectLst/>
                        </a:rPr>
                        <a:t>Study (N)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537B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537B"/>
                          </a:solidFill>
                          <a:effectLst/>
                        </a:rPr>
                        <a:t>Study Groups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537B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EXCLAIM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(5,963)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Enoxaparin 40mg QD x 38</a:t>
                      </a: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±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4</a:t>
                      </a: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 days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Enoxaparin 40mg QD x 10±4 days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ADOPT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(6,528)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Apixaban 2.5mg BID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x 30 days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Enoxaparin 40mg QD x 10±4 days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MAGELLAN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(8,101)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Rivaroxaban 10mg QD x 35</a:t>
                      </a:r>
                      <a:r>
                        <a:rPr kumimoji="0" lang="en-US" sz="1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±</a:t>
                      </a:r>
                      <a:r>
                        <a:rPr kumimoji="0" lang="en-US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5050A"/>
                          </a:solidFill>
                          <a:effectLst/>
                        </a:rPr>
                        <a:t>4 days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Enoxaparin 40mg QD  x 10±4 days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APEX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(7,513)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Betrixaban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80mg QD x 35-42 days 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Betrixaban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40mg, QD x 35-42 days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Enoxaparin 40mg, QD x 10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4 days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8373" y="292250"/>
            <a:ext cx="8229600" cy="100584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00FF"/>
                </a:solidFill>
              </a:rPr>
              <a:t> Extended VTE Prophylaxis In </a:t>
            </a:r>
            <a:r>
              <a:rPr lang="en-US" sz="3200" b="1" i="1" dirty="0" smtClean="0"/>
              <a:t>Medical ill Patients</a:t>
            </a:r>
          </a:p>
        </p:txBody>
      </p:sp>
      <p:sp>
        <p:nvSpPr>
          <p:cNvPr id="71706" name="Rectangle 296"/>
          <p:cNvSpPr>
            <a:spLocks noChangeArrowheads="1"/>
          </p:cNvSpPr>
          <p:nvPr/>
        </p:nvSpPr>
        <p:spPr bwMode="auto">
          <a:xfrm>
            <a:off x="865204" y="582648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1400" b="1" dirty="0" smtClean="0"/>
              <a:t>Hull </a:t>
            </a:r>
            <a:r>
              <a:rPr lang="en-US" sz="1400" b="1" dirty="0"/>
              <a:t>RD, et al. </a:t>
            </a:r>
            <a:r>
              <a:rPr lang="en-US" sz="1400" b="1" i="1" dirty="0"/>
              <a:t>Ann Intern Med</a:t>
            </a:r>
            <a:r>
              <a:rPr lang="en-US" sz="1400" b="1" dirty="0"/>
              <a:t>. </a:t>
            </a:r>
            <a:r>
              <a:rPr lang="en-US" sz="1400" b="1" dirty="0" smtClean="0"/>
              <a:t>2010;153:8</a:t>
            </a:r>
            <a:endParaRPr lang="en-US" sz="1400" b="1" baseline="30000" dirty="0" smtClean="0"/>
          </a:p>
          <a:p>
            <a:pPr algn="r" eaLnBrk="0" hangingPunct="0">
              <a:spcBef>
                <a:spcPct val="0"/>
              </a:spcBef>
              <a:defRPr/>
            </a:pPr>
            <a:r>
              <a:rPr lang="en-US" sz="1400" b="1" baseline="30000" dirty="0" smtClean="0"/>
              <a:t> </a:t>
            </a:r>
            <a:r>
              <a:rPr lang="en-US" sz="1400" b="1" dirty="0" err="1"/>
              <a:t>Goldhaber</a:t>
            </a:r>
            <a:r>
              <a:rPr lang="en-US" sz="1400" b="1" dirty="0"/>
              <a:t> SZ, et al. </a:t>
            </a:r>
            <a:r>
              <a:rPr lang="en-US" sz="1400" b="1" i="1" dirty="0"/>
              <a:t>N Engl J Med</a:t>
            </a:r>
            <a:r>
              <a:rPr lang="en-US" sz="1400" b="1" dirty="0"/>
              <a:t>. </a:t>
            </a:r>
            <a:r>
              <a:rPr lang="en-US" sz="1400" b="1" dirty="0" smtClean="0"/>
              <a:t>2011;365:2167 </a:t>
            </a:r>
          </a:p>
          <a:p>
            <a:pPr algn="r" eaLnBrk="0" hangingPunct="0">
              <a:spcBef>
                <a:spcPct val="0"/>
              </a:spcBef>
              <a:defRPr/>
            </a:pPr>
            <a:r>
              <a:rPr lang="en-US" sz="1400" b="1" dirty="0" smtClean="0"/>
              <a:t>Cohen </a:t>
            </a:r>
            <a:r>
              <a:rPr lang="en-US" sz="1400" b="1" dirty="0"/>
              <a:t>AT, et al. </a:t>
            </a:r>
            <a:r>
              <a:rPr lang="en-US" sz="1400" b="1" i="1" dirty="0"/>
              <a:t>N Engl J Med</a:t>
            </a:r>
            <a:r>
              <a:rPr lang="en-US" sz="1400" b="1" dirty="0"/>
              <a:t>. </a:t>
            </a:r>
            <a:r>
              <a:rPr lang="en-US" sz="1400" b="1" dirty="0" smtClean="0"/>
              <a:t>2013;368:513</a:t>
            </a:r>
          </a:p>
          <a:p>
            <a:pPr algn="r" eaLnBrk="0" hangingPunct="0">
              <a:spcBef>
                <a:spcPct val="0"/>
              </a:spcBef>
              <a:defRPr/>
            </a:pPr>
            <a:r>
              <a:rPr lang="en-US" sz="1400" b="1" dirty="0" smtClean="0"/>
              <a:t>Cohen AT, et al. N </a:t>
            </a:r>
            <a:r>
              <a:rPr lang="en-US" sz="1400" b="1" dirty="0" err="1" smtClean="0"/>
              <a:t>Engl</a:t>
            </a:r>
            <a:r>
              <a:rPr lang="en-US" sz="1400" b="1" dirty="0" smtClean="0"/>
              <a:t> J Med 2016;375:534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951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685800" y="241479"/>
            <a:ext cx="7772400" cy="585788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 smtClean="0">
                <a:solidFill>
                  <a:srgbClr val="0000FF"/>
                </a:solidFill>
              </a:rPr>
              <a:t>Extended VTE Prophylaxis </a:t>
            </a:r>
            <a:br>
              <a:rPr lang="en-US" altLang="en-US" sz="3200" b="1" dirty="0" smtClean="0">
                <a:solidFill>
                  <a:srgbClr val="0000FF"/>
                </a:solidFill>
              </a:rPr>
            </a:br>
            <a:r>
              <a:rPr lang="en-US" altLang="en-US" sz="2800" b="1" i="1" dirty="0" smtClean="0"/>
              <a:t>Medical Patients</a:t>
            </a:r>
            <a:endParaRPr lang="en-US" altLang="en-US" sz="1600" b="1" i="1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450975" y="1265238"/>
          <a:ext cx="6918325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917700" y="964197"/>
            <a:ext cx="53086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</a:rPr>
              <a:t>Net Clinical Benefit of Factor </a:t>
            </a:r>
            <a:r>
              <a:rPr lang="en-US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</a:rPr>
              <a:t>Xa</a:t>
            </a:r>
            <a:r>
              <a:rPr 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</a:rPr>
              <a:t> Inhibitors</a:t>
            </a:r>
          </a:p>
        </p:txBody>
      </p:sp>
      <p:grpSp>
        <p:nvGrpSpPr>
          <p:cNvPr id="52228" name="Group 43"/>
          <p:cNvGrpSpPr>
            <a:grpSpLocks/>
          </p:cNvGrpSpPr>
          <p:nvPr/>
        </p:nvGrpSpPr>
        <p:grpSpPr bwMode="auto">
          <a:xfrm>
            <a:off x="2057400" y="1970088"/>
            <a:ext cx="71438" cy="3395662"/>
            <a:chOff x="866775" y="1967702"/>
            <a:chExt cx="71438" cy="3395663"/>
          </a:xfrm>
        </p:grpSpPr>
        <p:grpSp>
          <p:nvGrpSpPr>
            <p:cNvPr id="52258" name="Group 23"/>
            <p:cNvGrpSpPr>
              <a:grpSpLocks/>
            </p:cNvGrpSpPr>
            <p:nvPr/>
          </p:nvGrpSpPr>
          <p:grpSpPr bwMode="auto">
            <a:xfrm>
              <a:off x="866775" y="1970086"/>
              <a:ext cx="71438" cy="3392486"/>
              <a:chOff x="2009775" y="1974850"/>
              <a:chExt cx="71438" cy="3392486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2009775" y="1975641"/>
                <a:ext cx="7143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2009775" y="2821778"/>
                <a:ext cx="7143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009775" y="4521992"/>
                <a:ext cx="7143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009775" y="5368129"/>
                <a:ext cx="7143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264" name="Group 13"/>
              <p:cNvGrpSpPr>
                <a:grpSpLocks/>
              </p:cNvGrpSpPr>
              <p:nvPr/>
            </p:nvGrpSpPr>
            <p:grpSpPr bwMode="auto">
              <a:xfrm>
                <a:off x="2045493" y="4810125"/>
                <a:ext cx="35720" cy="284163"/>
                <a:chOff x="2045493" y="4810125"/>
                <a:chExt cx="35720" cy="28416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2044700" y="5095079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2044700" y="4810917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65" name="Group 14"/>
              <p:cNvGrpSpPr>
                <a:grpSpLocks/>
              </p:cNvGrpSpPr>
              <p:nvPr/>
            </p:nvGrpSpPr>
            <p:grpSpPr bwMode="auto">
              <a:xfrm>
                <a:off x="2045493" y="3954462"/>
                <a:ext cx="35720" cy="284163"/>
                <a:chOff x="2045493" y="4810125"/>
                <a:chExt cx="35720" cy="284163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044700" y="5095080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2044700" y="4810917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66" name="Group 17"/>
              <p:cNvGrpSpPr>
                <a:grpSpLocks/>
              </p:cNvGrpSpPr>
              <p:nvPr/>
            </p:nvGrpSpPr>
            <p:grpSpPr bwMode="auto">
              <a:xfrm>
                <a:off x="2045493" y="2252662"/>
                <a:ext cx="35720" cy="284163"/>
                <a:chOff x="2045493" y="4810125"/>
                <a:chExt cx="35720" cy="284163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2044700" y="5095079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2044700" y="4810916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67" name="Group 20"/>
              <p:cNvGrpSpPr>
                <a:grpSpLocks/>
              </p:cNvGrpSpPr>
              <p:nvPr/>
            </p:nvGrpSpPr>
            <p:grpSpPr bwMode="auto">
              <a:xfrm>
                <a:off x="2045493" y="3104355"/>
                <a:ext cx="35720" cy="284163"/>
                <a:chOff x="2045493" y="4810125"/>
                <a:chExt cx="35720" cy="284163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044700" y="5094286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044700" y="4810123"/>
                  <a:ext cx="3651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Straight Connector 42"/>
            <p:cNvCxnSpPr/>
            <p:nvPr/>
          </p:nvCxnSpPr>
          <p:spPr>
            <a:xfrm>
              <a:off x="933450" y="1967702"/>
              <a:ext cx="0" cy="33956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>
            <a:off x="2057400" y="3670300"/>
            <a:ext cx="59547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Box 47"/>
          <p:cNvSpPr txBox="1">
            <a:spLocks noChangeArrowheads="1"/>
          </p:cNvSpPr>
          <p:nvPr/>
        </p:nvSpPr>
        <p:spPr bwMode="auto">
          <a:xfrm>
            <a:off x="1779588" y="348773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b="1"/>
              <a:t>0</a:t>
            </a:r>
          </a:p>
        </p:txBody>
      </p:sp>
      <p:sp>
        <p:nvSpPr>
          <p:cNvPr id="52231" name="TextBox 49"/>
          <p:cNvSpPr txBox="1">
            <a:spLocks noChangeArrowheads="1"/>
          </p:cNvSpPr>
          <p:nvPr/>
        </p:nvSpPr>
        <p:spPr bwMode="auto">
          <a:xfrm>
            <a:off x="1793875" y="2652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1"/>
              <a:t>3</a:t>
            </a:r>
          </a:p>
        </p:txBody>
      </p:sp>
      <p:sp>
        <p:nvSpPr>
          <p:cNvPr id="52232" name="TextBox 50"/>
          <p:cNvSpPr txBox="1">
            <a:spLocks noChangeArrowheads="1"/>
          </p:cNvSpPr>
          <p:nvPr/>
        </p:nvSpPr>
        <p:spPr bwMode="auto">
          <a:xfrm>
            <a:off x="1793875" y="18018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1"/>
              <a:t>6</a:t>
            </a:r>
          </a:p>
        </p:txBody>
      </p:sp>
      <p:sp>
        <p:nvSpPr>
          <p:cNvPr id="52233" name="TextBox 51"/>
          <p:cNvSpPr txBox="1">
            <a:spLocks noChangeArrowheads="1"/>
          </p:cNvSpPr>
          <p:nvPr/>
        </p:nvSpPr>
        <p:spPr bwMode="auto">
          <a:xfrm>
            <a:off x="1793875" y="43481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2234" name="TextBox 52"/>
          <p:cNvSpPr txBox="1">
            <a:spLocks noChangeArrowheads="1"/>
          </p:cNvSpPr>
          <p:nvPr/>
        </p:nvSpPr>
        <p:spPr bwMode="auto">
          <a:xfrm>
            <a:off x="1793875" y="51943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08225" y="1408113"/>
            <a:ext cx="1222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FFC000"/>
                </a:solidFill>
                <a:latin typeface="+mn-lt"/>
                <a:ea typeface="+mn-ea"/>
              </a:rPr>
              <a:t>EXCLAIM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38467" y="1408113"/>
            <a:ext cx="9925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ADOPT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24380" y="1408113"/>
            <a:ext cx="14927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</a:rPr>
              <a:t>MAGELLAN</a:t>
            </a:r>
          </a:p>
        </p:txBody>
      </p:sp>
      <p:sp>
        <p:nvSpPr>
          <p:cNvPr id="52238" name="TextBox 56"/>
          <p:cNvSpPr txBox="1">
            <a:spLocks noChangeArrowheads="1"/>
          </p:cNvSpPr>
          <p:nvPr/>
        </p:nvSpPr>
        <p:spPr bwMode="auto">
          <a:xfrm rot="-5400000">
            <a:off x="7938" y="3482975"/>
            <a:ext cx="167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/>
              <a:t>Incidence (%)</a:t>
            </a:r>
          </a:p>
        </p:txBody>
      </p:sp>
      <p:sp>
        <p:nvSpPr>
          <p:cNvPr id="60" name="Up Arrow 59"/>
          <p:cNvSpPr/>
          <p:nvPr/>
        </p:nvSpPr>
        <p:spPr>
          <a:xfrm>
            <a:off x="1180957" y="2039218"/>
            <a:ext cx="611448" cy="144800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More VTE</a:t>
            </a:r>
          </a:p>
        </p:txBody>
      </p:sp>
      <p:sp>
        <p:nvSpPr>
          <p:cNvPr id="61" name="Up Arrow 60"/>
          <p:cNvSpPr/>
          <p:nvPr/>
        </p:nvSpPr>
        <p:spPr>
          <a:xfrm rot="10800000">
            <a:off x="1180957" y="3896228"/>
            <a:ext cx="611448" cy="1464276"/>
          </a:xfrm>
          <a:prstGeom prst="upArrow">
            <a:avLst/>
          </a:prstGeom>
          <a:solidFill>
            <a:schemeClr val="bg1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A20000"/>
                </a:solidFill>
              </a:rPr>
              <a:t>More Bleeding</a:t>
            </a:r>
          </a:p>
        </p:txBody>
      </p:sp>
      <p:sp>
        <p:nvSpPr>
          <p:cNvPr id="52241" name="Rectangle 61"/>
          <p:cNvSpPr>
            <a:spLocks noChangeArrowheads="1"/>
          </p:cNvSpPr>
          <p:nvPr/>
        </p:nvSpPr>
        <p:spPr bwMode="auto">
          <a:xfrm>
            <a:off x="4224274" y="6085048"/>
            <a:ext cx="484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400" b="1" dirty="0" smtClean="0"/>
              <a:t>Hull R, et al. Ann Intern Med 2010;153:8-18</a:t>
            </a:r>
          </a:p>
          <a:p>
            <a:pPr algn="r"/>
            <a:r>
              <a:rPr lang="en-US" altLang="en-US" sz="1400" b="1" dirty="0" smtClean="0"/>
              <a:t>Cohen A , et al. NEJM 2013;368:513</a:t>
            </a:r>
          </a:p>
          <a:p>
            <a:pPr algn="r"/>
            <a:r>
              <a:rPr lang="en-US" altLang="en-US" sz="1400" b="1" dirty="0" err="1" smtClean="0"/>
              <a:t>Goldhaber</a:t>
            </a:r>
            <a:r>
              <a:rPr lang="en-US" altLang="en-US" sz="1400" b="1" dirty="0" smtClean="0"/>
              <a:t> S, et al. N </a:t>
            </a:r>
            <a:r>
              <a:rPr lang="en-US" altLang="en-US" sz="1400" b="1" dirty="0" err="1" smtClean="0"/>
              <a:t>Engl</a:t>
            </a:r>
            <a:r>
              <a:rPr lang="en-US" altLang="en-US" sz="1400" b="1" dirty="0" smtClean="0"/>
              <a:t> J Med 2011; 365: 2167</a:t>
            </a:r>
          </a:p>
        </p:txBody>
      </p:sp>
      <p:sp>
        <p:nvSpPr>
          <p:cNvPr id="52242" name="Rectangle 62"/>
          <p:cNvSpPr>
            <a:spLocks noChangeArrowheads="1"/>
          </p:cNvSpPr>
          <p:nvPr/>
        </p:nvSpPr>
        <p:spPr bwMode="auto">
          <a:xfrm>
            <a:off x="2497190" y="5632450"/>
            <a:ext cx="94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b="1" dirty="0"/>
              <a:t>(n = 5,963)</a:t>
            </a:r>
          </a:p>
        </p:txBody>
      </p:sp>
      <p:sp>
        <p:nvSpPr>
          <p:cNvPr id="52243" name="Rectangle 63"/>
          <p:cNvSpPr>
            <a:spLocks noChangeArrowheads="1"/>
          </p:cNvSpPr>
          <p:nvPr/>
        </p:nvSpPr>
        <p:spPr bwMode="auto">
          <a:xfrm>
            <a:off x="6704013" y="5632450"/>
            <a:ext cx="94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(n = 8,101)</a:t>
            </a:r>
          </a:p>
        </p:txBody>
      </p:sp>
      <p:sp>
        <p:nvSpPr>
          <p:cNvPr id="52244" name="Rectangle 64"/>
          <p:cNvSpPr>
            <a:spLocks noChangeArrowheads="1"/>
          </p:cNvSpPr>
          <p:nvPr/>
        </p:nvSpPr>
        <p:spPr bwMode="auto">
          <a:xfrm>
            <a:off x="4568825" y="5632450"/>
            <a:ext cx="94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b="1" dirty="0"/>
              <a:t>(n = 6,528)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98825" y="2921000"/>
            <a:ext cx="2746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*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7554913" y="2373313"/>
            <a:ext cx="27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Microsoft Sans Serif" panose="020B0604020202020204" pitchFamily="34" charset="0"/>
              </a:rPr>
              <a:t>*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2247" name="Rectangle 67"/>
          <p:cNvSpPr>
            <a:spLocks noChangeArrowheads="1"/>
          </p:cNvSpPr>
          <p:nvPr/>
        </p:nvSpPr>
        <p:spPr bwMode="auto">
          <a:xfrm>
            <a:off x="4572000" y="185420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cs typeface="Microsoft Sans Serif" panose="020B0604020202020204" pitchFamily="34" charset="0"/>
              </a:rPr>
              <a:t>*</a:t>
            </a:r>
            <a:r>
              <a:rPr lang="en-US" altLang="en-US" sz="1400" b="1">
                <a:cs typeface="Microsoft Sans Serif" panose="020B0604020202020204" pitchFamily="34" charset="0"/>
              </a:rPr>
              <a:t> p &lt; 0.05</a:t>
            </a:r>
            <a:endParaRPr lang="en-US" altLang="en-US" sz="1400"/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2347913" y="3752850"/>
            <a:ext cx="1206500" cy="484188"/>
            <a:chOff x="915826" y="2495978"/>
            <a:chExt cx="1205882" cy="483471"/>
          </a:xfrm>
        </p:grpSpPr>
        <p:sp>
          <p:nvSpPr>
            <p:cNvPr id="52256" name="TextBox 2"/>
            <p:cNvSpPr txBox="1">
              <a:spLocks noChangeArrowheads="1"/>
            </p:cNvSpPr>
            <p:nvPr/>
          </p:nvSpPr>
          <p:spPr bwMode="auto">
            <a:xfrm>
              <a:off x="915826" y="2495978"/>
              <a:ext cx="433182" cy="30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0.3</a:t>
              </a:r>
            </a:p>
          </p:txBody>
        </p:sp>
        <p:sp>
          <p:nvSpPr>
            <p:cNvPr id="52257" name="TextBox 3"/>
            <p:cNvSpPr txBox="1">
              <a:spLocks noChangeArrowheads="1"/>
            </p:cNvSpPr>
            <p:nvPr/>
          </p:nvSpPr>
          <p:spPr bwMode="auto">
            <a:xfrm>
              <a:off x="1598804" y="2610143"/>
              <a:ext cx="522904" cy="36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0.8</a:t>
              </a:r>
              <a:r>
                <a:rPr lang="en-US" altLang="en-US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*</a:t>
              </a:r>
              <a:endParaRPr lang="en-US" altLang="en-US" sz="1400" b="1">
                <a:solidFill>
                  <a:srgbClr val="C00000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4473575" y="4224338"/>
            <a:ext cx="1136650" cy="522287"/>
            <a:chOff x="3039945" y="2911034"/>
            <a:chExt cx="1136725" cy="521983"/>
          </a:xfrm>
        </p:grpSpPr>
        <p:sp>
          <p:nvSpPr>
            <p:cNvPr id="52254" name="TextBox 2"/>
            <p:cNvSpPr txBox="1">
              <a:spLocks noChangeArrowheads="1"/>
            </p:cNvSpPr>
            <p:nvPr/>
          </p:nvSpPr>
          <p:spPr bwMode="auto">
            <a:xfrm>
              <a:off x="3039945" y="2911034"/>
              <a:ext cx="4331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2.1</a:t>
              </a:r>
            </a:p>
          </p:txBody>
        </p:sp>
        <p:sp>
          <p:nvSpPr>
            <p:cNvPr id="52255" name="TextBox 3"/>
            <p:cNvSpPr txBox="1">
              <a:spLocks noChangeArrowheads="1"/>
            </p:cNvSpPr>
            <p:nvPr/>
          </p:nvSpPr>
          <p:spPr bwMode="auto">
            <a:xfrm>
              <a:off x="3743538" y="3125240"/>
              <a:ext cx="4331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2.7</a:t>
              </a: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6564313" y="4246563"/>
            <a:ext cx="1211262" cy="1008062"/>
            <a:chOff x="5144922" y="2904070"/>
            <a:chExt cx="1211278" cy="1007399"/>
          </a:xfrm>
        </p:grpSpPr>
        <p:sp>
          <p:nvSpPr>
            <p:cNvPr id="52252" name="TextBox 2"/>
            <p:cNvSpPr txBox="1">
              <a:spLocks noChangeArrowheads="1"/>
            </p:cNvSpPr>
            <p:nvPr/>
          </p:nvSpPr>
          <p:spPr bwMode="auto">
            <a:xfrm>
              <a:off x="5144922" y="2904070"/>
              <a:ext cx="433182" cy="30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1.7</a:t>
              </a:r>
            </a:p>
          </p:txBody>
        </p:sp>
        <p:sp>
          <p:nvSpPr>
            <p:cNvPr id="52253" name="TextBox 3"/>
            <p:cNvSpPr txBox="1">
              <a:spLocks noChangeArrowheads="1"/>
            </p:cNvSpPr>
            <p:nvPr/>
          </p:nvSpPr>
          <p:spPr bwMode="auto">
            <a:xfrm>
              <a:off x="5833296" y="3542163"/>
              <a:ext cx="522904" cy="36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4.1</a:t>
              </a:r>
              <a:r>
                <a:rPr lang="en-US" altLang="en-US" b="1">
                  <a:solidFill>
                    <a:srgbClr val="C00000"/>
                  </a:solidFill>
                  <a:cs typeface="Microsoft Sans Serif" panose="020B0604020202020204" pitchFamily="34" charset="0"/>
                </a:rPr>
                <a:t>*</a:t>
              </a:r>
              <a:endParaRPr lang="en-US" altLang="en-US" sz="1400" b="1">
                <a:solidFill>
                  <a:srgbClr val="C00000"/>
                </a:solidFill>
                <a:cs typeface="Microsoft Sans Serif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151063" y="4302125"/>
            <a:ext cx="1519237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</a:rPr>
              <a:t>(Major Bleeding only)</a:t>
            </a:r>
          </a:p>
        </p:txBody>
      </p:sp>
    </p:spTree>
    <p:extLst>
      <p:ext uri="{BB962C8B-B14F-4D97-AF65-F5344CB8AC3E}">
        <p14:creationId xmlns:p14="http://schemas.microsoft.com/office/powerpoint/2010/main" val="20384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 idx="4294967295"/>
          </p:nvPr>
        </p:nvSpPr>
        <p:spPr>
          <a:xfrm>
            <a:off x="513185" y="151326"/>
            <a:ext cx="8089900" cy="6096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Comparison Medically ill 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2700" b="1" i="1" dirty="0" smtClean="0"/>
              <a:t>Extended </a:t>
            </a:r>
            <a:r>
              <a:rPr lang="en-US" sz="2700" b="1" i="1" dirty="0" err="1" smtClean="0"/>
              <a:t>Thromboprophylaxis</a:t>
            </a:r>
            <a:endParaRPr lang="en-US" sz="2700" b="1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0944" y="907157"/>
            <a:ext cx="9058406" cy="5548110"/>
            <a:chOff x="138336" y="1134318"/>
            <a:chExt cx="8942166" cy="5537415"/>
          </a:xfrm>
          <a:noFill/>
        </p:grpSpPr>
        <p:sp>
          <p:nvSpPr>
            <p:cNvPr id="57" name="TextBox 56"/>
            <p:cNvSpPr txBox="1"/>
            <p:nvPr/>
          </p:nvSpPr>
          <p:spPr>
            <a:xfrm>
              <a:off x="7795799" y="1756234"/>
              <a:ext cx="95410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p&lt;0.001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38336" y="1134318"/>
              <a:ext cx="8912531" cy="5537415"/>
            </a:xfrm>
            <a:prstGeom prst="rect">
              <a:avLst/>
            </a:prstGeom>
            <a:grpFill/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23" name="Chart 22"/>
            <p:cNvGraphicFramePr/>
            <p:nvPr>
              <p:extLst/>
            </p:nvPr>
          </p:nvGraphicFramePr>
          <p:xfrm>
            <a:off x="857900" y="1777998"/>
            <a:ext cx="8133699" cy="4224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 rot="16200000">
              <a:off x="-425927" y="4094993"/>
              <a:ext cx="1669029" cy="3645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Incidence (%)</a:t>
              </a:r>
            </a:p>
          </p:txBody>
        </p:sp>
        <p:sp>
          <p:nvSpPr>
            <p:cNvPr id="25" name="Up Arrow 24"/>
            <p:cNvSpPr/>
            <p:nvPr/>
          </p:nvSpPr>
          <p:spPr>
            <a:xfrm>
              <a:off x="425527" y="1875871"/>
              <a:ext cx="728705" cy="28873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rtlCol="0" anchor="ctr" anchorCtr="1"/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VTE Events</a:t>
              </a:r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425523" y="4763172"/>
              <a:ext cx="728709" cy="15656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45720" rtlCol="0" anchor="ctr" anchorCtr="1"/>
            <a:lstStyle/>
            <a:p>
              <a:pPr algn="ctr"/>
              <a:r>
                <a:rPr lang="en-US" sz="1400" b="1" dirty="0">
                  <a:solidFill>
                    <a:srgbClr val="FF0066"/>
                  </a:solidFill>
                </a:rPr>
                <a:t>Major Bleeding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5838" y="1222878"/>
              <a:ext cx="1083951" cy="56169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ADOPT</a:t>
              </a:r>
            </a:p>
            <a:p>
              <a:pPr algn="ctr"/>
              <a:r>
                <a:rPr lang="en-US" sz="1050" b="0" dirty="0"/>
                <a:t>Apixaban</a:t>
              </a:r>
              <a:endParaRPr lang="en-US" sz="2000" b="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50134" y="1225252"/>
              <a:ext cx="1640193" cy="56169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MAGELLAN</a:t>
              </a:r>
            </a:p>
            <a:p>
              <a:pPr algn="ctr"/>
              <a:r>
                <a:rPr lang="en-US" sz="1050" b="0" dirty="0"/>
                <a:t>Rivaroxaban</a:t>
              </a:r>
              <a:endParaRPr lang="en-US" sz="2000" b="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4644" y="1135273"/>
              <a:ext cx="873819" cy="56060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APEX</a:t>
              </a:r>
            </a:p>
            <a:p>
              <a:pPr algn="ctr"/>
              <a:r>
                <a:rPr lang="en-US" sz="1050" b="0" dirty="0">
                  <a:solidFill>
                    <a:schemeClr val="bg1"/>
                  </a:solidFill>
                </a:rPr>
                <a:t>Betrixaban</a:t>
              </a:r>
              <a:endParaRPr lang="en-US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9247" y="5810394"/>
              <a:ext cx="7561255" cy="3071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Enox</a:t>
              </a:r>
              <a:r>
                <a:rPr lang="en-US" sz="1400" b="1" dirty="0" smtClean="0"/>
                <a:t>	 </a:t>
              </a:r>
              <a:r>
                <a:rPr lang="en-US" sz="1400" b="1" dirty="0" err="1" smtClean="0"/>
                <a:t>Apix</a:t>
              </a:r>
              <a:r>
                <a:rPr lang="en-US" sz="1400" b="1" dirty="0" smtClean="0"/>
                <a:t>                                  </a:t>
              </a:r>
              <a:r>
                <a:rPr lang="en-US" sz="1400" b="1" dirty="0" err="1" smtClean="0"/>
                <a:t>Enox</a:t>
              </a:r>
              <a:r>
                <a:rPr lang="en-US" sz="1400" b="1" dirty="0" smtClean="0"/>
                <a:t>       Riva                                 </a:t>
              </a:r>
              <a:r>
                <a:rPr lang="en-US" sz="1400" b="1" dirty="0" err="1" smtClean="0"/>
                <a:t>Enox</a:t>
              </a:r>
              <a:r>
                <a:rPr lang="en-US" sz="1400" b="1" dirty="0" smtClean="0"/>
                <a:t>       </a:t>
              </a:r>
              <a:r>
                <a:rPr lang="en-US" sz="1400" b="1" dirty="0" err="1" smtClean="0"/>
                <a:t>Betrix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73276" y="5401135"/>
              <a:ext cx="897556" cy="3686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p=0.04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55695" y="5401135"/>
              <a:ext cx="1024150" cy="3686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p&lt;0.001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51927" y="5390122"/>
              <a:ext cx="897556" cy="3686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p=0.55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73276" y="3183974"/>
              <a:ext cx="939776" cy="3379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p = 0.44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64520" y="2264404"/>
              <a:ext cx="932369" cy="3379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p = 0.02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503076" y="1663018"/>
            <a:ext cx="11384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p* = 0.006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29727" y="2730980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RRR = 12.9%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02763" y="1826336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RRR = 22.8%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09914" y="1464267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RRR* = 24.0%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7505" y="4624754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7980" y="1726092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9251" y="5337340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7030" y="3176887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0550" y="6122662"/>
            <a:ext cx="5801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400" b="1" dirty="0" err="1"/>
              <a:t>Goldhaber</a:t>
            </a:r>
            <a:r>
              <a:rPr lang="en-US" altLang="en-US" sz="1400" b="1" dirty="0"/>
              <a:t> S, et al. N </a:t>
            </a:r>
            <a:r>
              <a:rPr lang="en-US" altLang="en-US" sz="1400" b="1" dirty="0" err="1"/>
              <a:t>Engl</a:t>
            </a:r>
            <a:r>
              <a:rPr lang="en-US" altLang="en-US" sz="1400" b="1" dirty="0"/>
              <a:t> J Med 2011; 365: 2167</a:t>
            </a:r>
          </a:p>
          <a:p>
            <a:pPr algn="r"/>
            <a:r>
              <a:rPr lang="en-US" altLang="en-US" sz="1400" b="1" dirty="0" smtClean="0"/>
              <a:t>Cohen A , et al. NEJM 2013;368:513</a:t>
            </a:r>
          </a:p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Cohen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et al. 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Engl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J Med. 2016;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375:534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" y="1593669"/>
            <a:ext cx="9000309" cy="1933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" y="3615962"/>
            <a:ext cx="8934996" cy="749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8677" y="6426928"/>
            <a:ext cx="498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Spyropoulos</a:t>
            </a:r>
            <a:r>
              <a:rPr lang="en-US" sz="1600" b="1" dirty="0" smtClean="0"/>
              <a:t> A et al. N </a:t>
            </a:r>
            <a:r>
              <a:rPr lang="en-US" sz="1600" b="1" dirty="0" err="1" smtClean="0"/>
              <a:t>Engl</a:t>
            </a:r>
            <a:r>
              <a:rPr lang="en-US" sz="1600" b="1" dirty="0" smtClean="0"/>
              <a:t> J Med 2018;379:1118 </a:t>
            </a:r>
            <a:endParaRPr lang="en-US" sz="1600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1430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MARINER Study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5315" y="2677886"/>
            <a:ext cx="9000309" cy="26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7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62150" y="0"/>
            <a:ext cx="53609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Stroke or Systemic Embolism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Target Specific Oral Anticoagu</a:t>
            </a:r>
            <a:r>
              <a:rPr lang="en-US" altLang="en-US" sz="2000" b="1" i="1"/>
              <a:t>l</a:t>
            </a:r>
            <a:r>
              <a:rPr lang="en-US" altLang="en-US" sz="2400" b="1" i="1"/>
              <a:t>ants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810000" y="6477000"/>
            <a:ext cx="524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Providencia R et al Thromb Res 2014:134:1253-1264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60198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5830389" y="5776501"/>
            <a:ext cx="185339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Favors D</a:t>
            </a:r>
            <a:r>
              <a:rPr lang="en-US" altLang="en-US" sz="2000" b="1" dirty="0" smtClean="0"/>
              <a:t>OAC</a:t>
            </a:r>
            <a:endParaRPr lang="en-US" altLang="en-US" sz="2000" b="1" dirty="0"/>
          </a:p>
        </p:txBody>
      </p:sp>
      <p:sp>
        <p:nvSpPr>
          <p:cNvPr id="2" name="Flowchart: Decision 1"/>
          <p:cNvSpPr/>
          <p:nvPr/>
        </p:nvSpPr>
        <p:spPr>
          <a:xfrm>
            <a:off x="7315205" y="5055322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VTE Prophylaxis 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3200" b="1" i="1" dirty="0" smtClean="0"/>
              <a:t>Hospitalized Medically ill 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432937"/>
              </p:ext>
            </p:extLst>
          </p:nvPr>
        </p:nvGraphicFramePr>
        <p:xfrm>
          <a:off x="628649" y="1825625"/>
          <a:ext cx="824103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00">
                  <a:extLst>
                    <a:ext uri="{9D8B030D-6E8A-4147-A177-3AD203B41FA5}">
                      <a16:colId xmlns:a16="http://schemas.microsoft.com/office/drawing/2014/main" val="533905690"/>
                    </a:ext>
                  </a:extLst>
                </a:gridCol>
                <a:gridCol w="6178731">
                  <a:extLst>
                    <a:ext uri="{9D8B030D-6E8A-4147-A177-3AD203B41FA5}">
                      <a16:colId xmlns:a16="http://schemas.microsoft.com/office/drawing/2014/main" val="1007242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Agent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Dosing Schedule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Apixaban</a:t>
                      </a:r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(ADOPT)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Not FDA approved: 2.5 mg, BID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2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Rivaroxaban</a:t>
                      </a:r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(MAGELLAN)</a:t>
                      </a:r>
                    </a:p>
                    <a:p>
                      <a:r>
                        <a:rPr lang="en-US" sz="2000" b="1" dirty="0" smtClean="0"/>
                        <a:t>(MARINER)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Not FDA approved:</a:t>
                      </a:r>
                      <a:r>
                        <a:rPr lang="en-US" sz="2400" b="1" baseline="0" dirty="0" smtClean="0"/>
                        <a:t> 10 mg, </a:t>
                      </a:r>
                      <a:r>
                        <a:rPr lang="en-US" sz="2400" b="1" baseline="0" dirty="0" err="1" smtClean="0"/>
                        <a:t>Qday</a:t>
                      </a:r>
                      <a:r>
                        <a:rPr lang="en-US" sz="2400" b="1" baseline="0" dirty="0" smtClean="0"/>
                        <a:t>, 7.5 mg, </a:t>
                      </a:r>
                      <a:r>
                        <a:rPr lang="en-US" sz="2400" b="1" baseline="0" dirty="0" err="1" smtClean="0"/>
                        <a:t>Qday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CrCl</a:t>
                      </a:r>
                      <a:r>
                        <a:rPr lang="en-US" sz="2400" b="1" baseline="0" dirty="0" smtClean="0"/>
                        <a:t> &lt; 50 cc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4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Betrixaban</a:t>
                      </a:r>
                      <a:endParaRPr lang="en-US" sz="2400" b="1" dirty="0" smtClean="0"/>
                    </a:p>
                    <a:p>
                      <a:r>
                        <a:rPr lang="en-US" sz="2000" b="1" dirty="0" smtClean="0"/>
                        <a:t>(APEX)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160 mg initial</a:t>
                      </a:r>
                      <a:r>
                        <a:rPr lang="en-US" sz="2400" b="1" baseline="0" dirty="0" smtClean="0"/>
                        <a:t> dose, 80mg </a:t>
                      </a:r>
                      <a:r>
                        <a:rPr lang="en-US" sz="2400" b="1" baseline="0" dirty="0" err="1" smtClean="0"/>
                        <a:t>Qday</a:t>
                      </a:r>
                      <a:r>
                        <a:rPr lang="en-US" sz="2400" b="1" baseline="0" dirty="0" smtClean="0"/>
                        <a:t> x 35-42 days</a:t>
                      </a:r>
                    </a:p>
                    <a:p>
                      <a:r>
                        <a:rPr lang="en-US" sz="2400" b="1" baseline="0" dirty="0" err="1" smtClean="0"/>
                        <a:t>CrCl</a:t>
                      </a:r>
                      <a:r>
                        <a:rPr lang="en-US" sz="2400" b="1" baseline="0" dirty="0" smtClean="0"/>
                        <a:t> &gt;15 - &lt; 30 cc/min, 40 mg </a:t>
                      </a:r>
                      <a:r>
                        <a:rPr lang="en-US" sz="2400" b="1" baseline="0" dirty="0" err="1" smtClean="0"/>
                        <a:t>Qday</a:t>
                      </a:r>
                      <a:r>
                        <a:rPr lang="en-US" sz="2400" b="1" baseline="0" dirty="0" smtClean="0"/>
                        <a:t> x 35-42 days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76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49" y="5747655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Note: UFH or LMWH current recommend prophylaxis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9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13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DOACs Peripheral Arterial Disease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00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" y="2160892"/>
            <a:ext cx="9019470" cy="3731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62" y="3023775"/>
            <a:ext cx="22451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Riva 2.5 mg, BID + </a:t>
            </a:r>
          </a:p>
          <a:p>
            <a:pPr algn="ctr"/>
            <a:r>
              <a:rPr lang="en-US" sz="1600" b="1" dirty="0" smtClean="0"/>
              <a:t>ASA 100 mg </a:t>
            </a:r>
            <a:r>
              <a:rPr lang="en-US" sz="1600" b="1" dirty="0" err="1" smtClean="0"/>
              <a:t>Qday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80529" y="3098902"/>
            <a:ext cx="2099257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Riva 5 mg, BID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5702" y="3096754"/>
            <a:ext cx="20992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ASA 81 mg </a:t>
            </a:r>
            <a:r>
              <a:rPr lang="en-US" b="1" dirty="0" err="1" smtClean="0">
                <a:solidFill>
                  <a:schemeClr val="bg1"/>
                </a:solidFill>
              </a:rPr>
              <a:t>Qday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2566" y="641368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S, et al. Lancet 2017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2" y="89368"/>
            <a:ext cx="8783392" cy="17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7" y="690258"/>
            <a:ext cx="8783392" cy="1794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2566" y="641368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S, et al. Lancet 2017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5311" y="4623512"/>
            <a:ext cx="3258071" cy="166199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Major Bleeding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Riva 2.5 mg BID + ASA = 3%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ASA = 2%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HR 1.61, 95% CI 1.12-2.3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P= .0089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GI Bleeding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1072" y="4634243"/>
            <a:ext cx="2422458" cy="166199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Major Bleeding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Riva 5 mg BID = 3%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ASA = 2%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HR 1.68, 95% CI 1.17-2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P= .0043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GI Bleeding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860" y="2640163"/>
            <a:ext cx="7686976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Outcome: Cardiovascular Death, MI, Stroke</a:t>
            </a:r>
          </a:p>
          <a:p>
            <a:r>
              <a:rPr lang="en-US" dirty="0" smtClean="0"/>
              <a:t>Riva + ASA 126/2492 (5%) vs ASA 174/2504 (7%) </a:t>
            </a:r>
          </a:p>
          <a:p>
            <a:r>
              <a:rPr lang="en-US" dirty="0" smtClean="0"/>
              <a:t>HR (.72, 95% CI 0.57-0.90) p= .0047</a:t>
            </a:r>
          </a:p>
          <a:p>
            <a:endParaRPr lang="en-US" dirty="0" smtClean="0"/>
          </a:p>
          <a:p>
            <a:r>
              <a:rPr lang="en-US" b="1" u="sng" dirty="0" smtClean="0"/>
              <a:t>Outcome: Major Amputation</a:t>
            </a:r>
          </a:p>
          <a:p>
            <a:r>
              <a:rPr lang="en-US" dirty="0" smtClean="0"/>
              <a:t>Riva + ASA 32 (1%) vs ASA 60 (2%)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(HR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0·54 95% CI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0·35-0·82)</a:t>
            </a:r>
            <a:r>
              <a:rPr lang="en-US" dirty="0" smtClean="0"/>
              <a:t> p=.0037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8551" y="89005"/>
            <a:ext cx="318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COMPASS Trial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743" y="6413677"/>
            <a:ext cx="16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ASA = 100 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28" y="1416676"/>
            <a:ext cx="7321741" cy="4853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6701" y="103028"/>
            <a:ext cx="7074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COMPASS Trial</a:t>
            </a:r>
          </a:p>
          <a:p>
            <a:pPr algn="ctr"/>
            <a:r>
              <a:rPr lang="en-US" sz="2800" b="1" i="1" dirty="0" smtClean="0"/>
              <a:t>Cumulative Incidence Primary Outcome 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52566" y="641368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S, et al. Lancet 2017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84360" y="3198559"/>
            <a:ext cx="12426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Riva+ASA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362" y="2599387"/>
            <a:ext cx="64633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Riva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99545" y="2015666"/>
            <a:ext cx="646331" cy="369332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36" y="1199600"/>
            <a:ext cx="7283363" cy="480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360" y="103028"/>
            <a:ext cx="8781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COMPASS Trial</a:t>
            </a:r>
          </a:p>
          <a:p>
            <a:pPr algn="ctr"/>
            <a:r>
              <a:rPr lang="en-US" sz="2800" b="1" i="1" dirty="0" smtClean="0"/>
              <a:t>Cumulative Incidence Major Adverse Limb Events 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52566" y="641368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S, et al. Lancet 2017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3229" y="4318098"/>
            <a:ext cx="12426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Riva+ASA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3362" y="3784245"/>
            <a:ext cx="64633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Riva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99545" y="3291964"/>
            <a:ext cx="646331" cy="369332"/>
          </a:xfrm>
          <a:prstGeom prst="rect">
            <a:avLst/>
          </a:prstGeom>
          <a:solidFill>
            <a:srgbClr val="FF33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59" y="1012747"/>
            <a:ext cx="6757881" cy="5373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6668" y="-77278"/>
            <a:ext cx="4974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COMPASS Trial</a:t>
            </a:r>
          </a:p>
          <a:p>
            <a:pPr algn="ctr"/>
            <a:r>
              <a:rPr lang="en-US" sz="2400" b="1" i="1" dirty="0" smtClean="0"/>
              <a:t>Primary &amp; Secondary Outcomes 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52566" y="6413681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S, et al. Lancet 2017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8658" y="906811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Major Cardiovascular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 Events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7908" y="901585"/>
            <a:ext cx="2526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Major Adverse Limb Events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Major Amputation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7010" y="3614674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Major </a:t>
            </a:r>
            <a:r>
              <a:rPr lang="en-US" sz="1400" b="1" dirty="0" err="1" smtClean="0">
                <a:solidFill>
                  <a:srgbClr val="0000FF"/>
                </a:solidFill>
              </a:rPr>
              <a:t>Cardiovasular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Major Amputation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7998" y="3754195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Major Bleeding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4167" y="5826031"/>
            <a:ext cx="854701" cy="3135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ASA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144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DOACs Peripheral Arterial Disease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516256"/>
              </p:ext>
            </p:extLst>
          </p:nvPr>
        </p:nvGraphicFramePr>
        <p:xfrm>
          <a:off x="628650" y="2295889"/>
          <a:ext cx="7886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259">
                  <a:extLst>
                    <a:ext uri="{9D8B030D-6E8A-4147-A177-3AD203B41FA5}">
                      <a16:colId xmlns:a16="http://schemas.microsoft.com/office/drawing/2014/main" val="1568090452"/>
                    </a:ext>
                  </a:extLst>
                </a:gridCol>
                <a:gridCol w="5001441">
                  <a:extLst>
                    <a:ext uri="{9D8B030D-6E8A-4147-A177-3AD203B41FA5}">
                      <a16:colId xmlns:a16="http://schemas.microsoft.com/office/drawing/2014/main" val="1034815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Agent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Dosing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4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Rivaroxaban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2.5 mg BID with</a:t>
                      </a:r>
                      <a:r>
                        <a:rPr lang="en-US" sz="2400" b="1" baseline="0" dirty="0" smtClean="0"/>
                        <a:t> ASA 81 mg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20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790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88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DOAC Reversal Agents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08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Direct Oral Anticoagulants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57592"/>
              </p:ext>
            </p:extLst>
          </p:nvPr>
        </p:nvGraphicFramePr>
        <p:xfrm>
          <a:off x="326572" y="1841676"/>
          <a:ext cx="8503919" cy="33331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8015">
                  <a:extLst>
                    <a:ext uri="{9D8B030D-6E8A-4147-A177-3AD203B41FA5}">
                      <a16:colId xmlns:a16="http://schemas.microsoft.com/office/drawing/2014/main" val="1404799883"/>
                    </a:ext>
                  </a:extLst>
                </a:gridCol>
                <a:gridCol w="1716828">
                  <a:extLst>
                    <a:ext uri="{9D8B030D-6E8A-4147-A177-3AD203B41FA5}">
                      <a16:colId xmlns:a16="http://schemas.microsoft.com/office/drawing/2014/main" val="2573052307"/>
                    </a:ext>
                  </a:extLst>
                </a:gridCol>
                <a:gridCol w="1795660">
                  <a:extLst>
                    <a:ext uri="{9D8B030D-6E8A-4147-A177-3AD203B41FA5}">
                      <a16:colId xmlns:a16="http://schemas.microsoft.com/office/drawing/2014/main" val="1487130596"/>
                    </a:ext>
                  </a:extLst>
                </a:gridCol>
                <a:gridCol w="1737534">
                  <a:extLst>
                    <a:ext uri="{9D8B030D-6E8A-4147-A177-3AD203B41FA5}">
                      <a16:colId xmlns:a16="http://schemas.microsoft.com/office/drawing/2014/main" val="545896929"/>
                    </a:ext>
                  </a:extLst>
                </a:gridCol>
                <a:gridCol w="1825882">
                  <a:extLst>
                    <a:ext uri="{9D8B030D-6E8A-4147-A177-3AD203B41FA5}">
                      <a16:colId xmlns:a16="http://schemas.microsoft.com/office/drawing/2014/main" val="3524069799"/>
                    </a:ext>
                  </a:extLst>
                </a:gridCol>
              </a:tblGrid>
              <a:tr h="7898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Key Points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Rivaxaban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Apixaban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Edoxaban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Dabigatran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314863954"/>
                  </a:ext>
                </a:extLst>
              </a:tr>
              <a:tr h="380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Target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FXa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FXa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FXa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Factor IIa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1164444397"/>
                  </a:ext>
                </a:extLst>
              </a:tr>
              <a:tr h="362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T ½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7-11 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12 h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9-10 h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12-17 h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1306030792"/>
                  </a:ext>
                </a:extLst>
              </a:tr>
              <a:tr h="393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T-Max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2-4 </a:t>
                      </a:r>
                      <a:r>
                        <a:rPr lang="en-US" sz="2000" b="1" dirty="0" err="1">
                          <a:effectLst/>
                        </a:rPr>
                        <a:t>hrs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3-4 </a:t>
                      </a:r>
                      <a:r>
                        <a:rPr lang="en-US" sz="2000" b="1" dirty="0" err="1">
                          <a:effectLst/>
                        </a:rPr>
                        <a:t>hrs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1-2 hrs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</a:rPr>
                        <a:t>1hr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543975414"/>
                  </a:ext>
                </a:extLst>
              </a:tr>
              <a:tr h="12215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Clearance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30% Renal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60% Liver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25% Renal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75% Liver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33% Renal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60% Liver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</a:rPr>
                        <a:t>80% Renal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630" marR="87630" marT="43815" marB="43815"/>
                </a:tc>
                <a:extLst>
                  <a:ext uri="{0D108BD9-81ED-4DB2-BD59-A6C34878D82A}">
                    <a16:rowId xmlns:a16="http://schemas.microsoft.com/office/drawing/2014/main" val="3605143892"/>
                  </a:ext>
                </a:extLst>
              </a:tr>
            </a:tbl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60770" y="6280258"/>
            <a:ext cx="6510528" cy="457200"/>
          </a:xfrm>
        </p:spPr>
        <p:txBody>
          <a:bodyPr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Erikkson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BI et al: Clin </a:t>
            </a:r>
            <a:r>
              <a:rPr lang="en-US" sz="1600" b="1" dirty="0" err="1">
                <a:solidFill>
                  <a:schemeClr val="tx1"/>
                </a:solidFill>
              </a:rPr>
              <a:t>Pharmacokinet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48:1, 2009</a:t>
            </a:r>
            <a:endParaRPr lang="en-US" sz="1600" b="1" dirty="0">
              <a:solidFill>
                <a:schemeClr val="tx1"/>
              </a:solidFill>
            </a:endParaRPr>
          </a:p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Galanis</a:t>
            </a:r>
            <a:r>
              <a:rPr lang="en-US" sz="1600" b="1" dirty="0">
                <a:solidFill>
                  <a:schemeClr val="tx1"/>
                </a:solidFill>
              </a:rPr>
              <a:t> T et </a:t>
            </a:r>
            <a:r>
              <a:rPr lang="en-US" sz="1600" b="1" dirty="0" smtClean="0">
                <a:solidFill>
                  <a:schemeClr val="tx1"/>
                </a:solidFill>
              </a:rPr>
              <a:t>al: </a:t>
            </a:r>
            <a:r>
              <a:rPr lang="en-US" sz="1600" b="1" dirty="0">
                <a:solidFill>
                  <a:schemeClr val="tx1"/>
                </a:solidFill>
              </a:rPr>
              <a:t>Thromb Thrombolysis </a:t>
            </a:r>
            <a:r>
              <a:rPr lang="en-US" sz="1600" b="1" dirty="0" smtClean="0">
                <a:solidFill>
                  <a:schemeClr val="tx1"/>
                </a:solidFill>
              </a:rPr>
              <a:t>31:310, 2011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19175"/>
            <a:ext cx="89344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997075" y="0"/>
            <a:ext cx="5373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Major Bleeding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Target Specific Oral Anticoagulants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810000" y="6477000"/>
            <a:ext cx="524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Providencia R et al Thromb Res 2014:134:1253-1264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60960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5791200" y="5886992"/>
            <a:ext cx="185339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Favors D</a:t>
            </a:r>
            <a:r>
              <a:rPr lang="en-US" altLang="en-US" sz="2000" b="1" dirty="0" smtClean="0"/>
              <a:t>OAC</a:t>
            </a:r>
            <a:endParaRPr lang="en-US" altLang="en-US" sz="2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7210701" y="5199015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2"/>
          <p:cNvSpPr txBox="1">
            <a:spLocks noChangeArrowheads="1"/>
          </p:cNvSpPr>
          <p:nvPr/>
        </p:nvSpPr>
        <p:spPr bwMode="auto">
          <a:xfrm>
            <a:off x="3533883" y="1447800"/>
            <a:ext cx="2242922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Intervention</a:t>
            </a:r>
            <a:endParaRPr lang="en-US" altLang="en-US" sz="2800" b="1" dirty="0"/>
          </a:p>
        </p:txBody>
      </p:sp>
      <p:sp>
        <p:nvSpPr>
          <p:cNvPr id="70660" name="TextBox 14"/>
          <p:cNvSpPr txBox="1">
            <a:spLocks noChangeArrowheads="1"/>
          </p:cNvSpPr>
          <p:nvPr/>
        </p:nvSpPr>
        <p:spPr bwMode="auto">
          <a:xfrm>
            <a:off x="1623890" y="2514600"/>
            <a:ext cx="142199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Warfarin</a:t>
            </a:r>
            <a:endParaRPr lang="en-US" altLang="en-US" sz="2400" b="1" dirty="0"/>
          </a:p>
        </p:txBody>
      </p:sp>
      <p:sp>
        <p:nvSpPr>
          <p:cNvPr id="70661" name="TextBox 15"/>
          <p:cNvSpPr txBox="1">
            <a:spLocks noChangeArrowheads="1"/>
          </p:cNvSpPr>
          <p:nvPr/>
        </p:nvSpPr>
        <p:spPr bwMode="auto">
          <a:xfrm>
            <a:off x="6108700" y="2478088"/>
            <a:ext cx="187325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Xa Inhibitor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DOAC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57438" y="2125663"/>
            <a:ext cx="2297112" cy="3127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54550" y="2125663"/>
            <a:ext cx="0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54550" y="2125663"/>
            <a:ext cx="2205038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6" name="TextBox 33"/>
          <p:cNvSpPr txBox="1">
            <a:spLocks noChangeArrowheads="1"/>
          </p:cNvSpPr>
          <p:nvPr/>
        </p:nvSpPr>
        <p:spPr bwMode="auto">
          <a:xfrm>
            <a:off x="6172200" y="3429000"/>
            <a:ext cx="2084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4 Factor </a:t>
            </a:r>
            <a:r>
              <a:rPr lang="en-US" altLang="en-US" sz="2000" b="1" dirty="0"/>
              <a:t>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3 Factor PCC</a:t>
            </a:r>
            <a:endParaRPr lang="en-US" altLang="en-US" sz="2000" b="1" dirty="0"/>
          </a:p>
        </p:txBody>
      </p:sp>
      <p:sp>
        <p:nvSpPr>
          <p:cNvPr id="70667" name="TextBox 35"/>
          <p:cNvSpPr txBox="1">
            <a:spLocks noChangeArrowheads="1"/>
          </p:cNvSpPr>
          <p:nvPr/>
        </p:nvSpPr>
        <p:spPr bwMode="auto">
          <a:xfrm>
            <a:off x="3561872" y="3429000"/>
            <a:ext cx="2166938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Idarucizumab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9296" y="5235759"/>
            <a:ext cx="5408981" cy="1323439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Goals of Intervention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Fluid Resuscitation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Provide Rescue Clotting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Factors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Provide Anticoagulant Reversing Factor</a:t>
            </a:r>
          </a:p>
        </p:txBody>
      </p:sp>
      <p:sp>
        <p:nvSpPr>
          <p:cNvPr id="69645" name="TextBox 1"/>
          <p:cNvSpPr txBox="1">
            <a:spLocks noChangeArrowheads="1"/>
          </p:cNvSpPr>
          <p:nvPr/>
        </p:nvSpPr>
        <p:spPr bwMode="auto">
          <a:xfrm>
            <a:off x="6453115" y="4319520"/>
            <a:ext cx="1758950" cy="461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 smtClean="0">
                <a:solidFill>
                  <a:schemeClr val="bg1"/>
                </a:solidFill>
              </a:rPr>
              <a:t>Andexanet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2245" y="39305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7248" y="347727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Major Bleed or Surgery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78817" y="996897"/>
            <a:ext cx="399245" cy="329627"/>
          </a:xfrm>
          <a:prstGeom prst="down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22706" y="2536370"/>
            <a:ext cx="1839913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IIa</a:t>
            </a:r>
            <a:r>
              <a:rPr lang="en-US" altLang="en-US" sz="2400" b="1" dirty="0"/>
              <a:t> Inhibitor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DOAC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1217010" y="3045817"/>
            <a:ext cx="2084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4 Factor </a:t>
            </a:r>
            <a:r>
              <a:rPr lang="en-US" altLang="en-US" sz="2000" b="1" dirty="0"/>
              <a:t>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3 Factor 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Vitamin K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97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2"/>
          <p:cNvSpPr txBox="1">
            <a:spLocks noChangeArrowheads="1"/>
          </p:cNvSpPr>
          <p:nvPr/>
        </p:nvSpPr>
        <p:spPr bwMode="auto">
          <a:xfrm>
            <a:off x="3533883" y="1447800"/>
            <a:ext cx="2242922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Intervention</a:t>
            </a:r>
            <a:endParaRPr lang="en-US" altLang="en-US" sz="2800" b="1" dirty="0"/>
          </a:p>
        </p:txBody>
      </p:sp>
      <p:sp>
        <p:nvSpPr>
          <p:cNvPr id="70660" name="TextBox 14"/>
          <p:cNvSpPr txBox="1">
            <a:spLocks noChangeArrowheads="1"/>
          </p:cNvSpPr>
          <p:nvPr/>
        </p:nvSpPr>
        <p:spPr bwMode="auto">
          <a:xfrm>
            <a:off x="1623890" y="2540726"/>
            <a:ext cx="142199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Warfarin</a:t>
            </a:r>
            <a:endParaRPr lang="en-US" altLang="en-US" sz="2400" b="1" dirty="0"/>
          </a:p>
        </p:txBody>
      </p:sp>
      <p:sp>
        <p:nvSpPr>
          <p:cNvPr id="70661" name="TextBox 15"/>
          <p:cNvSpPr txBox="1">
            <a:spLocks noChangeArrowheads="1"/>
          </p:cNvSpPr>
          <p:nvPr/>
        </p:nvSpPr>
        <p:spPr bwMode="auto">
          <a:xfrm>
            <a:off x="6108700" y="2478088"/>
            <a:ext cx="187325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Xa Inhibitor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DOAC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57438" y="2125663"/>
            <a:ext cx="2297112" cy="3127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54550" y="2125663"/>
            <a:ext cx="0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54550" y="2125663"/>
            <a:ext cx="2205038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6" name="TextBox 33"/>
          <p:cNvSpPr txBox="1">
            <a:spLocks noChangeArrowheads="1"/>
          </p:cNvSpPr>
          <p:nvPr/>
        </p:nvSpPr>
        <p:spPr bwMode="auto">
          <a:xfrm>
            <a:off x="6172200" y="3429000"/>
            <a:ext cx="2084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4 Factor </a:t>
            </a:r>
            <a:r>
              <a:rPr lang="en-US" altLang="en-US" sz="2000" b="1" dirty="0"/>
              <a:t>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3 Factor PCC</a:t>
            </a:r>
            <a:endParaRPr lang="en-US" altLang="en-US" sz="2000" b="1" dirty="0"/>
          </a:p>
        </p:txBody>
      </p:sp>
      <p:sp>
        <p:nvSpPr>
          <p:cNvPr id="70667" name="TextBox 35"/>
          <p:cNvSpPr txBox="1">
            <a:spLocks noChangeArrowheads="1"/>
          </p:cNvSpPr>
          <p:nvPr/>
        </p:nvSpPr>
        <p:spPr bwMode="auto">
          <a:xfrm>
            <a:off x="3561872" y="3429000"/>
            <a:ext cx="2166938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Idarucizumab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9296" y="5235759"/>
            <a:ext cx="5408981" cy="1323439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Goals of Intervention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Fluid Resuscitation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Provide Rescue Clotting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Factors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Provide Anticoagulant Reversing Factor</a:t>
            </a:r>
          </a:p>
        </p:txBody>
      </p:sp>
      <p:sp>
        <p:nvSpPr>
          <p:cNvPr id="69645" name="TextBox 1"/>
          <p:cNvSpPr txBox="1">
            <a:spLocks noChangeArrowheads="1"/>
          </p:cNvSpPr>
          <p:nvPr/>
        </p:nvSpPr>
        <p:spPr bwMode="auto">
          <a:xfrm>
            <a:off x="6453115" y="4319520"/>
            <a:ext cx="1758950" cy="461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 smtClean="0">
                <a:solidFill>
                  <a:schemeClr val="bg1"/>
                </a:solidFill>
              </a:rPr>
              <a:t>Andexanet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2245" y="39305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7248" y="347727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Major Bleed or Surgery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78817" y="996897"/>
            <a:ext cx="399245" cy="329627"/>
          </a:xfrm>
          <a:prstGeom prst="down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22706" y="2536370"/>
            <a:ext cx="1839913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IIa</a:t>
            </a:r>
            <a:r>
              <a:rPr lang="en-US" altLang="en-US" sz="2400" b="1" dirty="0"/>
              <a:t> Inhibitor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DOAC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2471" y="2486318"/>
            <a:ext cx="2416629" cy="1833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1203946" y="3111134"/>
            <a:ext cx="2084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4 Factor </a:t>
            </a:r>
            <a:r>
              <a:rPr lang="en-US" altLang="en-US" sz="2000" b="1" dirty="0"/>
              <a:t>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3 Factor 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Vitamin K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08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-4792"/>
            <a:ext cx="8950817" cy="4856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3513" y="6514426"/>
            <a:ext cx="446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Proietti</a:t>
            </a:r>
            <a:r>
              <a:rPr lang="en-US" sz="1400" b="1" dirty="0" smtClean="0"/>
              <a:t> M et al Thera &amp; </a:t>
            </a:r>
            <a:r>
              <a:rPr lang="en-US" sz="1400" b="1" dirty="0" err="1" smtClean="0"/>
              <a:t>Clin</a:t>
            </a:r>
            <a:r>
              <a:rPr lang="en-US" sz="1400" b="1" dirty="0" smtClean="0"/>
              <a:t> Risk </a:t>
            </a:r>
            <a:r>
              <a:rPr lang="en-US" sz="1400" b="1" dirty="0" err="1" smtClean="0"/>
              <a:t>Mgt</a:t>
            </a:r>
            <a:r>
              <a:rPr lang="en-US" sz="1400" b="1" dirty="0" smtClean="0"/>
              <a:t> 2018;14:1483</a:t>
            </a:r>
            <a:endParaRPr lang="en-US" sz="1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13383" y="4497233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Idarucizumab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Humanized Fab Fragment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Molecular 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Non-competitive binding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r>
                        <a:rPr lang="en-US" baseline="0" dirty="0" smtClean="0"/>
                        <a:t>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3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6" y="184807"/>
            <a:ext cx="7733961" cy="449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0850" y="4829579"/>
            <a:ext cx="479885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503 Patients Enrolled</a:t>
            </a:r>
          </a:p>
          <a:p>
            <a:r>
              <a:rPr lang="en-US" sz="2000" b="1" dirty="0" smtClean="0"/>
              <a:t>301 Major Bleed and </a:t>
            </a:r>
          </a:p>
          <a:p>
            <a:r>
              <a:rPr lang="en-US" sz="2000" b="1" dirty="0" smtClean="0"/>
              <a:t>202 Urgent Surgery or Procedure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797" y="6441468"/>
            <a:ext cx="4977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en-US" b="1" dirty="0"/>
              <a:t>Pollack C, et al N </a:t>
            </a:r>
            <a:r>
              <a:rPr lang="en-US" altLang="en-US" b="1" dirty="0" err="1"/>
              <a:t>Engl</a:t>
            </a:r>
            <a:r>
              <a:rPr lang="en-US" altLang="en-US" b="1" dirty="0"/>
              <a:t> J Med.377:431,2017</a:t>
            </a:r>
          </a:p>
        </p:txBody>
      </p:sp>
    </p:spTree>
    <p:extLst>
      <p:ext uri="{BB962C8B-B14F-4D97-AF65-F5344CB8AC3E}">
        <p14:creationId xmlns:p14="http://schemas.microsoft.com/office/powerpoint/2010/main" val="30383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REVERSE-AD Study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3200" b="1" i="1" dirty="0" err="1" smtClean="0"/>
              <a:t>Idarucizumab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681392"/>
              </p:ext>
            </p:extLst>
          </p:nvPr>
        </p:nvGraphicFramePr>
        <p:xfrm>
          <a:off x="628650" y="1838688"/>
          <a:ext cx="78867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1307628113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1115974346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4077584383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3942808768"/>
                    </a:ext>
                  </a:extLst>
                </a:gridCol>
                <a:gridCol w="1356904">
                  <a:extLst>
                    <a:ext uri="{9D8B030D-6E8A-4147-A177-3AD203B41FA5}">
                      <a16:colId xmlns:a16="http://schemas.microsoft.com/office/drawing/2014/main" val="57467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Groups</a:t>
                      </a:r>
                      <a:endParaRPr lang="en-US" sz="20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5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Bleeding Type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Intracranial</a:t>
                      </a:r>
                    </a:p>
                    <a:p>
                      <a:r>
                        <a:rPr lang="en-US" sz="2000" b="1" dirty="0" smtClean="0"/>
                        <a:t>Hemorrhage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GI Bleed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7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Group A</a:t>
                      </a:r>
                    </a:p>
                    <a:p>
                      <a:r>
                        <a:rPr lang="en-US" sz="2000" b="1" dirty="0" smtClean="0"/>
                        <a:t>(301 pts)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98 (33%)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137 (46%)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471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Procedures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Abdomen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Trauma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Cardiac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CNS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5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Group B</a:t>
                      </a:r>
                    </a:p>
                    <a:p>
                      <a:r>
                        <a:rPr lang="en-US" sz="2000" b="1" dirty="0" smtClean="0"/>
                        <a:t>(202 pts)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63 (31%)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55 (27%)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37 (18%)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17 (8%)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77423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14797" y="6441468"/>
            <a:ext cx="4977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en-US" b="1" dirty="0"/>
              <a:t>Pollack C, et al N </a:t>
            </a:r>
            <a:r>
              <a:rPr lang="en-US" altLang="en-US" b="1" dirty="0" err="1"/>
              <a:t>Engl</a:t>
            </a:r>
            <a:r>
              <a:rPr lang="en-US" altLang="en-US" b="1" dirty="0"/>
              <a:t> J Med.377:431,2017</a:t>
            </a:r>
          </a:p>
        </p:txBody>
      </p:sp>
    </p:spTree>
    <p:extLst>
      <p:ext uri="{BB962C8B-B14F-4D97-AF65-F5344CB8AC3E}">
        <p14:creationId xmlns:p14="http://schemas.microsoft.com/office/powerpoint/2010/main" val="22858324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80943"/>
            <a:ext cx="7805737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819400" y="152400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D62ED"/>
                </a:solidFill>
              </a:rPr>
              <a:t>Major </a:t>
            </a:r>
            <a:r>
              <a:rPr lang="en-US" altLang="en-US" sz="3600" b="1" dirty="0">
                <a:solidFill>
                  <a:srgbClr val="0D62ED"/>
                </a:solidFill>
              </a:rPr>
              <a:t>Bleeding</a:t>
            </a: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4100847" y="6168978"/>
            <a:ext cx="48654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Pollack C, et al N </a:t>
            </a:r>
            <a:r>
              <a:rPr lang="en-US" altLang="en-US" sz="1800" b="1" dirty="0" err="1"/>
              <a:t>Engl</a:t>
            </a:r>
            <a:r>
              <a:rPr lang="en-US" altLang="en-US" sz="1800" b="1" dirty="0"/>
              <a:t> J </a:t>
            </a:r>
            <a:r>
              <a:rPr lang="en-US" altLang="en-US" sz="1800" b="1" dirty="0" smtClean="0"/>
              <a:t>Med. 373:511,2105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Pollack C, et al N </a:t>
            </a:r>
            <a:r>
              <a:rPr lang="en-US" altLang="en-US" sz="1800" b="1" dirty="0" err="1" smtClean="0"/>
              <a:t>Engl</a:t>
            </a:r>
            <a:r>
              <a:rPr lang="en-US" altLang="en-US" sz="1800" b="1" dirty="0" smtClean="0"/>
              <a:t> J Med.377:431,2017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581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944563"/>
            <a:ext cx="8525813" cy="50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848117" y="201768"/>
            <a:ext cx="5835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D62ED"/>
                </a:solidFill>
              </a:rPr>
              <a:t>Urgent Surgery or Procedure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100847" y="6143222"/>
            <a:ext cx="48654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Pollack C, et al N </a:t>
            </a:r>
            <a:r>
              <a:rPr lang="en-US" altLang="en-US" sz="1800" b="1" dirty="0" err="1"/>
              <a:t>Engl</a:t>
            </a:r>
            <a:r>
              <a:rPr lang="en-US" altLang="en-US" sz="1800" b="1" dirty="0"/>
              <a:t> J </a:t>
            </a:r>
            <a:r>
              <a:rPr lang="en-US" altLang="en-US" sz="1800" b="1" dirty="0" smtClean="0"/>
              <a:t>Med. 373:511,2105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Pollack C, et al N </a:t>
            </a:r>
            <a:r>
              <a:rPr lang="en-US" altLang="en-US" sz="1800" b="1" dirty="0" err="1" smtClean="0"/>
              <a:t>Engl</a:t>
            </a:r>
            <a:r>
              <a:rPr lang="en-US" altLang="en-US" sz="1800" b="1" dirty="0" smtClean="0"/>
              <a:t> J Med.377:431,2017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991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1" y="1352286"/>
            <a:ext cx="8878106" cy="3787773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49295" y="214647"/>
            <a:ext cx="76722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D62ED"/>
                </a:solidFill>
              </a:rPr>
              <a:t>Group: Urgent </a:t>
            </a:r>
            <a:r>
              <a:rPr lang="en-US" altLang="en-US" b="1" dirty="0">
                <a:solidFill>
                  <a:srgbClr val="0D62ED"/>
                </a:solidFill>
              </a:rPr>
              <a:t>Surgery or </a:t>
            </a:r>
            <a:r>
              <a:rPr lang="en-US" altLang="en-US" b="1" dirty="0" smtClean="0">
                <a:solidFill>
                  <a:srgbClr val="0D62ED"/>
                </a:solidFill>
              </a:rPr>
              <a:t>Procedure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Post </a:t>
            </a:r>
            <a:r>
              <a:rPr lang="en-US" altLang="en-US" sz="2800" b="1" i="1" dirty="0" err="1" smtClean="0"/>
              <a:t>Indarucizumab</a:t>
            </a:r>
            <a:r>
              <a:rPr lang="en-US" altLang="en-US" sz="2800" b="1" i="1" dirty="0" smtClean="0"/>
              <a:t> Infusion Complications</a:t>
            </a:r>
            <a:endParaRPr lang="en-US" alt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93218" y="6490953"/>
            <a:ext cx="3642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Pollack C, et al NEJM.2017377;431</a:t>
            </a:r>
            <a:endParaRPr lang="en-US" sz="1600" b="1" dirty="0"/>
          </a:p>
        </p:txBody>
      </p:sp>
      <p:sp>
        <p:nvSpPr>
          <p:cNvPr id="7" name="Diamond 6"/>
          <p:cNvSpPr/>
          <p:nvPr/>
        </p:nvSpPr>
        <p:spPr>
          <a:xfrm>
            <a:off x="218939" y="6040364"/>
            <a:ext cx="182625" cy="22639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6065" y="6336406"/>
            <a:ext cx="218940" cy="218941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710" y="5977650"/>
            <a:ext cx="449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parenteral or oral Anticoagulation</a:t>
            </a:r>
          </a:p>
          <a:p>
            <a:r>
              <a:rPr lang="en-US" dirty="0" smtClean="0"/>
              <a:t>Initiation antiplatelet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1553605"/>
            <a:ext cx="8212088" cy="3750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243" y="283335"/>
            <a:ext cx="7452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D62ED"/>
                </a:solidFill>
              </a:rPr>
              <a:t>Group: Major Bleeding Patients</a:t>
            </a:r>
          </a:p>
          <a:p>
            <a:pPr algn="ctr"/>
            <a:r>
              <a:rPr lang="en-US" sz="2800" b="1" i="1" dirty="0" smtClean="0"/>
              <a:t>Post </a:t>
            </a:r>
            <a:r>
              <a:rPr lang="en-US" sz="2800" b="1" i="1" dirty="0" err="1" smtClean="0"/>
              <a:t>Idarucizumab</a:t>
            </a:r>
            <a:r>
              <a:rPr lang="en-US" sz="2800" b="1" i="1" dirty="0" smtClean="0"/>
              <a:t> Infusion Complications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57613" y="6465195"/>
            <a:ext cx="3642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Pollack C, et al NEJM.377;431, 2017</a:t>
            </a:r>
            <a:endParaRPr lang="en-US" sz="1600" b="1" dirty="0"/>
          </a:p>
        </p:txBody>
      </p:sp>
      <p:sp>
        <p:nvSpPr>
          <p:cNvPr id="7" name="Diamond 6"/>
          <p:cNvSpPr/>
          <p:nvPr/>
        </p:nvSpPr>
        <p:spPr>
          <a:xfrm>
            <a:off x="218939" y="6233549"/>
            <a:ext cx="182625" cy="22639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6065" y="6529591"/>
            <a:ext cx="218940" cy="218941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710" y="6170835"/>
            <a:ext cx="449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parenteral or oral Anticoagulation</a:t>
            </a:r>
          </a:p>
          <a:p>
            <a:r>
              <a:rPr lang="en-US" dirty="0" smtClean="0"/>
              <a:t>Initiation antiplatelet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REVERSE-AD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i="1" dirty="0" smtClean="0"/>
              <a:t>Thrombotic Events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590467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273611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4134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30 Day Thrombotic Events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90 Day Thrombotic Events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1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A (301)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14 (4.6%)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19 (6.3%)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B (202)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 (4.9%)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 (7.4%)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9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r>
                        <a:rPr lang="en-US" sz="2400" b="1" baseline="0" dirty="0" smtClean="0"/>
                        <a:t> (503)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24 (4.8%)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34 (6.8%)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756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46393" y="6465195"/>
            <a:ext cx="365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Pollack C, et al NEJM. 2017;377:431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7016" y="4441367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A = Bleeding Group</a:t>
            </a:r>
          </a:p>
          <a:p>
            <a:r>
              <a:rPr lang="en-US" dirty="0" smtClean="0"/>
              <a:t>Group B = Surgery/Procedure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0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14388"/>
            <a:ext cx="89535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930400" y="0"/>
            <a:ext cx="5364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Intracranial Hemorrhage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Target Specific Oral Anticoagulants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810000" y="6477000"/>
            <a:ext cx="524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Providencia R et al Thromb Res 2014:134:1253-1264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60198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5919788" y="5828753"/>
            <a:ext cx="185339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Favors </a:t>
            </a:r>
            <a:r>
              <a:rPr lang="en-US" altLang="en-US" sz="2000" b="1" dirty="0" smtClean="0"/>
              <a:t>DOAC</a:t>
            </a:r>
            <a:endParaRPr lang="en-US" altLang="en-US" sz="2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7040882" y="5120637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00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REVERSE-AD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3200" b="1" i="1" dirty="0" smtClean="0"/>
              <a:t>Mortality</a:t>
            </a:r>
            <a:endParaRPr lang="en-US" sz="32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00808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144133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6968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 Day Mortality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 Day Mortality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92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</a:t>
                      </a:r>
                      <a:r>
                        <a:rPr lang="en-US" sz="2400" b="1" baseline="0" dirty="0" smtClean="0"/>
                        <a:t> 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13.5%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18.8%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2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Group 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12.6%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18.9%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62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3370215"/>
            <a:ext cx="371127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30 Day Mortality Special Groups</a:t>
            </a:r>
          </a:p>
          <a:p>
            <a:r>
              <a:rPr lang="en-US" b="1" dirty="0" smtClean="0"/>
              <a:t>16.4% Intracranial Bleed</a:t>
            </a:r>
          </a:p>
          <a:p>
            <a:r>
              <a:rPr lang="en-US" b="1" dirty="0" smtClean="0"/>
              <a:t>11.1% GI Bleed</a:t>
            </a:r>
          </a:p>
          <a:p>
            <a:r>
              <a:rPr lang="en-US" b="1" dirty="0" smtClean="0"/>
              <a:t>12.7 % Other Sites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4101" y="6465195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Pollack C, et al NEJM 2017;377:431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819" y="6100349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A = Bleeding Group</a:t>
            </a:r>
          </a:p>
          <a:p>
            <a:r>
              <a:rPr lang="en-US" dirty="0" smtClean="0"/>
              <a:t>Group B = Surgery/Procedure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585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58368" y="25758"/>
            <a:ext cx="7827264" cy="1371600"/>
          </a:xfrm>
        </p:spPr>
        <p:txBody>
          <a:bodyPr/>
          <a:lstStyle/>
          <a:p>
            <a:pPr algn="ctr"/>
            <a:r>
              <a:rPr lang="en-US" altLang="en-US" sz="3600" b="1" dirty="0" err="1" smtClean="0">
                <a:solidFill>
                  <a:srgbClr val="0D62ED"/>
                </a:solidFill>
              </a:rPr>
              <a:t>Idarucizumab</a:t>
            </a:r>
            <a:r>
              <a:rPr lang="en-US" altLang="en-US" sz="3600" b="1" dirty="0" smtClean="0">
                <a:solidFill>
                  <a:srgbClr val="0D62ED"/>
                </a:solidFill>
              </a:rPr>
              <a:t> Dosing Schedule</a:t>
            </a:r>
            <a:endParaRPr lang="en-US" altLang="en-US" sz="3600" dirty="0" smtClean="0">
              <a:solidFill>
                <a:srgbClr val="0D62ED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 sz="2000" b="1" dirty="0" smtClean="0"/>
              <a:t>Administer dose undiluted as an IV bolus either via syringe or as an infusion by hanging the vials. Infusion of each vial should take no longer than 5 to 10 minutes with the second vial of 2.5 g administered no later than 15 minutes after the end of the first 2.5 g vial.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n-US" sz="2000" b="1" dirty="0" smtClean="0"/>
              <a:t>Baseline </a:t>
            </a:r>
            <a:r>
              <a:rPr lang="en-US" altLang="en-US" sz="2000" b="1" dirty="0" err="1" smtClean="0"/>
              <a:t>aPTT</a:t>
            </a:r>
            <a:r>
              <a:rPr lang="en-US" altLang="en-US" sz="2000" b="1" dirty="0" smtClean="0"/>
              <a:t> (at presentation), repeat at 2 hours post exposure (if exposure time is known) or post-presentation (if exposure time is unknown) and every 12 hours thereafter until </a:t>
            </a:r>
            <a:r>
              <a:rPr lang="en-US" altLang="en-US" sz="2000" b="1" dirty="0" err="1" smtClean="0"/>
              <a:t>aPTT</a:t>
            </a:r>
            <a:r>
              <a:rPr lang="en-US" altLang="en-US" sz="2000" b="1" dirty="0" smtClean="0"/>
              <a:t> returns to normal.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95609" y="5221012"/>
            <a:ext cx="7981672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Anti-</a:t>
            </a:r>
            <a:r>
              <a:rPr lang="en-US" altLang="en-US" sz="1800" b="1" dirty="0" err="1" smtClean="0"/>
              <a:t>Idarucizumab</a:t>
            </a:r>
            <a:r>
              <a:rPr lang="en-US" altLang="en-US" sz="1800" b="1" dirty="0" smtClean="0"/>
              <a:t> Antibodies detected 5.6%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19/28 pts positive with pre-existing antibodies that were cross reactive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Titers were low and no effect on </a:t>
            </a:r>
            <a:r>
              <a:rPr lang="en-US" altLang="en-US" sz="1800" b="1" dirty="0" err="1" smtClean="0"/>
              <a:t>idarucizumab</a:t>
            </a:r>
            <a:r>
              <a:rPr lang="en-US" altLang="en-US" sz="1800" b="1" dirty="0" smtClean="0"/>
              <a:t> activity</a:t>
            </a:r>
            <a:endParaRPr lang="en-US" altLang="en-US" sz="1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95400"/>
            <a:ext cx="845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46393" y="6465195"/>
            <a:ext cx="365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Pollack C, et al NEJM. 2017;377:431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48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2"/>
          <p:cNvSpPr txBox="1">
            <a:spLocks noChangeArrowheads="1"/>
          </p:cNvSpPr>
          <p:nvPr/>
        </p:nvSpPr>
        <p:spPr bwMode="auto">
          <a:xfrm>
            <a:off x="3533883" y="1447800"/>
            <a:ext cx="2242922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Intervention</a:t>
            </a:r>
            <a:endParaRPr lang="en-US" altLang="en-US" sz="2800" b="1" dirty="0"/>
          </a:p>
        </p:txBody>
      </p:sp>
      <p:sp>
        <p:nvSpPr>
          <p:cNvPr id="70660" name="TextBox 14"/>
          <p:cNvSpPr txBox="1">
            <a:spLocks noChangeArrowheads="1"/>
          </p:cNvSpPr>
          <p:nvPr/>
        </p:nvSpPr>
        <p:spPr bwMode="auto">
          <a:xfrm>
            <a:off x="1623890" y="2540726"/>
            <a:ext cx="142199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Warfarin</a:t>
            </a:r>
            <a:endParaRPr lang="en-US" altLang="en-US" sz="2400" b="1" dirty="0"/>
          </a:p>
        </p:txBody>
      </p:sp>
      <p:sp>
        <p:nvSpPr>
          <p:cNvPr id="70661" name="TextBox 15"/>
          <p:cNvSpPr txBox="1">
            <a:spLocks noChangeArrowheads="1"/>
          </p:cNvSpPr>
          <p:nvPr/>
        </p:nvSpPr>
        <p:spPr bwMode="auto">
          <a:xfrm>
            <a:off x="6108700" y="2478088"/>
            <a:ext cx="187325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Xa Inhibitor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DOAC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57438" y="2125663"/>
            <a:ext cx="2297112" cy="3127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54550" y="2125663"/>
            <a:ext cx="0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54550" y="2125663"/>
            <a:ext cx="2205038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6" name="TextBox 33"/>
          <p:cNvSpPr txBox="1">
            <a:spLocks noChangeArrowheads="1"/>
          </p:cNvSpPr>
          <p:nvPr/>
        </p:nvSpPr>
        <p:spPr bwMode="auto">
          <a:xfrm>
            <a:off x="6172200" y="3429000"/>
            <a:ext cx="2084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4 Factor </a:t>
            </a:r>
            <a:r>
              <a:rPr lang="en-US" altLang="en-US" sz="2000" b="1" dirty="0"/>
              <a:t>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3 Factor PCC</a:t>
            </a:r>
            <a:endParaRPr lang="en-US" altLang="en-US" sz="2000" b="1" dirty="0"/>
          </a:p>
        </p:txBody>
      </p:sp>
      <p:sp>
        <p:nvSpPr>
          <p:cNvPr id="70667" name="TextBox 35"/>
          <p:cNvSpPr txBox="1">
            <a:spLocks noChangeArrowheads="1"/>
          </p:cNvSpPr>
          <p:nvPr/>
        </p:nvSpPr>
        <p:spPr bwMode="auto">
          <a:xfrm>
            <a:off x="3561872" y="3429000"/>
            <a:ext cx="2166938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Idarucizumab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9296" y="5235759"/>
            <a:ext cx="5408981" cy="1323439"/>
          </a:xfrm>
          <a:prstGeom prst="rect">
            <a:avLst/>
          </a:prstGeom>
          <a:solidFill>
            <a:srgbClr val="3333FF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Goals of Intervention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Fluid Resuscitation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Provide Rescue Clotting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Factors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Provide Anticoagulant Reversing Factor</a:t>
            </a:r>
          </a:p>
        </p:txBody>
      </p:sp>
      <p:sp>
        <p:nvSpPr>
          <p:cNvPr id="69645" name="TextBox 1"/>
          <p:cNvSpPr txBox="1">
            <a:spLocks noChangeArrowheads="1"/>
          </p:cNvSpPr>
          <p:nvPr/>
        </p:nvSpPr>
        <p:spPr bwMode="auto">
          <a:xfrm>
            <a:off x="6453115" y="4319520"/>
            <a:ext cx="1758950" cy="4619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 smtClean="0">
                <a:solidFill>
                  <a:schemeClr val="bg1"/>
                </a:solidFill>
              </a:rPr>
              <a:t>Andexanet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2245" y="39305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7248" y="347727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Major Bleed or Surgery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78817" y="996897"/>
            <a:ext cx="399245" cy="329627"/>
          </a:xfrm>
          <a:prstGeom prst="downArrow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22706" y="2536370"/>
            <a:ext cx="1839913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IIa</a:t>
            </a:r>
            <a:r>
              <a:rPr lang="en-US" altLang="en-US" sz="2400" b="1" dirty="0"/>
              <a:t> Inhibitor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DOAC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56665" y="2486318"/>
            <a:ext cx="2416629" cy="2569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1269260" y="3085007"/>
            <a:ext cx="2084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4 Factor </a:t>
            </a:r>
            <a:r>
              <a:rPr lang="en-US" altLang="en-US" sz="2000" b="1" dirty="0"/>
              <a:t>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3 Factor PCC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Vitamin K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26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368" y="180306"/>
            <a:ext cx="7827264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4 Factor PCC vs 3 Factor PCC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i="1" dirty="0" smtClean="0">
                <a:solidFill>
                  <a:schemeClr val="tx1"/>
                </a:solidFill>
              </a:rPr>
              <a:t>Rescue for DOACs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58368" y="2067060"/>
          <a:ext cx="7826376" cy="264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0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Factors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Factor PCC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 Factor</a:t>
                      </a:r>
                      <a:r>
                        <a:rPr lang="en-US" sz="2000" b="1" baseline="0" dirty="0" smtClean="0"/>
                        <a:t> PCC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Factor</a:t>
                      </a:r>
                      <a:r>
                        <a:rPr lang="en-US" b="1" baseline="0" dirty="0" smtClean="0"/>
                        <a:t> 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270 IU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Factor</a:t>
                      </a:r>
                      <a:r>
                        <a:rPr lang="en-US" b="1" baseline="0" dirty="0" smtClean="0"/>
                        <a:t> 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150 IU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Detected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Factor 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250 IU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250 IU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Factor</a:t>
                      </a:r>
                      <a:r>
                        <a:rPr lang="en-US" b="1" baseline="0" dirty="0" smtClean="0"/>
                        <a:t> 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340 IU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166 IU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Protein 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210 IU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Detected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Protein</a:t>
                      </a:r>
                      <a:r>
                        <a:rPr lang="en-US" b="1" baseline="0" dirty="0" smtClean="0"/>
                        <a:t> 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270 IU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Detected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06085" y="6284889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Levi M, et al J </a:t>
            </a:r>
            <a:r>
              <a:rPr lang="en-US" b="1" dirty="0" err="1" smtClean="0"/>
              <a:t>Thromb</a:t>
            </a:r>
            <a:r>
              <a:rPr lang="en-US" b="1" dirty="0" smtClean="0"/>
              <a:t> </a:t>
            </a:r>
            <a:r>
              <a:rPr lang="en-US" b="1" dirty="0" err="1" smtClean="0"/>
              <a:t>Haemost</a:t>
            </a:r>
            <a:r>
              <a:rPr lang="en-US" b="1" dirty="0" smtClean="0"/>
              <a:t>. 12:1428,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48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37"/>
          <p:cNvSpPr/>
          <p:nvPr/>
        </p:nvSpPr>
        <p:spPr>
          <a:xfrm>
            <a:off x="2148840" y="2519680"/>
            <a:ext cx="5692140" cy="1097280"/>
          </a:xfrm>
          <a:custGeom>
            <a:avLst/>
            <a:gdLst>
              <a:gd name="connsiteX0" fmla="*/ 0 w 5692140"/>
              <a:gd name="connsiteY0" fmla="*/ 1028700 h 1097280"/>
              <a:gd name="connsiteX1" fmla="*/ 693420 w 5692140"/>
              <a:gd name="connsiteY1" fmla="*/ 0 h 1097280"/>
              <a:gd name="connsiteX2" fmla="*/ 1417320 w 5692140"/>
              <a:gd name="connsiteY2" fmla="*/ 822960 h 1097280"/>
              <a:gd name="connsiteX3" fmla="*/ 2087880 w 5692140"/>
              <a:gd name="connsiteY3" fmla="*/ 792480 h 1097280"/>
              <a:gd name="connsiteX4" fmla="*/ 2857500 w 5692140"/>
              <a:gd name="connsiteY4" fmla="*/ 830580 h 1097280"/>
              <a:gd name="connsiteX5" fmla="*/ 3543300 w 5692140"/>
              <a:gd name="connsiteY5" fmla="*/ 845820 h 1097280"/>
              <a:gd name="connsiteX6" fmla="*/ 4259580 w 5692140"/>
              <a:gd name="connsiteY6" fmla="*/ 899160 h 1097280"/>
              <a:gd name="connsiteX7" fmla="*/ 4968240 w 5692140"/>
              <a:gd name="connsiteY7" fmla="*/ 1051560 h 1097280"/>
              <a:gd name="connsiteX8" fmla="*/ 5692140 w 5692140"/>
              <a:gd name="connsiteY8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2140" h="1097280">
                <a:moveTo>
                  <a:pt x="0" y="1028700"/>
                </a:moveTo>
                <a:lnTo>
                  <a:pt x="693420" y="0"/>
                </a:lnTo>
                <a:lnTo>
                  <a:pt x="1417320" y="822960"/>
                </a:lnTo>
                <a:lnTo>
                  <a:pt x="2087880" y="792480"/>
                </a:lnTo>
                <a:lnTo>
                  <a:pt x="2857500" y="830580"/>
                </a:lnTo>
                <a:lnTo>
                  <a:pt x="3543300" y="845820"/>
                </a:lnTo>
                <a:lnTo>
                  <a:pt x="4259580" y="899160"/>
                </a:lnTo>
                <a:lnTo>
                  <a:pt x="4968240" y="1051560"/>
                </a:lnTo>
                <a:lnTo>
                  <a:pt x="5692140" y="109728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148840" y="2039620"/>
            <a:ext cx="5707380" cy="1485900"/>
          </a:xfrm>
          <a:custGeom>
            <a:avLst/>
            <a:gdLst>
              <a:gd name="connsiteX0" fmla="*/ 0 w 5707380"/>
              <a:gd name="connsiteY0" fmla="*/ 1485900 h 1485900"/>
              <a:gd name="connsiteX1" fmla="*/ 693420 w 5707380"/>
              <a:gd name="connsiteY1" fmla="*/ 76200 h 1485900"/>
              <a:gd name="connsiteX2" fmla="*/ 1417320 w 5707380"/>
              <a:gd name="connsiteY2" fmla="*/ 0 h 1485900"/>
              <a:gd name="connsiteX3" fmla="*/ 2087880 w 5707380"/>
              <a:gd name="connsiteY3" fmla="*/ 83820 h 1485900"/>
              <a:gd name="connsiteX4" fmla="*/ 2834640 w 5707380"/>
              <a:gd name="connsiteY4" fmla="*/ 205740 h 1485900"/>
              <a:gd name="connsiteX5" fmla="*/ 3581400 w 5707380"/>
              <a:gd name="connsiteY5" fmla="*/ 236220 h 1485900"/>
              <a:gd name="connsiteX6" fmla="*/ 4259580 w 5707380"/>
              <a:gd name="connsiteY6" fmla="*/ 556260 h 1485900"/>
              <a:gd name="connsiteX7" fmla="*/ 4960620 w 5707380"/>
              <a:gd name="connsiteY7" fmla="*/ 685800 h 1485900"/>
              <a:gd name="connsiteX8" fmla="*/ 5707380 w 5707380"/>
              <a:gd name="connsiteY8" fmla="*/ 134874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7380" h="1485900">
                <a:moveTo>
                  <a:pt x="0" y="1485900"/>
                </a:moveTo>
                <a:lnTo>
                  <a:pt x="693420" y="76200"/>
                </a:lnTo>
                <a:lnTo>
                  <a:pt x="1417320" y="0"/>
                </a:lnTo>
                <a:lnTo>
                  <a:pt x="2087880" y="83820"/>
                </a:lnTo>
                <a:lnTo>
                  <a:pt x="2834640" y="205740"/>
                </a:lnTo>
                <a:lnTo>
                  <a:pt x="3581400" y="236220"/>
                </a:lnTo>
                <a:lnTo>
                  <a:pt x="4259580" y="556260"/>
                </a:lnTo>
                <a:lnTo>
                  <a:pt x="4960620" y="685800"/>
                </a:lnTo>
                <a:lnTo>
                  <a:pt x="5707380" y="134874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87" y="114056"/>
            <a:ext cx="7827264" cy="10287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 Factor PCC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Rivaroxaban and Prothrombin Time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39813" y="1304925"/>
          <a:ext cx="7313612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19610" y="4703722"/>
            <a:ext cx="802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</a:t>
            </a:r>
            <a:r>
              <a:rPr lang="en-US" sz="2200" dirty="0" smtClean="0"/>
              <a:t>ime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74051" y="2692041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Seconds</a:t>
            </a:r>
            <a:endParaRPr lang="en-US" sz="2200" dirty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0798" y="6284889"/>
            <a:ext cx="6510528" cy="457200"/>
          </a:xfrm>
        </p:spPr>
        <p:txBody>
          <a:bodyPr/>
          <a:lstStyle/>
          <a:p>
            <a:pPr algn="r"/>
            <a:r>
              <a:rPr lang="fr-FR" sz="1600" b="1" dirty="0" err="1">
                <a:solidFill>
                  <a:schemeClr val="tx1"/>
                </a:solidFill>
              </a:rPr>
              <a:t>Eerenberg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E </a:t>
            </a:r>
            <a:r>
              <a:rPr lang="fr-FR" sz="1600" b="1" dirty="0">
                <a:solidFill>
                  <a:schemeClr val="tx1"/>
                </a:solidFill>
              </a:rPr>
              <a:t>et </a:t>
            </a:r>
            <a:r>
              <a:rPr lang="fr-FR" sz="1600" b="1" dirty="0" smtClean="0">
                <a:solidFill>
                  <a:schemeClr val="tx1"/>
                </a:solidFill>
              </a:rPr>
              <a:t>al: Circulation 124:1573, 2011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7993" y="191289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67641" y="379567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PCC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69003" y="5227597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Rivaroxaban</a:t>
            </a:r>
            <a:br>
              <a:rPr lang="en-US" b="1" dirty="0" smtClean="0"/>
            </a:br>
            <a:r>
              <a:rPr lang="en-US" b="1" dirty="0" smtClean="0"/>
              <a:t>20 mg bid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45368" y="522759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PCC or placebo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29336" y="4407214"/>
            <a:ext cx="9252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Baseline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2694965" y="4407214"/>
            <a:ext cx="5212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T=0</a:t>
            </a:r>
            <a:endParaRPr 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1412" y="4407214"/>
            <a:ext cx="7633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15 min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2065" y="4407214"/>
            <a:ext cx="7633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30 min</a:t>
            </a:r>
            <a:endParaRPr lang="en-US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4841703" y="4407214"/>
            <a:ext cx="516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1 hr</a:t>
            </a:r>
            <a:endParaRPr lang="en-US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5563314" y="4407214"/>
            <a:ext cx="516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2 hr</a:t>
            </a:r>
            <a:endParaRPr lang="en-US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6198864" y="4407214"/>
            <a:ext cx="516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4 hr</a:t>
            </a:r>
            <a:endParaRPr lang="en-US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6866688" y="4407214"/>
            <a:ext cx="5164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6 hr</a:t>
            </a:r>
            <a:endParaRPr 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7566443" y="4407214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24 hr</a:t>
            </a:r>
            <a:endParaRPr lang="en-US" sz="15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86038" y="4239419"/>
            <a:ext cx="323850" cy="195262"/>
            <a:chOff x="2586038" y="4150519"/>
            <a:chExt cx="323850" cy="195262"/>
          </a:xfrm>
        </p:grpSpPr>
        <p:sp useBgFill="1">
          <p:nvSpPr>
            <p:cNvPr id="7" name="Freeform 6"/>
            <p:cNvSpPr/>
            <p:nvPr/>
          </p:nvSpPr>
          <p:spPr>
            <a:xfrm>
              <a:off x="2659856" y="4210050"/>
              <a:ext cx="188119" cy="66675"/>
            </a:xfrm>
            <a:custGeom>
              <a:avLst/>
              <a:gdLst>
                <a:gd name="connsiteX0" fmla="*/ 45244 w 188119"/>
                <a:gd name="connsiteY0" fmla="*/ 2381 h 66675"/>
                <a:gd name="connsiteX1" fmla="*/ 188119 w 188119"/>
                <a:gd name="connsiteY1" fmla="*/ 0 h 66675"/>
                <a:gd name="connsiteX2" fmla="*/ 133350 w 188119"/>
                <a:gd name="connsiteY2" fmla="*/ 64294 h 66675"/>
                <a:gd name="connsiteX3" fmla="*/ 0 w 188119"/>
                <a:gd name="connsiteY3" fmla="*/ 66675 h 66675"/>
                <a:gd name="connsiteX4" fmla="*/ 45244 w 188119"/>
                <a:gd name="connsiteY4" fmla="*/ 23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9" h="66675">
                  <a:moveTo>
                    <a:pt x="45244" y="2381"/>
                  </a:moveTo>
                  <a:lnTo>
                    <a:pt x="188119" y="0"/>
                  </a:lnTo>
                  <a:lnTo>
                    <a:pt x="133350" y="64294"/>
                  </a:lnTo>
                  <a:lnTo>
                    <a:pt x="0" y="66675"/>
                  </a:lnTo>
                  <a:lnTo>
                    <a:pt x="45244" y="23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2586038" y="4150519"/>
              <a:ext cx="173831" cy="195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736057" y="4150519"/>
              <a:ext cx="173831" cy="195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24738" y="4239419"/>
            <a:ext cx="323850" cy="195262"/>
            <a:chOff x="2586038" y="4150519"/>
            <a:chExt cx="323850" cy="195262"/>
          </a:xfrm>
        </p:grpSpPr>
        <p:sp useBgFill="1">
          <p:nvSpPr>
            <p:cNvPr id="35" name="Freeform 34"/>
            <p:cNvSpPr/>
            <p:nvPr/>
          </p:nvSpPr>
          <p:spPr>
            <a:xfrm>
              <a:off x="2659856" y="4210050"/>
              <a:ext cx="188119" cy="66675"/>
            </a:xfrm>
            <a:custGeom>
              <a:avLst/>
              <a:gdLst>
                <a:gd name="connsiteX0" fmla="*/ 45244 w 188119"/>
                <a:gd name="connsiteY0" fmla="*/ 2381 h 66675"/>
                <a:gd name="connsiteX1" fmla="*/ 188119 w 188119"/>
                <a:gd name="connsiteY1" fmla="*/ 0 h 66675"/>
                <a:gd name="connsiteX2" fmla="*/ 133350 w 188119"/>
                <a:gd name="connsiteY2" fmla="*/ 64294 h 66675"/>
                <a:gd name="connsiteX3" fmla="*/ 0 w 188119"/>
                <a:gd name="connsiteY3" fmla="*/ 66675 h 66675"/>
                <a:gd name="connsiteX4" fmla="*/ 45244 w 188119"/>
                <a:gd name="connsiteY4" fmla="*/ 23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9" h="66675">
                  <a:moveTo>
                    <a:pt x="45244" y="2381"/>
                  </a:moveTo>
                  <a:lnTo>
                    <a:pt x="188119" y="0"/>
                  </a:lnTo>
                  <a:lnTo>
                    <a:pt x="133350" y="64294"/>
                  </a:lnTo>
                  <a:lnTo>
                    <a:pt x="0" y="66675"/>
                  </a:lnTo>
                  <a:lnTo>
                    <a:pt x="45244" y="23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2586038" y="4150519"/>
              <a:ext cx="173831" cy="195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736057" y="4150519"/>
              <a:ext cx="173831" cy="195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ight Brace 8"/>
          <p:cNvSpPr/>
          <p:nvPr/>
        </p:nvSpPr>
        <p:spPr>
          <a:xfrm rot="5400000">
            <a:off x="2453388" y="4425921"/>
            <a:ext cx="140918" cy="753031"/>
          </a:xfrm>
          <a:prstGeom prst="rightBrace">
            <a:avLst>
              <a:gd name="adj1" fmla="val 6071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533650" y="4965700"/>
            <a:ext cx="0" cy="29051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86087" y="4965700"/>
            <a:ext cx="0" cy="29051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978590" y="1410706"/>
            <a:ext cx="0" cy="29242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66"/>
          <p:cNvGrpSpPr>
            <a:grpSpLocks/>
          </p:cNvGrpSpPr>
          <p:nvPr/>
        </p:nvGrpSpPr>
        <p:grpSpPr bwMode="auto">
          <a:xfrm rot="16200000">
            <a:off x="6926422" y="3464560"/>
            <a:ext cx="406717" cy="171450"/>
            <a:chOff x="768" y="1210"/>
            <a:chExt cx="288" cy="48"/>
          </a:xfrm>
        </p:grpSpPr>
        <p:sp>
          <p:nvSpPr>
            <p:cNvPr id="134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7064296" y="3503137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66"/>
          <p:cNvGrpSpPr>
            <a:grpSpLocks/>
          </p:cNvGrpSpPr>
          <p:nvPr/>
        </p:nvGrpSpPr>
        <p:grpSpPr bwMode="auto">
          <a:xfrm rot="16200000">
            <a:off x="6218714" y="3345021"/>
            <a:ext cx="398146" cy="171450"/>
            <a:chOff x="768" y="1210"/>
            <a:chExt cx="288" cy="48"/>
          </a:xfrm>
        </p:grpSpPr>
        <p:sp>
          <p:nvSpPr>
            <p:cNvPr id="131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6352302" y="3374550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66"/>
          <p:cNvGrpSpPr>
            <a:grpSpLocks/>
          </p:cNvGrpSpPr>
          <p:nvPr/>
        </p:nvGrpSpPr>
        <p:grpSpPr bwMode="auto">
          <a:xfrm rot="16200000">
            <a:off x="7625321" y="3513376"/>
            <a:ext cx="437674" cy="171450"/>
            <a:chOff x="768" y="1210"/>
            <a:chExt cx="288" cy="48"/>
          </a:xfrm>
        </p:grpSpPr>
        <p:sp>
          <p:nvSpPr>
            <p:cNvPr id="128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7778672" y="3545999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66"/>
          <p:cNvGrpSpPr>
            <a:grpSpLocks/>
          </p:cNvGrpSpPr>
          <p:nvPr/>
        </p:nvGrpSpPr>
        <p:grpSpPr bwMode="auto">
          <a:xfrm rot="16200000">
            <a:off x="5434092" y="3277155"/>
            <a:ext cx="557690" cy="171450"/>
            <a:chOff x="768" y="1210"/>
            <a:chExt cx="288" cy="48"/>
          </a:xfrm>
        </p:grpSpPr>
        <p:sp>
          <p:nvSpPr>
            <p:cNvPr id="125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5647452" y="3293587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66"/>
          <p:cNvGrpSpPr>
            <a:grpSpLocks/>
          </p:cNvGrpSpPr>
          <p:nvPr/>
        </p:nvGrpSpPr>
        <p:grpSpPr bwMode="auto">
          <a:xfrm rot="16200000">
            <a:off x="4709239" y="3247152"/>
            <a:ext cx="564358" cy="171450"/>
            <a:chOff x="768" y="1210"/>
            <a:chExt cx="288" cy="48"/>
          </a:xfrm>
        </p:grpSpPr>
        <p:sp>
          <p:nvSpPr>
            <p:cNvPr id="122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4925933" y="3272156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66"/>
          <p:cNvGrpSpPr>
            <a:grpSpLocks/>
          </p:cNvGrpSpPr>
          <p:nvPr/>
        </p:nvGrpSpPr>
        <p:grpSpPr bwMode="auto">
          <a:xfrm rot="16200000">
            <a:off x="3901759" y="3240245"/>
            <a:ext cx="750570" cy="171450"/>
            <a:chOff x="768" y="1210"/>
            <a:chExt cx="288" cy="48"/>
          </a:xfrm>
        </p:grpSpPr>
        <p:sp>
          <p:nvSpPr>
            <p:cNvPr id="119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4211558" y="3245962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66"/>
          <p:cNvGrpSpPr>
            <a:grpSpLocks/>
          </p:cNvGrpSpPr>
          <p:nvPr/>
        </p:nvGrpSpPr>
        <p:grpSpPr bwMode="auto">
          <a:xfrm rot="16200000">
            <a:off x="3218338" y="3252151"/>
            <a:ext cx="721997" cy="171450"/>
            <a:chOff x="768" y="1210"/>
            <a:chExt cx="288" cy="48"/>
          </a:xfrm>
        </p:grpSpPr>
        <p:sp>
          <p:nvSpPr>
            <p:cNvPr id="116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3513851" y="3272157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66"/>
          <p:cNvGrpSpPr>
            <a:grpSpLocks/>
          </p:cNvGrpSpPr>
          <p:nvPr/>
        </p:nvGrpSpPr>
        <p:grpSpPr bwMode="auto">
          <a:xfrm rot="16200000">
            <a:off x="2278936" y="2410380"/>
            <a:ext cx="1148240" cy="171450"/>
            <a:chOff x="768" y="1210"/>
            <a:chExt cx="288" cy="48"/>
          </a:xfrm>
        </p:grpSpPr>
        <p:sp>
          <p:nvSpPr>
            <p:cNvPr id="113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2787570" y="2426813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66"/>
          <p:cNvGrpSpPr>
            <a:grpSpLocks/>
          </p:cNvGrpSpPr>
          <p:nvPr/>
        </p:nvGrpSpPr>
        <p:grpSpPr bwMode="auto">
          <a:xfrm rot="16200000">
            <a:off x="1986042" y="3415268"/>
            <a:ext cx="314802" cy="171450"/>
            <a:chOff x="768" y="1210"/>
            <a:chExt cx="288" cy="48"/>
          </a:xfrm>
        </p:grpSpPr>
        <p:sp>
          <p:nvSpPr>
            <p:cNvPr id="110" name="Line 67"/>
            <p:cNvSpPr>
              <a:spLocks noChangeShapeType="1"/>
            </p:cNvSpPr>
            <p:nvPr/>
          </p:nvSpPr>
          <p:spPr bwMode="auto">
            <a:xfrm>
              <a:off x="768" y="1234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68"/>
            <p:cNvSpPr>
              <a:spLocks noChangeShapeType="1"/>
            </p:cNvSpPr>
            <p:nvPr/>
          </p:nvSpPr>
          <p:spPr bwMode="auto">
            <a:xfrm>
              <a:off x="1056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69"/>
            <p:cNvSpPr>
              <a:spLocks noChangeShapeType="1"/>
            </p:cNvSpPr>
            <p:nvPr/>
          </p:nvSpPr>
          <p:spPr bwMode="auto">
            <a:xfrm>
              <a:off x="768" y="1210"/>
              <a:ext cx="0" cy="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077957" y="3457894"/>
            <a:ext cx="130969" cy="13096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2057718" y="1729578"/>
            <a:ext cx="5872164" cy="2102646"/>
            <a:chOff x="2057718" y="1640678"/>
            <a:chExt cx="5872164" cy="2102646"/>
          </a:xfrm>
        </p:grpSpPr>
        <p:grpSp>
          <p:nvGrpSpPr>
            <p:cNvPr id="44" name="Group 66"/>
            <p:cNvGrpSpPr>
              <a:grpSpLocks/>
            </p:cNvGrpSpPr>
            <p:nvPr/>
          </p:nvGrpSpPr>
          <p:grpSpPr bwMode="auto">
            <a:xfrm rot="-5400000">
              <a:off x="6850460" y="2544842"/>
              <a:ext cx="558641" cy="171450"/>
              <a:chOff x="768" y="1210"/>
              <a:chExt cx="288" cy="48"/>
            </a:xfrm>
          </p:grpSpPr>
          <p:sp>
            <p:nvSpPr>
              <p:cNvPr id="45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7064296" y="2578894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66"/>
            <p:cNvGrpSpPr>
              <a:grpSpLocks/>
            </p:cNvGrpSpPr>
            <p:nvPr/>
          </p:nvGrpSpPr>
          <p:grpSpPr bwMode="auto">
            <a:xfrm rot="-5400000">
              <a:off x="6152277" y="2415778"/>
              <a:ext cx="531020" cy="171450"/>
              <a:chOff x="768" y="1210"/>
              <a:chExt cx="288" cy="48"/>
            </a:xfrm>
          </p:grpSpPr>
          <p:sp>
            <p:nvSpPr>
              <p:cNvPr id="50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6352302" y="2443163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6"/>
            <p:cNvGrpSpPr>
              <a:grpSpLocks/>
            </p:cNvGrpSpPr>
            <p:nvPr/>
          </p:nvGrpSpPr>
          <p:grpSpPr bwMode="auto">
            <a:xfrm rot="-5400000">
              <a:off x="7564836" y="3187779"/>
              <a:ext cx="558641" cy="171450"/>
              <a:chOff x="768" y="1210"/>
              <a:chExt cx="288" cy="48"/>
            </a:xfrm>
          </p:grpSpPr>
          <p:sp>
            <p:nvSpPr>
              <p:cNvPr id="55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7778672" y="3221831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66"/>
            <p:cNvGrpSpPr>
              <a:grpSpLocks/>
            </p:cNvGrpSpPr>
            <p:nvPr/>
          </p:nvGrpSpPr>
          <p:grpSpPr bwMode="auto">
            <a:xfrm rot="-5400000">
              <a:off x="5216446" y="2103834"/>
              <a:ext cx="992982" cy="171450"/>
              <a:chOff x="768" y="1210"/>
              <a:chExt cx="288" cy="48"/>
            </a:xfrm>
          </p:grpSpPr>
          <p:sp>
            <p:nvSpPr>
              <p:cNvPr id="60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5647452" y="2126457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6"/>
            <p:cNvGrpSpPr>
              <a:grpSpLocks/>
            </p:cNvGrpSpPr>
            <p:nvPr/>
          </p:nvGrpSpPr>
          <p:grpSpPr bwMode="auto">
            <a:xfrm rot="-5400000">
              <a:off x="4709239" y="2058590"/>
              <a:ext cx="564358" cy="171450"/>
              <a:chOff x="768" y="1210"/>
              <a:chExt cx="288" cy="48"/>
            </a:xfrm>
          </p:grpSpPr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4925933" y="2083594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6"/>
            <p:cNvGrpSpPr>
              <a:grpSpLocks/>
            </p:cNvGrpSpPr>
            <p:nvPr/>
          </p:nvGrpSpPr>
          <p:grpSpPr bwMode="auto">
            <a:xfrm rot="-5400000">
              <a:off x="3948430" y="1959768"/>
              <a:ext cx="657225" cy="171450"/>
              <a:chOff x="768" y="1210"/>
              <a:chExt cx="288" cy="48"/>
            </a:xfrm>
          </p:grpSpPr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4211558" y="1981201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66"/>
            <p:cNvGrpSpPr>
              <a:grpSpLocks/>
            </p:cNvGrpSpPr>
            <p:nvPr/>
          </p:nvGrpSpPr>
          <p:grpSpPr bwMode="auto">
            <a:xfrm rot="-5400000">
              <a:off x="3269772" y="1864517"/>
              <a:ext cx="619127" cy="171450"/>
              <a:chOff x="768" y="1210"/>
              <a:chExt cx="288" cy="48"/>
            </a:xfrm>
          </p:grpSpPr>
          <p:sp>
            <p:nvSpPr>
              <p:cNvPr id="75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3513851" y="1878808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66"/>
            <p:cNvGrpSpPr>
              <a:grpSpLocks/>
            </p:cNvGrpSpPr>
            <p:nvPr/>
          </p:nvGrpSpPr>
          <p:grpSpPr bwMode="auto">
            <a:xfrm rot="-5400000">
              <a:off x="2569687" y="1957387"/>
              <a:ext cx="566738" cy="171450"/>
              <a:chOff x="768" y="1210"/>
              <a:chExt cx="288" cy="48"/>
            </a:xfrm>
          </p:grpSpPr>
          <p:sp>
            <p:nvSpPr>
              <p:cNvPr id="80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" name="Oval 82"/>
            <p:cNvSpPr/>
            <p:nvPr/>
          </p:nvSpPr>
          <p:spPr>
            <a:xfrm>
              <a:off x="2787570" y="1969295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66"/>
            <p:cNvGrpSpPr>
              <a:grpSpLocks/>
            </p:cNvGrpSpPr>
            <p:nvPr/>
          </p:nvGrpSpPr>
          <p:grpSpPr bwMode="auto">
            <a:xfrm rot="-5400000">
              <a:off x="1840230" y="3354387"/>
              <a:ext cx="606425" cy="171450"/>
              <a:chOff x="768" y="1210"/>
              <a:chExt cx="288" cy="48"/>
            </a:xfrm>
          </p:grpSpPr>
          <p:sp>
            <p:nvSpPr>
              <p:cNvPr id="85" name="Line 67"/>
              <p:cNvSpPr>
                <a:spLocks noChangeShapeType="1"/>
              </p:cNvSpPr>
              <p:nvPr/>
            </p:nvSpPr>
            <p:spPr bwMode="auto">
              <a:xfrm>
                <a:off x="768" y="123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>
                <a:off x="1056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69"/>
              <p:cNvSpPr>
                <a:spLocks noChangeShapeType="1"/>
              </p:cNvSpPr>
              <p:nvPr/>
            </p:nvSpPr>
            <p:spPr bwMode="auto">
              <a:xfrm>
                <a:off x="768" y="121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2077957" y="3374232"/>
              <a:ext cx="130969" cy="130969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56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2" y="659381"/>
            <a:ext cx="8822032" cy="1501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6085" y="6284889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Levi M, et al J </a:t>
            </a:r>
            <a:r>
              <a:rPr lang="en-US" b="1" dirty="0" err="1" smtClean="0"/>
              <a:t>Thromb</a:t>
            </a:r>
            <a:r>
              <a:rPr lang="en-US" b="1" dirty="0" smtClean="0"/>
              <a:t> </a:t>
            </a:r>
            <a:r>
              <a:rPr lang="en-US" b="1" dirty="0" err="1" smtClean="0"/>
              <a:t>Haemost</a:t>
            </a:r>
            <a:r>
              <a:rPr lang="en-US" b="1" dirty="0" smtClean="0"/>
              <a:t>. 12:1428, 2014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4263" y="3531091"/>
          <a:ext cx="6807200" cy="217434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3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Agent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Reduction PT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(sec)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Beriplex</a:t>
                      </a:r>
                      <a:r>
                        <a:rPr lang="en-US" sz="2400" dirty="0" smtClean="0"/>
                        <a:t> (50 IU/kg)</a:t>
                      </a:r>
                    </a:p>
                    <a:p>
                      <a:pPr algn="l"/>
                      <a:r>
                        <a:rPr lang="en-US" sz="2000" dirty="0" smtClean="0"/>
                        <a:t>(4 Factor PCC)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2.5-3.5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Profilnine (50 IU/kg)</a:t>
                      </a:r>
                    </a:p>
                    <a:p>
                      <a:pPr algn="l"/>
                      <a:r>
                        <a:rPr lang="en-US" sz="2000" dirty="0" smtClean="0"/>
                        <a:t>(3 Factor</a:t>
                      </a:r>
                      <a:r>
                        <a:rPr lang="en-US" sz="2000" baseline="0" dirty="0" smtClean="0"/>
                        <a:t> PCC)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0.6-1.0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2731" y="2489466"/>
            <a:ext cx="76738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1. 35 </a:t>
            </a:r>
            <a:r>
              <a:rPr lang="en-US" dirty="0"/>
              <a:t>healthy </a:t>
            </a:r>
            <a:r>
              <a:rPr lang="en-US" dirty="0" smtClean="0"/>
              <a:t>volunteers received 4 </a:t>
            </a:r>
            <a:r>
              <a:rPr lang="en-US" dirty="0"/>
              <a:t>days of rivaroxaban 20 mg twice </a:t>
            </a:r>
            <a:r>
              <a:rPr lang="en-US" dirty="0" smtClean="0"/>
              <a:t>daily</a:t>
            </a:r>
          </a:p>
          <a:p>
            <a:r>
              <a:rPr lang="en-US" dirty="0" smtClean="0"/>
              <a:t>2. </a:t>
            </a:r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50 IU </a:t>
            </a:r>
            <a:r>
              <a:rPr lang="en-US" dirty="0" smtClean="0"/>
              <a:t>kg bolus </a:t>
            </a:r>
            <a:r>
              <a:rPr lang="en-US" dirty="0"/>
              <a:t>dose </a:t>
            </a:r>
            <a:r>
              <a:rPr lang="en-US" dirty="0" smtClean="0"/>
              <a:t>4 Factor PCC or 3 Factor PCC on Day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Direct Oral Anticoagulant: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Rescue</a:t>
            </a:r>
            <a:br>
              <a:rPr lang="en-US" sz="3600" b="1" i="1" u="sng" dirty="0" smtClean="0">
                <a:solidFill>
                  <a:srgbClr val="0000FF"/>
                </a:solidFill>
              </a:rPr>
            </a:br>
            <a:r>
              <a:rPr lang="en-US" sz="3200" b="1" i="1" dirty="0" smtClean="0"/>
              <a:t>Using </a:t>
            </a:r>
            <a:r>
              <a:rPr lang="en-US" sz="3200" b="1" i="1" dirty="0" err="1" smtClean="0"/>
              <a:t>Kcentra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Less than 12 hours from DOAC last dose</a:t>
            </a:r>
          </a:p>
          <a:p>
            <a:pPr lvl="1"/>
            <a:r>
              <a:rPr lang="en-US" sz="2000" b="1" dirty="0" err="1" smtClean="0"/>
              <a:t>Kcentra</a:t>
            </a:r>
            <a:r>
              <a:rPr lang="en-US" sz="2000" b="1" dirty="0" smtClean="0"/>
              <a:t> 50 Units/kg IV to a max of 5,000 units</a:t>
            </a:r>
          </a:p>
          <a:p>
            <a:pPr lvl="1"/>
            <a:r>
              <a:rPr lang="en-US" sz="2000" b="1" dirty="0" smtClean="0"/>
              <a:t>If no </a:t>
            </a:r>
            <a:r>
              <a:rPr lang="en-US" sz="2000" b="1" dirty="0" err="1" smtClean="0"/>
              <a:t>Kcentra</a:t>
            </a:r>
            <a:r>
              <a:rPr lang="en-US" sz="2000" b="1" dirty="0" smtClean="0"/>
              <a:t> then </a:t>
            </a:r>
            <a:r>
              <a:rPr lang="en-US" sz="2000" b="1" dirty="0" err="1" smtClean="0"/>
              <a:t>Profilnine</a:t>
            </a:r>
            <a:r>
              <a:rPr lang="en-US" sz="2000" b="1" dirty="0" smtClean="0"/>
              <a:t> 50 Units/kg IV to a max of 5,000 units </a:t>
            </a:r>
          </a:p>
          <a:p>
            <a:r>
              <a:rPr lang="en-US" sz="2400" b="1" dirty="0" smtClean="0"/>
              <a:t>Greater than 12 hours from DOAC last dose</a:t>
            </a:r>
          </a:p>
          <a:p>
            <a:pPr lvl="1"/>
            <a:r>
              <a:rPr lang="en-US" sz="2000" b="1" dirty="0" err="1" smtClean="0"/>
              <a:t>Kcentra</a:t>
            </a:r>
            <a:r>
              <a:rPr lang="en-US" sz="2000" b="1" dirty="0" smtClean="0"/>
              <a:t> 25 Units/kg IV to a max of 2,500 units</a:t>
            </a:r>
          </a:p>
          <a:p>
            <a:pPr lvl="1"/>
            <a:r>
              <a:rPr lang="en-US" sz="2000" b="1" dirty="0"/>
              <a:t>If no </a:t>
            </a:r>
            <a:r>
              <a:rPr lang="en-US" sz="2000" b="1" dirty="0" err="1" smtClean="0"/>
              <a:t>Kcentra</a:t>
            </a:r>
            <a:r>
              <a:rPr lang="en-US" sz="2000" b="1" dirty="0" smtClean="0"/>
              <a:t> </a:t>
            </a:r>
            <a:r>
              <a:rPr lang="en-US" sz="2000" b="1" dirty="0"/>
              <a:t>then </a:t>
            </a:r>
            <a:r>
              <a:rPr lang="en-US" sz="2000" b="1" dirty="0" err="1"/>
              <a:t>Profilnine</a:t>
            </a:r>
            <a:r>
              <a:rPr lang="en-US" sz="2000" b="1" dirty="0"/>
              <a:t> 50 Units/kg IV to a </a:t>
            </a:r>
            <a:r>
              <a:rPr lang="en-US" sz="2000" b="1" dirty="0" smtClean="0"/>
              <a:t>max of 2,500 units </a:t>
            </a:r>
          </a:p>
          <a:p>
            <a:endParaRPr lang="en-US" sz="2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1972" y="1545465"/>
            <a:ext cx="8409904" cy="38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41699" y="6426557"/>
            <a:ext cx="383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Jefferson Approach to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574" y="2585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Contra-Indications </a:t>
            </a:r>
            <a:r>
              <a:rPr lang="en-US" sz="4000" b="1" dirty="0" err="1" smtClean="0">
                <a:solidFill>
                  <a:srgbClr val="0000FF"/>
                </a:solidFill>
              </a:rPr>
              <a:t>Kcentra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Known anaphylactic or severe systemic reactions to </a:t>
            </a:r>
            <a:r>
              <a:rPr lang="en-US" sz="2400" b="1" dirty="0" err="1" smtClean="0"/>
              <a:t>Kcentra</a:t>
            </a:r>
            <a:r>
              <a:rPr lang="en-US" sz="2400" b="1" dirty="0" smtClean="0"/>
              <a:t> or any components in </a:t>
            </a:r>
            <a:r>
              <a:rPr lang="en-US" sz="2400" b="1" dirty="0" err="1" smtClean="0"/>
              <a:t>Kcentra</a:t>
            </a:r>
            <a:r>
              <a:rPr lang="en-US" sz="2400" b="1" dirty="0" smtClean="0"/>
              <a:t> including heparin, Factors II, VII, IX, X, Protein C and S, AT III and Human Albumin</a:t>
            </a:r>
          </a:p>
          <a:p>
            <a:r>
              <a:rPr lang="en-US" sz="2400" b="1" dirty="0"/>
              <a:t>Known HIT since </a:t>
            </a:r>
            <a:r>
              <a:rPr lang="en-US" sz="2400" b="1" dirty="0" err="1"/>
              <a:t>Kcentra</a:t>
            </a:r>
            <a:r>
              <a:rPr lang="en-US" sz="2400" b="1" dirty="0"/>
              <a:t> contain heparin</a:t>
            </a:r>
          </a:p>
          <a:p>
            <a:r>
              <a:rPr lang="en-US" sz="2400" b="1" dirty="0" smtClean="0"/>
              <a:t>Clinical Evidence of DIC</a:t>
            </a:r>
          </a:p>
          <a:p>
            <a:r>
              <a:rPr lang="en-US" sz="2400" b="1" dirty="0" err="1" smtClean="0"/>
              <a:t>Kcentra</a:t>
            </a:r>
            <a:r>
              <a:rPr lang="en-US" sz="2400" b="1" dirty="0" smtClean="0"/>
              <a:t> has not been studied in subjects who had a thromboembolic event, MI, DIC, CVA, TIA, ACS, PAD within the prior 3 months. </a:t>
            </a:r>
            <a:r>
              <a:rPr lang="en-US" sz="2400" b="1" dirty="0" err="1" smtClean="0"/>
              <a:t>Kcentra</a:t>
            </a:r>
            <a:r>
              <a:rPr lang="en-US" sz="2400" b="1" dirty="0" smtClean="0"/>
              <a:t> may not be suitable in patients with thromboembolic events in the prior 3 months.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1972" y="1545465"/>
            <a:ext cx="8409904" cy="38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6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5" y="1357242"/>
            <a:ext cx="8858439" cy="272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467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Andexanet</a:t>
            </a:r>
            <a:r>
              <a:rPr lang="en-US" sz="4000" b="1" dirty="0" smtClean="0">
                <a:solidFill>
                  <a:srgbClr val="0000FF"/>
                </a:solidFill>
              </a:rPr>
              <a:t> Alpha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04588" y="6400800"/>
            <a:ext cx="417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Ruff C et al </a:t>
            </a:r>
            <a:r>
              <a:rPr lang="en-US" altLang="en-US" sz="1800" b="1" dirty="0" smtClean="0"/>
              <a:t>Circulation 2016;134:248</a:t>
            </a:r>
            <a:endParaRPr lang="en-US" altLang="en-US" sz="1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9688" y="4161973"/>
          <a:ext cx="6309489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Idarucizumab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Humanized variant</a:t>
                      </a:r>
                      <a:r>
                        <a:rPr lang="en-US" baseline="0" dirty="0" smtClean="0"/>
                        <a:t> Human </a:t>
                      </a:r>
                      <a:r>
                        <a:rPr lang="en-US" baseline="0" dirty="0" err="1" smtClean="0"/>
                        <a:t>FXa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Molecular 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Competitive binding </a:t>
                      </a:r>
                      <a:r>
                        <a:rPr lang="en-US" dirty="0" err="1" smtClean="0"/>
                        <a:t>FXa</a:t>
                      </a:r>
                      <a:r>
                        <a:rPr lang="en-US" dirty="0" smtClean="0"/>
                        <a:t> inhibitors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Half</a:t>
                      </a:r>
                      <a:r>
                        <a:rPr lang="en-US" baseline="0" dirty="0" smtClean="0"/>
                        <a:t>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5-7 </a:t>
                      </a:r>
                      <a:r>
                        <a:rPr lang="en-US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1137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202791"/>
            <a:ext cx="8807686" cy="4403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3977" y="6452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Connelly S, et al NEJM 2019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2489" y="4937758"/>
            <a:ext cx="5652509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352 patient with acute major bleeding</a:t>
            </a:r>
          </a:p>
          <a:p>
            <a:r>
              <a:rPr lang="en-US" b="1" dirty="0" smtClean="0"/>
              <a:t>227 patient (64%) ICH</a:t>
            </a:r>
          </a:p>
          <a:p>
            <a:r>
              <a:rPr lang="en-US" b="1" dirty="0" smtClean="0"/>
              <a:t>90 patients (26%) GI Bleeding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19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85850"/>
            <a:ext cx="88296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997075" y="0"/>
            <a:ext cx="5373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Total Mortality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Target Specific Oral Anticoagulants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3810000" y="6477000"/>
            <a:ext cx="524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Providencia R et al Thromb Res 2014:134:1253-1264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57912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5791336" y="5514701"/>
            <a:ext cx="185339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Favors </a:t>
            </a:r>
            <a:r>
              <a:rPr lang="en-US" altLang="en-US" sz="2000" b="1" dirty="0" smtClean="0"/>
              <a:t>DOAC</a:t>
            </a:r>
            <a:endParaRPr lang="en-US" altLang="en-US" sz="2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7236827" y="4820188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6" y="1571224"/>
            <a:ext cx="8822030" cy="42178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9466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ANNEXA-4 Study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3977" y="6452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Connelly S, et al NEJM 2019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664" y="1429555"/>
            <a:ext cx="27560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Apixaban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64694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352284"/>
            <a:ext cx="8847790" cy="410769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28650" y="184821"/>
            <a:ext cx="7886700" cy="781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ANNEXA-4 Study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3977" y="6452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Connelly S, et al NEJM 2019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296" y="1300768"/>
            <a:ext cx="32454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Rivaroxaban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20534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8" y="735273"/>
            <a:ext cx="8886839" cy="4210893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28650" y="52717"/>
            <a:ext cx="7886700" cy="9227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ANNEXA-4</a:t>
            </a:r>
            <a:r>
              <a:rPr lang="en-US" sz="4000" b="1" dirty="0" smtClean="0">
                <a:solidFill>
                  <a:srgbClr val="0000FF"/>
                </a:solidFill>
              </a:rPr>
              <a:t> Study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7577" y="1811134"/>
            <a:ext cx="8783810" cy="386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43977" y="6452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Connelly S, et al NEJM 2019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54548" y="1938084"/>
            <a:ext cx="8693238" cy="334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6642" y="3764182"/>
            <a:ext cx="8693238" cy="334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4205" y="4965492"/>
            <a:ext cx="640752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Remember to use VTE Prophylaxis Postop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49018" y="5504051"/>
            <a:ext cx="8590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Low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titers of anti-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andexanet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antibodies may develop after administration. None of these antibodies have been found to be neutralizing and none have been found to be cross-reactive with factor X or factor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Xa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to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291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8600"/>
            <a:ext cx="8229600" cy="51133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Jeff Criteria </a:t>
            </a:r>
            <a:r>
              <a:rPr lang="en-US" sz="3600" b="1" dirty="0" err="1" smtClean="0">
                <a:solidFill>
                  <a:srgbClr val="0000FF"/>
                </a:solidFill>
              </a:rPr>
              <a:t>Andexanet</a:t>
            </a:r>
            <a:r>
              <a:rPr lang="en-US" sz="3600" b="1" dirty="0" smtClean="0">
                <a:solidFill>
                  <a:srgbClr val="0000FF"/>
                </a:solidFill>
              </a:rPr>
              <a:t> Use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023360" cy="5105400"/>
          </a:xfrm>
          <a:ln w="57150"/>
        </p:spPr>
        <p:txBody>
          <a:bodyPr>
            <a:normAutofit fontScale="25000" lnSpcReduction="20000"/>
          </a:bodyPr>
          <a:lstStyle/>
          <a:p>
            <a:pPr marL="114300" indent="0" algn="ctr">
              <a:buNone/>
            </a:pPr>
            <a:r>
              <a:rPr lang="en-US" sz="8000" b="1" i="1" u="sng" dirty="0">
                <a:solidFill>
                  <a:srgbClr val="0000FF"/>
                </a:solidFill>
              </a:rPr>
              <a:t>Inclusion </a:t>
            </a:r>
            <a:r>
              <a:rPr lang="en-US" sz="8000" b="1" i="1" u="sng" dirty="0" smtClean="0">
                <a:solidFill>
                  <a:srgbClr val="0000FF"/>
                </a:solidFill>
              </a:rPr>
              <a:t>Criteria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0" dirty="0"/>
          </a:p>
          <a:p>
            <a:pPr lvl="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Restricted to life threatening, salvageable apixaban or </a:t>
            </a:r>
            <a:r>
              <a:rPr lang="en-US" sz="7200" b="1" dirty="0" err="1"/>
              <a:t>rivaroxaban</a:t>
            </a:r>
            <a:r>
              <a:rPr lang="en-US" sz="7200" b="1" dirty="0"/>
              <a:t> associated CNS bleeding (intracranial or </a:t>
            </a:r>
            <a:r>
              <a:rPr lang="en-US" sz="7200" b="1" dirty="0" err="1"/>
              <a:t>intraspinal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 lvl="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No history of prior exposure to </a:t>
            </a:r>
            <a:r>
              <a:rPr lang="en-US" sz="7200" b="1" dirty="0" err="1" smtClean="0"/>
              <a:t>andexanet</a:t>
            </a:r>
            <a:endParaRPr lang="en-US" sz="7200" b="1" dirty="0"/>
          </a:p>
          <a:p>
            <a:pPr lvl="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No sepsis or septic </a:t>
            </a:r>
            <a:r>
              <a:rPr lang="en-US" sz="7200" b="1" dirty="0" smtClean="0"/>
              <a:t>shock</a:t>
            </a:r>
            <a:endParaRPr lang="en-US" sz="7200" b="1" dirty="0"/>
          </a:p>
          <a:p>
            <a:pPr lvl="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Last dose of apixaban / </a:t>
            </a:r>
            <a:r>
              <a:rPr lang="en-US" sz="7200" b="1" dirty="0" err="1"/>
              <a:t>rivaroxaban</a:t>
            </a:r>
            <a:r>
              <a:rPr lang="en-US" sz="7200" b="1" dirty="0"/>
              <a:t> was </a:t>
            </a:r>
            <a:r>
              <a:rPr lang="en-US" sz="7200" b="1" dirty="0" smtClean="0"/>
              <a:t>administered    </a:t>
            </a:r>
            <a:r>
              <a:rPr lang="en-US" sz="7200" b="1" dirty="0"/>
              <a:t>&lt; 24 hours </a:t>
            </a:r>
            <a:r>
              <a:rPr lang="en-US" sz="7200" b="1" dirty="0" smtClean="0"/>
              <a:t>ago</a:t>
            </a:r>
            <a:endParaRPr lang="en-US" sz="7200" b="1" dirty="0"/>
          </a:p>
          <a:p>
            <a:pPr lvl="0"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Patient must have undergone a head CT or MRI scan demonstrating evidence of new or expanding intracranial bleeding </a:t>
            </a:r>
          </a:p>
          <a:p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80560" y="1066800"/>
            <a:ext cx="4268598" cy="4724400"/>
          </a:xfrm>
        </p:spPr>
        <p:txBody>
          <a:bodyPr>
            <a:normAutofit fontScale="25000" lnSpcReduction="20000"/>
          </a:bodyPr>
          <a:lstStyle/>
          <a:p>
            <a:pPr marL="114300" indent="0" algn="ctr">
              <a:buNone/>
            </a:pPr>
            <a:r>
              <a:rPr lang="en-US" sz="8000" b="1" i="1" u="sng" dirty="0" smtClean="0">
                <a:solidFill>
                  <a:srgbClr val="0000FF"/>
                </a:solidFill>
              </a:rPr>
              <a:t>Exclusion Criteria</a:t>
            </a:r>
          </a:p>
          <a:p>
            <a:pPr marL="114300" indent="0" algn="ctr">
              <a:buNone/>
            </a:pPr>
            <a:endParaRPr lang="en-US" sz="3400" u="sng" dirty="0" smtClean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Glasgow coma score &lt; </a:t>
            </a:r>
            <a:r>
              <a:rPr lang="en-US" sz="7200" b="1" dirty="0" smtClean="0"/>
              <a:t>7</a:t>
            </a:r>
            <a:endParaRPr lang="en-US" sz="7200" b="1" dirty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Intracerebral hematoma volume &gt;60 cc as assessed by the CT volumetric formula ABC/2 (see below</a:t>
            </a:r>
            <a:r>
              <a:rPr lang="en-US" sz="7200" b="1" dirty="0" smtClean="0">
                <a:solidFill>
                  <a:srgbClr val="FFFF00"/>
                </a:solidFill>
              </a:rPr>
              <a:t>*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For subdural hematomas: maximum thickness &gt;10 mm and midline shift &gt;5 </a:t>
            </a:r>
            <a:r>
              <a:rPr lang="en-US" sz="7200" b="1" dirty="0" smtClean="0"/>
              <a:t>mm</a:t>
            </a:r>
            <a:endParaRPr lang="en-US" sz="7200" b="1" dirty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For subarachnoid hematomas, any evidence of </a:t>
            </a:r>
            <a:r>
              <a:rPr lang="en-US" sz="7200" b="1" dirty="0" smtClean="0"/>
              <a:t>hydrocephalus</a:t>
            </a:r>
            <a:endParaRPr lang="en-US" sz="7200" b="1" dirty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 smtClean="0"/>
              <a:t>Infra-tentorial </a:t>
            </a:r>
            <a:r>
              <a:rPr lang="en-US" sz="7200" b="1" dirty="0"/>
              <a:t>ICH </a:t>
            </a:r>
            <a:r>
              <a:rPr lang="en-US" sz="7200" b="1" dirty="0" smtClean="0"/>
              <a:t>location</a:t>
            </a:r>
            <a:endParaRPr lang="en-US" sz="7200" b="1" dirty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Epidural </a:t>
            </a:r>
            <a:r>
              <a:rPr lang="en-US" sz="7200" b="1" dirty="0" smtClean="0"/>
              <a:t>hematomas</a:t>
            </a:r>
            <a:endParaRPr lang="en-US" sz="7200" b="1" dirty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Intraventricular extension of </a:t>
            </a:r>
            <a:r>
              <a:rPr lang="en-US" sz="7200" b="1" dirty="0" smtClean="0"/>
              <a:t>hemorrhage</a:t>
            </a:r>
            <a:endParaRPr lang="en-US" sz="7200" b="1" dirty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7200" b="1" dirty="0"/>
              <a:t>Known Modified Rankin Score of &gt;4 prior to ICH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3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940" y="924290"/>
            <a:ext cx="3962400" cy="49256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1980" y="924289"/>
            <a:ext cx="4434840" cy="49256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1" y="5923301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400" b="1" dirty="0" smtClean="0"/>
              <a:t>ABC/2 </a:t>
            </a:r>
            <a:r>
              <a:rPr lang="en-US" sz="1400" b="1" dirty="0"/>
              <a:t>Formula: </a:t>
            </a:r>
            <a:r>
              <a:rPr lang="en-US" sz="1400" b="1" i="1" dirty="0"/>
              <a:t>A </a:t>
            </a:r>
            <a:r>
              <a:rPr lang="en-US" sz="1400" b="1" dirty="0"/>
              <a:t>is the greatest hemorrhage diameter by CT, </a:t>
            </a:r>
            <a:r>
              <a:rPr lang="en-US" sz="1400" b="1" i="1" dirty="0"/>
              <a:t>B </a:t>
            </a:r>
            <a:r>
              <a:rPr lang="en-US" sz="1400" b="1" dirty="0"/>
              <a:t>is the diameter 90° to </a:t>
            </a:r>
            <a:r>
              <a:rPr lang="en-US" sz="1400" b="1" i="1" dirty="0"/>
              <a:t>A</a:t>
            </a:r>
            <a:r>
              <a:rPr lang="en-US" sz="1400" b="1" dirty="0"/>
              <a:t>, and </a:t>
            </a:r>
            <a:r>
              <a:rPr lang="en-US" sz="1400" b="1" i="1" dirty="0"/>
              <a:t>C </a:t>
            </a:r>
            <a:r>
              <a:rPr lang="en-US" sz="1400" b="1" dirty="0"/>
              <a:t>is the approximate number of CT slices with hemorrhage multiplied by the slice thickness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299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2856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Andexanet</a:t>
            </a:r>
            <a:r>
              <a:rPr lang="en-US" sz="3200" b="1" dirty="0" smtClean="0">
                <a:solidFill>
                  <a:srgbClr val="0000FF"/>
                </a:solidFill>
              </a:rPr>
              <a:t> Dosing Regimens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6758" y="1093632"/>
          <a:ext cx="82296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Initial IV Bolus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Follow-On IV Infusion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Low Dose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400 mg at a target rate of 30 mg/min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 mg/min for up to 120 minutes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High Dose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800 mg at a target rate of 30 mg/min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 mg/min for up to 120 minutes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971800"/>
            <a:ext cx="759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Dose Based on Rivaroxaban or Apixaban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43464" y="3581400"/>
          <a:ext cx="7972248" cy="275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FXa</a:t>
                      </a:r>
                      <a:r>
                        <a:rPr lang="en-US" sz="1600" baseline="0" dirty="0" smtClean="0"/>
                        <a:t> Inhibitor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FXa Inhibitor Last</a:t>
                      </a:r>
                      <a:r>
                        <a:rPr lang="en-US" sz="1600" baseline="0" dirty="0" smtClean="0"/>
                        <a:t> Dose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8 hours or Unknown time since last dose of FXa inhibitor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dirty="0" smtClean="0"/>
                        <a:t>&gt;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dirty="0" smtClean="0"/>
                        <a:t>8 hours since last dose of FXa inhibitor</a:t>
                      </a: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73">
                <a:tc rowSpan="2">
                  <a:txBody>
                    <a:bodyPr/>
                    <a:lstStyle/>
                    <a:p>
                      <a:r>
                        <a:rPr lang="en-US" sz="1600" b="1" dirty="0" smtClean="0"/>
                        <a:t>Rivaroxaban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&lt;</a:t>
                      </a:r>
                      <a:r>
                        <a:rPr lang="en-US" sz="1600" b="1" u="none" baseline="0" dirty="0" smtClean="0"/>
                        <a:t> 10 mg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Low Dose</a:t>
                      </a:r>
                      <a:endParaRPr lang="en-US" sz="16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 smtClean="0"/>
                        <a:t>Low Dose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 10 mg or</a:t>
                      </a:r>
                      <a:r>
                        <a:rPr lang="en-US" sz="1600" b="1" baseline="0" dirty="0" smtClean="0"/>
                        <a:t>  unknown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High Dose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73">
                <a:tc rowSpan="2">
                  <a:txBody>
                    <a:bodyPr/>
                    <a:lstStyle/>
                    <a:p>
                      <a:r>
                        <a:rPr lang="en-US" sz="1600" b="1" dirty="0" smtClean="0"/>
                        <a:t>Apixaban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&lt;</a:t>
                      </a:r>
                      <a:r>
                        <a:rPr lang="en-US" sz="1600" b="1" u="none" dirty="0" smtClean="0"/>
                        <a:t> 5 mg</a:t>
                      </a:r>
                      <a:endParaRPr lang="en-US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Low Dose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 5 mg or Unknown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High Dose</a:t>
                      </a:r>
                      <a:endParaRPr 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6758" y="647070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Low titers of anti-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andexanet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antibodies may develop after administration. None of these antibodies have been found to be neutralizing and none have been found to be cross-reactive with factor X or factor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Xa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to date.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03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Andexanet</a:t>
            </a:r>
            <a:r>
              <a:rPr lang="en-US" b="1" dirty="0" smtClean="0">
                <a:solidFill>
                  <a:srgbClr val="0000FF"/>
                </a:solidFill>
              </a:rPr>
              <a:t> Update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234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Plant in Spain now manufacturing “Generation Two” supply</a:t>
            </a:r>
          </a:p>
          <a:p>
            <a:r>
              <a:rPr lang="en-US" dirty="0" smtClean="0"/>
              <a:t>200 mg vials to replace 100 mg vials by June 2019</a:t>
            </a:r>
          </a:p>
          <a:p>
            <a:r>
              <a:rPr lang="en-US" dirty="0" smtClean="0"/>
              <a:t>Purchasing from Portola open to all hospitals</a:t>
            </a:r>
          </a:p>
          <a:p>
            <a:r>
              <a:rPr lang="en-US" dirty="0" smtClean="0"/>
              <a:t>Availability expanded to select wholesalers, </a:t>
            </a:r>
            <a:r>
              <a:rPr lang="en-US" dirty="0" err="1" smtClean="0"/>
              <a:t>inc.</a:t>
            </a:r>
            <a:r>
              <a:rPr lang="en-US" dirty="0" smtClean="0"/>
              <a:t> McKesson Specialty</a:t>
            </a:r>
          </a:p>
          <a:p>
            <a:r>
              <a:rPr lang="en-US" dirty="0" smtClean="0"/>
              <a:t>Portola has implemented wastage and expired product replacement program</a:t>
            </a:r>
          </a:p>
          <a:p>
            <a:r>
              <a:rPr lang="en-US" altLang="en-US" dirty="0" smtClean="0">
                <a:effectLst/>
              </a:rPr>
              <a:t>$22,000 Low Dose and $49,500 High </a:t>
            </a:r>
            <a:r>
              <a:rPr lang="en-US" altLang="en-US" dirty="0"/>
              <a:t>D</a:t>
            </a:r>
            <a:r>
              <a:rPr lang="en-US" altLang="en-US" dirty="0" smtClean="0">
                <a:effectLst/>
              </a:rPr>
              <a:t>ose </a:t>
            </a:r>
            <a:r>
              <a:rPr lang="en-US" altLang="en-US" dirty="0"/>
              <a:t>P</a:t>
            </a:r>
            <a:r>
              <a:rPr lang="en-US" altLang="en-US" dirty="0" smtClean="0">
                <a:effectLst/>
              </a:rPr>
              <a:t>rotocol</a:t>
            </a:r>
            <a:endParaRPr lang="en-US" dirty="0" smtClean="0"/>
          </a:p>
          <a:p>
            <a:r>
              <a:rPr lang="en-US" dirty="0" smtClean="0"/>
              <a:t>NTAP reimbursement from CMS unchanged: Maximum $14,062.50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" y="1489166"/>
            <a:ext cx="8294914" cy="13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283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Reversal Agents for Surgery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2800" b="1" i="1" dirty="0" smtClean="0"/>
              <a:t>Warfarin and DOACs</a:t>
            </a:r>
            <a:endParaRPr lang="en-US" sz="28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623312"/>
          <a:ext cx="78867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24104859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9443584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43924172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32091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Reversal Agent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Warfarin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Dabigatran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Apixaban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Edoxaban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Rivaroxaban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74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4-PCC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 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 Line if </a:t>
                      </a:r>
                      <a:r>
                        <a:rPr lang="en-US" b="1" dirty="0" err="1" smtClean="0"/>
                        <a:t>Idarucizumab</a:t>
                      </a:r>
                      <a:r>
                        <a:rPr lang="en-US" b="1" baseline="0" dirty="0" smtClean="0"/>
                        <a:t> not available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 Line if </a:t>
                      </a:r>
                      <a:r>
                        <a:rPr lang="en-US" b="1" dirty="0" err="1" smtClean="0"/>
                        <a:t>Andexanet</a:t>
                      </a:r>
                      <a:r>
                        <a:rPr lang="en-US" b="1" dirty="0" smtClean="0"/>
                        <a:t> not available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6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aPCC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Not-Indicated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</a:t>
                      </a:r>
                      <a:r>
                        <a:rPr lang="en-US" b="1" baseline="0" dirty="0" smtClean="0"/>
                        <a:t> Line If </a:t>
                      </a:r>
                      <a:r>
                        <a:rPr lang="en-US" b="1" baseline="0" dirty="0" err="1" smtClean="0"/>
                        <a:t>Idarucizumab</a:t>
                      </a:r>
                      <a:r>
                        <a:rPr lang="en-US" b="1" baseline="0" dirty="0" smtClean="0"/>
                        <a:t> and 4-PCC not available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</a:t>
                      </a:r>
                      <a:r>
                        <a:rPr lang="en-US" b="1" baseline="0" dirty="0" smtClean="0"/>
                        <a:t> Line if 4-PCC not available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0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FFP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</a:t>
                      </a:r>
                      <a:r>
                        <a:rPr lang="en-US" b="1" baseline="0" dirty="0" smtClean="0"/>
                        <a:t> Line     </a:t>
                      </a:r>
                      <a:r>
                        <a:rPr lang="en-US" b="1" dirty="0" smtClean="0"/>
                        <a:t>If</a:t>
                      </a:r>
                      <a:r>
                        <a:rPr lang="en-US" b="1" baseline="0" dirty="0" smtClean="0"/>
                        <a:t> 4-PCC not available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Indicated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Indicated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20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Idarucizumab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Not-Indicated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</a:t>
                      </a:r>
                      <a:r>
                        <a:rPr lang="en-US" b="1" baseline="0" dirty="0" smtClean="0"/>
                        <a:t> 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Indicated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7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Andexanet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Not-Indicated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Not-Indicated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 Line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4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6503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2886892" y="209005"/>
            <a:ext cx="3396342" cy="1584585"/>
          </a:xfrm>
          <a:prstGeom prst="flowChart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Bleeding Alert Activated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2000" b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Bleeding or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Urgent Surgery/Procedure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owchart: Manual Operation 3"/>
          <p:cNvSpPr/>
          <p:nvPr/>
        </p:nvSpPr>
        <p:spPr>
          <a:xfrm>
            <a:off x="3349111" y="1871968"/>
            <a:ext cx="2356231" cy="1867438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i="1" u="sng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Team Alert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H&amp;P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Labs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438658" y="3871392"/>
            <a:ext cx="2291835" cy="8748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i="1" u="sng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Rescue or Reversal Agent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06083" y="4967205"/>
            <a:ext cx="2000048" cy="17444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i="1" u="sng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Rescue or Reversal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39" y="2925450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Geno.Merli@Jefferson.Edu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631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Jefferson Warfarin Rescue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500" b="1" dirty="0"/>
              <a:t>INR 2 - &lt; 4 </a:t>
            </a:r>
          </a:p>
          <a:p>
            <a:pPr lvl="1"/>
            <a:r>
              <a:rPr lang="en-US" dirty="0"/>
              <a:t>Vitamin K 10 mg IV (over 10 minutes, maximum rate is 1mg/min) </a:t>
            </a:r>
          </a:p>
          <a:p>
            <a:pPr lvl="1"/>
            <a:r>
              <a:rPr lang="en-US" dirty="0"/>
              <a:t>4 Factor Concentrate (</a:t>
            </a:r>
            <a:r>
              <a:rPr lang="en-US" dirty="0" err="1"/>
              <a:t>Kcentra</a:t>
            </a:r>
            <a:r>
              <a:rPr lang="en-US" dirty="0"/>
              <a:t>)*:  25 U/kg IV push, max dose 2500 Units at a rate of 0.12 ml/kg/min IV. If no 4 Factor Concentrate then give   </a:t>
            </a:r>
          </a:p>
          <a:p>
            <a:pPr lvl="1"/>
            <a:r>
              <a:rPr lang="en-US" dirty="0"/>
              <a:t>3 Factor Concentrate (</a:t>
            </a:r>
            <a:r>
              <a:rPr lang="en-US" dirty="0" err="1"/>
              <a:t>Profilnine</a:t>
            </a:r>
            <a:r>
              <a:rPr lang="en-US" dirty="0"/>
              <a:t>): 25 unit/kg by IV push over 2-5minutes</a:t>
            </a:r>
          </a:p>
          <a:p>
            <a:r>
              <a:rPr lang="en-US" b="1" dirty="0"/>
              <a:t>INR 4-6 </a:t>
            </a:r>
            <a:endParaRPr lang="en-US" dirty="0"/>
          </a:p>
          <a:p>
            <a:pPr lvl="1"/>
            <a:r>
              <a:rPr lang="en-US" dirty="0"/>
              <a:t>Vitamin K 10 mg IV (over 10 minutes, maximum rate is 1mg/min) </a:t>
            </a:r>
          </a:p>
          <a:p>
            <a:pPr lvl="1"/>
            <a:r>
              <a:rPr lang="en-US" dirty="0"/>
              <a:t>4 Factor </a:t>
            </a:r>
            <a:r>
              <a:rPr lang="en-US" dirty="0" smtClean="0"/>
              <a:t>Concentrate </a:t>
            </a:r>
            <a:r>
              <a:rPr lang="en-US" dirty="0"/>
              <a:t>(</a:t>
            </a:r>
            <a:r>
              <a:rPr lang="en-US" dirty="0" err="1"/>
              <a:t>Kcentra</a:t>
            </a:r>
            <a:r>
              <a:rPr lang="en-US" dirty="0"/>
              <a:t>)*:  35 U/kg IV push, max dose 3500 Units at a rate of 0.12 ml/kg/min. If no 4 Factor Concentrate then give   </a:t>
            </a:r>
          </a:p>
          <a:p>
            <a:pPr lvl="1"/>
            <a:r>
              <a:rPr lang="en-US" dirty="0"/>
              <a:t>3 Factor </a:t>
            </a:r>
            <a:r>
              <a:rPr lang="en-US" dirty="0" smtClean="0"/>
              <a:t>Concentrate </a:t>
            </a:r>
            <a:r>
              <a:rPr lang="en-US" dirty="0"/>
              <a:t>(</a:t>
            </a:r>
            <a:r>
              <a:rPr lang="en-US" dirty="0" err="1"/>
              <a:t>Profilnine</a:t>
            </a:r>
            <a:r>
              <a:rPr lang="en-US" dirty="0"/>
              <a:t>) 50 units/kg IV push over 2-5 minutes</a:t>
            </a:r>
          </a:p>
          <a:p>
            <a:r>
              <a:rPr lang="en-US" b="1" dirty="0"/>
              <a:t>INR &gt; 6 </a:t>
            </a:r>
            <a:endParaRPr lang="en-US" dirty="0"/>
          </a:p>
          <a:p>
            <a:pPr lvl="1"/>
            <a:r>
              <a:rPr lang="en-US" dirty="0"/>
              <a:t>Vitamin K 10 mg IV plus Administer  </a:t>
            </a:r>
          </a:p>
          <a:p>
            <a:pPr lvl="1"/>
            <a:r>
              <a:rPr lang="en-US" dirty="0"/>
              <a:t>4 Factor </a:t>
            </a:r>
            <a:r>
              <a:rPr lang="en-US" dirty="0" smtClean="0"/>
              <a:t>Concentrate </a:t>
            </a:r>
            <a:r>
              <a:rPr lang="en-US" dirty="0"/>
              <a:t>(</a:t>
            </a:r>
            <a:r>
              <a:rPr lang="en-US" dirty="0" err="1"/>
              <a:t>Kcentra</a:t>
            </a:r>
            <a:r>
              <a:rPr lang="en-US" dirty="0"/>
              <a:t>)*: 50 U/kg IV push, max dose 5000 Units at a rate of 0.12 ml/kg/min. If no 4 Factor Concentrate then give   </a:t>
            </a:r>
          </a:p>
          <a:p>
            <a:pPr lvl="1"/>
            <a:r>
              <a:rPr lang="en-US" dirty="0"/>
              <a:t>3 Factor </a:t>
            </a:r>
            <a:r>
              <a:rPr lang="en-US" dirty="0" smtClean="0"/>
              <a:t>Concentrate </a:t>
            </a:r>
            <a:r>
              <a:rPr lang="en-US" dirty="0"/>
              <a:t>(</a:t>
            </a:r>
            <a:r>
              <a:rPr lang="en-US" dirty="0" err="1"/>
              <a:t>Profilnine</a:t>
            </a:r>
            <a:r>
              <a:rPr lang="en-US" dirty="0"/>
              <a:t>) 50 units/kg IV push over 2-5 minutes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28650" y="5895940"/>
            <a:ext cx="78866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 Heparin Allergy or History of HIT give </a:t>
            </a:r>
            <a:r>
              <a:rPr lang="en-US" sz="1600" dirty="0" err="1"/>
              <a:t>Profilnine</a:t>
            </a:r>
            <a:r>
              <a:rPr lang="en-US" sz="1600" dirty="0"/>
              <a:t> </a:t>
            </a:r>
          </a:p>
          <a:p>
            <a:r>
              <a:rPr lang="en-US" sz="1600" dirty="0"/>
              <a:t>If no 4 Factor or 3 Factor Concentrates give FFP 10-20 ml/ kg, IV</a:t>
            </a:r>
          </a:p>
          <a:p>
            <a:r>
              <a:rPr lang="en-US" sz="1600" dirty="0"/>
              <a:t>Recheck INR 4 hours after the infusion then in 12 hours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2697" y="1476103"/>
            <a:ext cx="84124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7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2050"/>
            <a:ext cx="8839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920875" y="76200"/>
            <a:ext cx="5373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Cardiovascular Mortality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Target Specific Oral Anticoagulants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10000" y="6477000"/>
            <a:ext cx="5246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Providencia R et al Thromb Res 2014:134:1253-1264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57150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867400" y="5516877"/>
            <a:ext cx="185339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Favors D</a:t>
            </a:r>
            <a:r>
              <a:rPr lang="en-US" altLang="en-US" sz="2000" b="1" dirty="0" smtClean="0"/>
              <a:t>OAC</a:t>
            </a:r>
            <a:endParaRPr lang="en-US" altLang="en-US" sz="2000" b="1" dirty="0"/>
          </a:p>
        </p:txBody>
      </p:sp>
      <p:sp>
        <p:nvSpPr>
          <p:cNvPr id="7" name="Flowchart: Decision 6"/>
          <p:cNvSpPr/>
          <p:nvPr/>
        </p:nvSpPr>
        <p:spPr>
          <a:xfrm>
            <a:off x="7249890" y="4780999"/>
            <a:ext cx="378822" cy="22479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5056</Words>
  <Application>Microsoft Office PowerPoint</Application>
  <PresentationFormat>On-screen Show (4:3)</PresentationFormat>
  <Paragraphs>1089</Paragraphs>
  <Slides>89</Slides>
  <Notes>10</Notes>
  <HiddenSlides>9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6" baseType="lpstr">
      <vt:lpstr>ＭＳ Ｐゴシック</vt:lpstr>
      <vt:lpstr>ＭＳ Ｐゴシック</vt:lpstr>
      <vt:lpstr>AdvOTdaafad64</vt:lpstr>
      <vt:lpstr>Arial</vt:lpstr>
      <vt:lpstr>Arial</vt:lpstr>
      <vt:lpstr>Arial Unicode MS</vt:lpstr>
      <vt:lpstr>Calibri</vt:lpstr>
      <vt:lpstr>Corbel</vt:lpstr>
      <vt:lpstr>Lucida Grande</vt:lpstr>
      <vt:lpstr>Microsoft Sans Serif</vt:lpstr>
      <vt:lpstr>Monotype Sorts</vt:lpstr>
      <vt:lpstr>OTNEJMQuadraat</vt:lpstr>
      <vt:lpstr>OTNEJMScalaSansSmallLFCap-Bold</vt:lpstr>
      <vt:lpstr>Rockwell</vt:lpstr>
      <vt:lpstr>Times New Roman</vt:lpstr>
      <vt:lpstr>Wingdings</vt:lpstr>
      <vt:lpstr>Office Theme</vt:lpstr>
      <vt:lpstr>Selecting Direct Oral Anticoagulants and Reversal Agents</vt:lpstr>
      <vt:lpstr>Disclosures Geno J Merli, MD</vt:lpstr>
      <vt:lpstr>Topics </vt:lpstr>
      <vt:lpstr>Atrial Fibrillation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DOAC vs Warfarin Afib Summary</vt:lpstr>
      <vt:lpstr>Direct Oral Anticoagulants Non-Valvular Afib Dosing Schedules</vt:lpstr>
      <vt:lpstr>THA &amp; TKA Surgery</vt:lpstr>
      <vt:lpstr>PowerPoint Presentation</vt:lpstr>
      <vt:lpstr>PowerPoint Presentation</vt:lpstr>
      <vt:lpstr>PowerPoint Presentation</vt:lpstr>
      <vt:lpstr>Direct Oral Anticoagulants Dosing Schedules Joint Replacement </vt:lpstr>
      <vt:lpstr>DOACs Treatment VTE</vt:lpstr>
      <vt:lpstr>No Lead-In Therapy VTE</vt:lpstr>
      <vt:lpstr>Lead-In Therapy VTE</vt:lpstr>
      <vt:lpstr>Extended VTE Prevention</vt:lpstr>
      <vt:lpstr>Acute Treatment VTE Direct Oral Anticoagulants</vt:lpstr>
      <vt:lpstr>Direct Oral Anticoagulants Acute VTE &amp; Extended Treatment Dosing</vt:lpstr>
      <vt:lpstr>DOAC Treatment VTE Cancer Patient</vt:lpstr>
      <vt:lpstr>Thromboembolism and Cancer</vt:lpstr>
      <vt:lpstr>Einstein PE + DVT Studies Pooled Analysis: Active Cancer Patients</vt:lpstr>
      <vt:lpstr>AMPLIFY Study Subgroup Analysis Patients Active Cancer</vt:lpstr>
      <vt:lpstr>PowerPoint Presentation</vt:lpstr>
      <vt:lpstr>PowerPoint Presentation</vt:lpstr>
      <vt:lpstr>PowerPoint Presentation</vt:lpstr>
      <vt:lpstr>PowerPoint Presentation</vt:lpstr>
      <vt:lpstr>Hokusai Cancer Study</vt:lpstr>
      <vt:lpstr>PowerPoint Presentation</vt:lpstr>
      <vt:lpstr>SELECT-D Recurrent VTE</vt:lpstr>
      <vt:lpstr>SELECT-D Major Bleeding</vt:lpstr>
      <vt:lpstr>Apixaban, Dalteparin, in Active Cancer Associated Venous Thromboembolism, ADAM VTE Trial</vt:lpstr>
      <vt:lpstr>PowerPoint Presentation</vt:lpstr>
      <vt:lpstr>PowerPoint Presentation</vt:lpstr>
      <vt:lpstr>PowerPoint Presentation</vt:lpstr>
      <vt:lpstr>PowerPoint Presentation</vt:lpstr>
      <vt:lpstr>Guidelines 2015-2016 Cancer Associated Thrombosis</vt:lpstr>
      <vt:lpstr>Guidelines 2018 Cancer Associated Thrombosis</vt:lpstr>
      <vt:lpstr>Hospitalized Medically ill</vt:lpstr>
      <vt:lpstr>VTE Burden  Extends Beyond Hospitalization</vt:lpstr>
      <vt:lpstr>PowerPoint Presentation</vt:lpstr>
      <vt:lpstr>VTE Risk Persists Post-Discharge Acute Medically iII</vt:lpstr>
      <vt:lpstr> Extended VTE Prophylaxis In Medical ill Patients</vt:lpstr>
      <vt:lpstr>Extended VTE Prophylaxis  Medical Patients</vt:lpstr>
      <vt:lpstr>Comparison Medically ill  Extended Thromboprophylaxis</vt:lpstr>
      <vt:lpstr>MARINER Study</vt:lpstr>
      <vt:lpstr>VTE Prophylaxis  Hospitalized Medically ill </vt:lpstr>
      <vt:lpstr>DOACs Peripheral Arterial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DOACs Peripheral Arterial Disease</vt:lpstr>
      <vt:lpstr>DOAC Reversal Agents</vt:lpstr>
      <vt:lpstr>Direct Oral Anticoagulants</vt:lpstr>
      <vt:lpstr>PowerPoint Presentation</vt:lpstr>
      <vt:lpstr>PowerPoint Presentation</vt:lpstr>
      <vt:lpstr>PowerPoint Presentation</vt:lpstr>
      <vt:lpstr>PowerPoint Presentation</vt:lpstr>
      <vt:lpstr>REVERSE-AD Study Idarucizumab</vt:lpstr>
      <vt:lpstr>PowerPoint Presentation</vt:lpstr>
      <vt:lpstr>PowerPoint Presentation</vt:lpstr>
      <vt:lpstr>PowerPoint Presentation</vt:lpstr>
      <vt:lpstr>PowerPoint Presentation</vt:lpstr>
      <vt:lpstr>REVERSE-AD Thrombotic Events</vt:lpstr>
      <vt:lpstr>REVERSE-AD Mortality</vt:lpstr>
      <vt:lpstr>Idarucizumab Dosing Schedule</vt:lpstr>
      <vt:lpstr>PowerPoint Presentation</vt:lpstr>
      <vt:lpstr>4 Factor PCC vs 3 Factor PCC Rescue for DOACs</vt:lpstr>
      <vt:lpstr>4 Factor PCC Rivaroxaban and Prothrombin Time</vt:lpstr>
      <vt:lpstr>PowerPoint Presentation</vt:lpstr>
      <vt:lpstr>Direct Oral Anticoagulant: Rescue Using Kcentra</vt:lpstr>
      <vt:lpstr>Contra-Indications Kcentra</vt:lpstr>
      <vt:lpstr>Andexanet Alpha</vt:lpstr>
      <vt:lpstr>PowerPoint Presentation</vt:lpstr>
      <vt:lpstr>ANNEXA-4 Study</vt:lpstr>
      <vt:lpstr>PowerPoint Presentation</vt:lpstr>
      <vt:lpstr>PowerPoint Presentation</vt:lpstr>
      <vt:lpstr>Jeff Criteria Andexanet Use</vt:lpstr>
      <vt:lpstr>Andexanet Dosing Regimens</vt:lpstr>
      <vt:lpstr>Andexanet Update</vt:lpstr>
      <vt:lpstr>Reversal Agents for Surgery Warfarin and DOACs</vt:lpstr>
      <vt:lpstr>PowerPoint Presentation</vt:lpstr>
      <vt:lpstr>Geno.Merli@Jefferson.Edu</vt:lpstr>
      <vt:lpstr>Jefferson Warfarin Rescue</vt:lpstr>
    </vt:vector>
  </TitlesOfParts>
  <Company>Thomas Jefferson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Oral Anticoagulants</dc:title>
  <dc:creator>Administrator</dc:creator>
  <cp:lastModifiedBy>Andrea McGee</cp:lastModifiedBy>
  <cp:revision>26</cp:revision>
  <dcterms:created xsi:type="dcterms:W3CDTF">2019-03-16T01:36:05Z</dcterms:created>
  <dcterms:modified xsi:type="dcterms:W3CDTF">2019-03-18T12:35:10Z</dcterms:modified>
</cp:coreProperties>
</file>