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71" r:id="rId6"/>
    <p:sldId id="268" r:id="rId7"/>
    <p:sldId id="269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8A0045"/>
    <a:srgbClr val="990033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9532"/>
            <a:ext cx="12192000" cy="2532482"/>
          </a:xfr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8794"/>
            <a:ext cx="9144000" cy="7740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583824"/>
            <a:ext cx="3518263" cy="12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27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148573F-F15A-4251-A701-CC356DFE0A49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AD04AD-864D-4A83-98CC-BD5282BF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6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148573F-F15A-4251-A701-CC356DFE0A49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AD04AD-864D-4A83-98CC-BD5282BF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1309711"/>
            <a:ext cx="11027229" cy="48672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"/>
            <a:ext cx="12192000" cy="12017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7932"/>
            <a:ext cx="12192001" cy="950163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17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4008" y="935878"/>
            <a:ext cx="9628837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4800" b="1" cap="none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54008" y="2531312"/>
            <a:ext cx="8789251" cy="1338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1107" y="2370571"/>
            <a:ext cx="12190895" cy="97789"/>
          </a:xfrm>
          <a:prstGeom prst="rect">
            <a:avLst/>
          </a:prstGeom>
          <a:solidFill>
            <a:srgbClr val="990033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840" y="2324853"/>
            <a:ext cx="12191160" cy="45719"/>
          </a:xfrm>
          <a:prstGeom prst="rect">
            <a:avLst/>
          </a:prstGeom>
          <a:solidFill>
            <a:schemeClr val="tx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2468361"/>
            <a:ext cx="12192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20212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148573F-F15A-4251-A701-CC356DFE0A49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AD04AD-864D-4A83-98CC-BD5282BF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148573F-F15A-4251-A701-CC356DFE0A49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AD04AD-864D-4A83-98CC-BD5282BF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6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148573F-F15A-4251-A701-CC356DFE0A49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AD04AD-864D-4A83-98CC-BD5282BF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148573F-F15A-4251-A701-CC356DFE0A49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AD04AD-864D-4A83-98CC-BD5282BF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148573F-F15A-4251-A701-CC356DFE0A49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AD04AD-864D-4A83-98CC-BD5282BF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6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148573F-F15A-4251-A701-CC356DFE0A49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DAD04AD-864D-4A83-98CC-BD5282BF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rgbClr val="990033"/>
                </a:solidFill>
              </a:rPr>
              <a:t>                                                                                                                                                                                                        ©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28564" y="6380438"/>
            <a:ext cx="1363437" cy="4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healthandsafety@scranto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hs.ufl.edu/Lab/chemflow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9532"/>
            <a:ext cx="12192000" cy="23490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IACUC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Occupational Health &amp; Safety Programs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2E70CF-0792-46F6-A59C-36A60A7B9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032" y="5471885"/>
            <a:ext cx="3526971" cy="13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FD429FC-A1D0-46E3-B285-F57E850E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05B97A7C-D35B-4278-AC6B-A8D9CADF4B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5449" y="1554759"/>
            <a:ext cx="5792598" cy="3886200"/>
          </a:xfrm>
        </p:spPr>
        <p:txBody>
          <a:bodyPr/>
          <a:lstStyle/>
          <a:p>
            <a:pPr algn="ctr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and Safety Office </a:t>
            </a:r>
            <a:endParaRPr lang="en-US" dirty="0"/>
          </a:p>
          <a:p>
            <a:pPr algn="ctr">
              <a:buNone/>
            </a:pPr>
            <a:endParaRPr lang="en-US" sz="1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/>
              <a:t>x4277</a:t>
            </a:r>
          </a:p>
          <a:p>
            <a:pPr algn="ctr">
              <a:buNone/>
            </a:pPr>
            <a:r>
              <a:rPr lang="en-US" dirty="0"/>
              <a:t>x7888</a:t>
            </a:r>
          </a:p>
          <a:p>
            <a:pPr algn="ctr">
              <a:buNone/>
            </a:pPr>
            <a:r>
              <a:rPr lang="en-US" dirty="0"/>
              <a:t>University Police Department</a:t>
            </a:r>
          </a:p>
          <a:p>
            <a:pPr algn="ctr">
              <a:buNone/>
            </a:pPr>
            <a:endParaRPr lang="en-US" sz="1000" dirty="0"/>
          </a:p>
          <a:p>
            <a:pPr algn="ctr">
              <a:buNone/>
            </a:pPr>
            <a:r>
              <a:rPr lang="en-US" dirty="0">
                <a:hlinkClick r:id="rId2"/>
              </a:rPr>
              <a:t>healthandsafety@scranton.edu</a:t>
            </a:r>
            <a:endParaRPr lang="en-US" dirty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9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8F74481-9192-40D6-88C7-4FDC1887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63" y="1523613"/>
            <a:ext cx="11027229" cy="3481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a Health and Safety Program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/>
              <a:t>Prevention of injuries and accidents through</a:t>
            </a:r>
          </a:p>
          <a:p>
            <a:pPr lvl="8"/>
            <a:r>
              <a:rPr lang="en-US" sz="2800" dirty="0"/>
              <a:t>Elimination</a:t>
            </a:r>
          </a:p>
          <a:p>
            <a:pPr lvl="8"/>
            <a:r>
              <a:rPr lang="en-US" sz="2800" dirty="0"/>
              <a:t>Avoidance</a:t>
            </a:r>
          </a:p>
          <a:p>
            <a:pPr lvl="8"/>
            <a:r>
              <a:rPr lang="en-US" sz="2800" dirty="0"/>
              <a:t>Control of Hazards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95E6B8-6805-43BE-B771-5C0503D8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Health and Safety: Overview </a:t>
            </a:r>
          </a:p>
        </p:txBody>
      </p:sp>
      <p:pic>
        <p:nvPicPr>
          <p:cNvPr id="4" name="Picture 3" descr="C:\Users\mbaltrusaitis\AppData\Local\Microsoft\Windows\Temporary Internet Files\Content.IE5\L67FJ0X5\MP900409545[1].jpg">
            <a:extLst>
              <a:ext uri="{FF2B5EF4-FFF2-40B4-BE49-F238E27FC236}">
                <a16:creationId xmlns:a16="http://schemas.microsoft.com/office/drawing/2014/main" xmlns="" id="{5BC29327-DF48-4A73-BB1E-E23F050B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5338" y="5005448"/>
            <a:ext cx="2776663" cy="1852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88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8F74481-9192-40D6-88C7-4FDC1887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63" y="1523613"/>
            <a:ext cx="11027229" cy="3481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u="sng" dirty="0"/>
              <a:t>Protocol Review</a:t>
            </a:r>
          </a:p>
          <a:p>
            <a:r>
              <a:rPr lang="en-US"/>
              <a:t>Risk </a:t>
            </a:r>
            <a:r>
              <a:rPr lang="en-US" smtClean="0"/>
              <a:t>Assessment</a:t>
            </a:r>
            <a:endParaRPr lang="en-US" dirty="0"/>
          </a:p>
          <a:p>
            <a:r>
              <a:rPr lang="en-US" dirty="0"/>
              <a:t>Standard Operating Procedures </a:t>
            </a:r>
          </a:p>
          <a:p>
            <a:r>
              <a:rPr lang="en-US" dirty="0"/>
              <a:t>Training </a:t>
            </a:r>
          </a:p>
          <a:p>
            <a:r>
              <a:rPr lang="en-US" dirty="0"/>
              <a:t>Accident/Incident Reporting and Investigation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95E6B8-6805-43BE-B771-5C0503D8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Health and Safety: Overview </a:t>
            </a:r>
          </a:p>
        </p:txBody>
      </p:sp>
      <p:pic>
        <p:nvPicPr>
          <p:cNvPr id="4" name="Picture 3" descr="C:\Users\mbaltrusaitis\AppData\Local\Microsoft\Windows\Temporary Internet Files\Content.IE5\L67FJ0X5\MP900409545[1].jpg">
            <a:extLst>
              <a:ext uri="{FF2B5EF4-FFF2-40B4-BE49-F238E27FC236}">
                <a16:creationId xmlns:a16="http://schemas.microsoft.com/office/drawing/2014/main" xmlns="" id="{5BC29327-DF48-4A73-BB1E-E23F050B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5338" y="5005448"/>
            <a:ext cx="2776663" cy="1852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33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99CED52-36E5-44FA-A281-26D11DABF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Standard Operating Procedures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Training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Accident/Incident Reporting and Investigation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8CF216-E860-4AE6-9A41-B16752A6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Protocol Review</a:t>
            </a:r>
          </a:p>
        </p:txBody>
      </p:sp>
    </p:spTree>
    <p:extLst>
      <p:ext uri="{BB962C8B-B14F-4D97-AF65-F5344CB8AC3E}">
        <p14:creationId xmlns:p14="http://schemas.microsoft.com/office/powerpoint/2010/main" val="424645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99CED52-36E5-44FA-A281-26D11DABF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Risk Assessment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Standard Operating Procedures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Accident/Incident Reporting and Investigation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8CF216-E860-4AE6-9A41-B16752A6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Protocol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CE84C-7BA0-4CD8-8A0E-FE2E1DBC858B}"/>
              </a:ext>
            </a:extLst>
          </p:cNvPr>
          <p:cNvSpPr txBox="1"/>
          <p:nvPr/>
        </p:nvSpPr>
        <p:spPr>
          <a:xfrm>
            <a:off x="5840186" y="1338770"/>
            <a:ext cx="601248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Identify Hazards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Chemical- flammables          corrosives          toxins 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Physical- noise </a:t>
            </a:r>
            <a:r>
              <a:rPr lang="en-US" sz="2000" dirty="0">
                <a:sym typeface="Wingdings" panose="05000000000000000000" pitchFamily="2" charset="2"/>
              </a:rPr>
              <a:t></a:t>
            </a:r>
            <a:r>
              <a:rPr lang="en-US" sz="2000" dirty="0"/>
              <a:t>    electrical           radiation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Animal- zoonosis           allergy           infectious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Biological- rDNA           infectious/pathogenic </a:t>
            </a:r>
          </a:p>
        </p:txBody>
      </p:sp>
      <p:pic>
        <p:nvPicPr>
          <p:cNvPr id="7" name="Picture 6" descr="Flame">
            <a:extLst>
              <a:ext uri="{FF2B5EF4-FFF2-40B4-BE49-F238E27FC236}">
                <a16:creationId xmlns:a16="http://schemas.microsoft.com/office/drawing/2014/main" xmlns="" id="{DD7D1F4B-C2F1-414F-B6AF-1ACEB00DD2B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381" y="17389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rrosion">
            <a:extLst>
              <a:ext uri="{FF2B5EF4-FFF2-40B4-BE49-F238E27FC236}">
                <a16:creationId xmlns:a16="http://schemas.microsoft.com/office/drawing/2014/main" xmlns="" id="{E75E2838-AEA1-4572-9370-FCFBF150F48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1602" y="1738968"/>
            <a:ext cx="35185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kull and Crossbones">
            <a:extLst>
              <a:ext uri="{FF2B5EF4-FFF2-40B4-BE49-F238E27FC236}">
                <a16:creationId xmlns:a16="http://schemas.microsoft.com/office/drawing/2014/main" xmlns="" id="{68DF6D78-99DD-4007-9DFA-B9FCCF1DFAC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6517" y="1738968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phic 10" descr="High Voltage">
            <a:extLst>
              <a:ext uri="{FF2B5EF4-FFF2-40B4-BE49-F238E27FC236}">
                <a16:creationId xmlns:a16="http://schemas.microsoft.com/office/drawing/2014/main" xmlns="" id="{262C91B6-E8E7-4C4E-B2B0-AECACE277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2697" y="2309207"/>
            <a:ext cx="260599" cy="260599"/>
          </a:xfrm>
          <a:prstGeom prst="rect">
            <a:avLst/>
          </a:prstGeom>
        </p:spPr>
      </p:pic>
      <p:pic>
        <p:nvPicPr>
          <p:cNvPr id="15" name="Graphic 14" descr="Radioactive">
            <a:extLst>
              <a:ext uri="{FF2B5EF4-FFF2-40B4-BE49-F238E27FC236}">
                <a16:creationId xmlns:a16="http://schemas.microsoft.com/office/drawing/2014/main" xmlns="" id="{7B3F29D2-998B-4B69-8305-18F0826B0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10171" y="2309207"/>
            <a:ext cx="278934" cy="278934"/>
          </a:xfrm>
          <a:prstGeom prst="rect">
            <a:avLst/>
          </a:prstGeom>
        </p:spPr>
      </p:pic>
      <p:pic>
        <p:nvPicPr>
          <p:cNvPr id="17" name="Graphic 16" descr="Rat">
            <a:extLst>
              <a:ext uri="{FF2B5EF4-FFF2-40B4-BE49-F238E27FC236}">
                <a16:creationId xmlns:a16="http://schemas.microsoft.com/office/drawing/2014/main" xmlns="" id="{04CDB55A-E494-471A-B304-9DB3F450A6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6172" y="2792909"/>
            <a:ext cx="278934" cy="278934"/>
          </a:xfrm>
          <a:prstGeom prst="rect">
            <a:avLst/>
          </a:prstGeom>
        </p:spPr>
      </p:pic>
      <p:pic>
        <p:nvPicPr>
          <p:cNvPr id="19" name="Graphic 18" descr="Needle">
            <a:extLst>
              <a:ext uri="{FF2B5EF4-FFF2-40B4-BE49-F238E27FC236}">
                <a16:creationId xmlns:a16="http://schemas.microsoft.com/office/drawing/2014/main" xmlns="" id="{1A828AC8-8BF0-48C8-9AB8-7F44A133BA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45333" y="3207025"/>
            <a:ext cx="286321" cy="286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2067FF-1015-4CF0-9567-BE60C9E777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13050" y="2784520"/>
            <a:ext cx="236659" cy="233372"/>
          </a:xfrm>
          <a:prstGeom prst="rect">
            <a:avLst/>
          </a:prstGeom>
        </p:spPr>
      </p:pic>
      <p:pic>
        <p:nvPicPr>
          <p:cNvPr id="22" name="Graphic 21" descr="Medical">
            <a:extLst>
              <a:ext uri="{FF2B5EF4-FFF2-40B4-BE49-F238E27FC236}">
                <a16:creationId xmlns:a16="http://schemas.microsoft.com/office/drawing/2014/main" xmlns="" id="{14B01885-BB14-4B35-A6B9-A8A653BF65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17797" y="2784520"/>
            <a:ext cx="295712" cy="2957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2BD9FFB-387E-4B38-9510-FD3089ECAF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2446" y="3233499"/>
            <a:ext cx="236659" cy="2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0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99CED52-36E5-44FA-A281-26D11DABF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Risk Assessment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b="1" dirty="0"/>
              <a:t>Standard Operating Procedures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Accident/Incident Reporting and Investigation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8CF216-E860-4AE6-9A41-B16752A6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Protocol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F45D0B-0CF1-4F08-8F8F-4A9CEF0ECFD4}"/>
              </a:ext>
            </a:extLst>
          </p:cNvPr>
          <p:cNvSpPr txBox="1"/>
          <p:nvPr/>
        </p:nvSpPr>
        <p:spPr>
          <a:xfrm>
            <a:off x="7130642" y="1496568"/>
            <a:ext cx="3739165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Designate Hazard Controls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Elimination or Substitution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Engineering/Facility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Administrative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Personal Protective Equipment</a:t>
            </a:r>
          </a:p>
          <a:p>
            <a:endParaRPr lang="en-US" dirty="0"/>
          </a:p>
        </p:txBody>
      </p:sp>
      <p:pic>
        <p:nvPicPr>
          <p:cNvPr id="5" name="Picture 4" descr="chemflow">
            <a:hlinkClick r:id="rId2"/>
            <a:extLst>
              <a:ext uri="{FF2B5EF4-FFF2-40B4-BE49-F238E27FC236}">
                <a16:creationId xmlns:a16="http://schemas.microsoft.com/office/drawing/2014/main" xmlns="" id="{7C427A85-41D9-453C-9920-DB92105C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3158" y="4289581"/>
            <a:ext cx="1456425" cy="1680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7B4A52F-39A4-4AC0-BAAE-1E13EDD7D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92" y="4044794"/>
            <a:ext cx="1283754" cy="19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xmlns="" id="{D7C4AB25-2D5E-4F80-A0E0-B4B8736FE591}"/>
              </a:ext>
            </a:extLst>
          </p:cNvPr>
          <p:cNvSpPr/>
          <p:nvPr/>
        </p:nvSpPr>
        <p:spPr>
          <a:xfrm>
            <a:off x="8539292" y="4044794"/>
            <a:ext cx="1283755" cy="1984550"/>
          </a:xfrm>
          <a:prstGeom prst="noSmoking">
            <a:avLst>
              <a:gd name="adj" fmla="val 7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B6F7BC-A848-44B5-8A3C-4EA406A9B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755" y="4289581"/>
            <a:ext cx="1530755" cy="15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4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99CED52-36E5-44FA-A281-26D11DABF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Risk Assessment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Standard Operating Procedures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600" b="1" dirty="0"/>
              <a:t>Training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Accident/Incident Reporting and Investigation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8CF216-E860-4AE6-9A41-B16752A6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Protocol Review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8825AB58-4005-4E8E-B9D3-0592A96EF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618" y="4075785"/>
            <a:ext cx="2295525" cy="1990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541665-C74C-493D-A29B-6E39EC230A94}"/>
              </a:ext>
            </a:extLst>
          </p:cNvPr>
          <p:cNvSpPr txBox="1"/>
          <p:nvPr/>
        </p:nvSpPr>
        <p:spPr>
          <a:xfrm>
            <a:off x="6095999" y="1459684"/>
            <a:ext cx="3553089" cy="2616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Hazards/Diseases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Signs/Symptoms of Exposure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Chemical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Biosafety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SOP’s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Occupational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Emergency Procedures</a:t>
            </a:r>
          </a:p>
        </p:txBody>
      </p:sp>
    </p:spTree>
    <p:extLst>
      <p:ext uri="{BB962C8B-B14F-4D97-AF65-F5344CB8AC3E}">
        <p14:creationId xmlns:p14="http://schemas.microsoft.com/office/powerpoint/2010/main" val="95923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99CED52-36E5-44FA-A281-26D11DABF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Risk Assessment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Standard Operating Procedures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b="1" dirty="0"/>
              <a:t>Accident/Incident Reporting and Investigation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8CF216-E860-4AE6-9A41-B16752A6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Protocol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0B1A43-1993-437A-8744-24C3C5FB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950" y="1309712"/>
            <a:ext cx="2137357" cy="2858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5176AF0-8FA4-4434-992A-129D8DFA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81" y="2093054"/>
            <a:ext cx="2381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63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7841E8-6283-4581-8340-E61B7A10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University of Scranton </a:t>
            </a:r>
          </a:p>
          <a:p>
            <a:pPr lvl="1"/>
            <a:r>
              <a:rPr lang="en-US" dirty="0"/>
              <a:t>Chemical Hygiene Plan</a:t>
            </a:r>
          </a:p>
          <a:p>
            <a:pPr lvl="1"/>
            <a:r>
              <a:rPr lang="en-US" dirty="0"/>
              <a:t>Biosafety Plan</a:t>
            </a:r>
          </a:p>
          <a:p>
            <a:endParaRPr lang="en-US" dirty="0"/>
          </a:p>
          <a:p>
            <a:r>
              <a:rPr lang="en-US" dirty="0"/>
              <a:t>National Research Council</a:t>
            </a:r>
          </a:p>
          <a:p>
            <a:pPr lvl="1"/>
            <a:r>
              <a:rPr lang="en-US" dirty="0"/>
              <a:t>Occupational Health &amp; Safety in the Care &amp; Use of Research Animals </a:t>
            </a:r>
          </a:p>
          <a:p>
            <a:endParaRPr lang="en-US" dirty="0"/>
          </a:p>
          <a:p>
            <a:r>
              <a:rPr lang="en-US" dirty="0"/>
              <a:t>U.S. Centers for Disease Control and Prevention </a:t>
            </a:r>
            <a:endParaRPr lang="en-US" sz="2400" dirty="0"/>
          </a:p>
          <a:p>
            <a:pPr lvl="1"/>
            <a:r>
              <a:rPr lang="en-US" dirty="0"/>
              <a:t>Biosafety in Microbiology and Biomedical Laboratories (5</a:t>
            </a:r>
            <a:r>
              <a:rPr lang="en-US" baseline="30000" dirty="0"/>
              <a:t>th</a:t>
            </a:r>
            <a:r>
              <a:rPr lang="en-US" dirty="0"/>
              <a:t> Edition, 2007)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D0C9EE5-13FB-439F-8D7F-381EBEA6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FEEB59-A7DC-432D-9C15-3B9FDC9F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19" y="2894201"/>
            <a:ext cx="1462639" cy="1475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5A1180-C4F1-4F8C-A349-FEA36FDB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69" y="1309711"/>
            <a:ext cx="2821501" cy="1108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39DF36-5F66-43B1-9111-828B507DE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645" y="4909145"/>
            <a:ext cx="1271631" cy="9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213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  IACUC Occupational Health &amp; Safety Programs</vt:lpstr>
      <vt:lpstr>Occupational Health and Safety: Overview </vt:lpstr>
      <vt:lpstr>Occupational Health and Safety: Overview </vt:lpstr>
      <vt:lpstr>Methods: Protocol Review</vt:lpstr>
      <vt:lpstr>Methods: Protocol Review</vt:lpstr>
      <vt:lpstr>Methods: Protocol Review</vt:lpstr>
      <vt:lpstr>Methods: Protocol Review</vt:lpstr>
      <vt:lpstr>Methods: Protocol Review</vt:lpstr>
      <vt:lpstr>Resources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Baltrusaitis</dc:creator>
  <cp:lastModifiedBy>Gary Kwiecinski</cp:lastModifiedBy>
  <cp:revision>26</cp:revision>
  <dcterms:created xsi:type="dcterms:W3CDTF">2017-03-14T20:56:18Z</dcterms:created>
  <dcterms:modified xsi:type="dcterms:W3CDTF">2017-10-26T15:29:06Z</dcterms:modified>
</cp:coreProperties>
</file>