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56" r:id="rId7"/>
    <p:sldId id="265" r:id="rId8"/>
    <p:sldId id="258" r:id="rId9"/>
    <p:sldId id="259" r:id="rId10"/>
    <p:sldId id="264" r:id="rId11"/>
    <p:sldId id="262" r:id="rId12"/>
    <p:sldId id="257" r:id="rId13"/>
    <p:sldId id="269" r:id="rId14"/>
    <p:sldId id="267" r:id="rId15"/>
    <p:sldId id="268" r:id="rId16"/>
    <p:sldId id="266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sey, Herbert" initials="RH" lastIdx="2" clrIdx="0">
    <p:extLst>
      <p:ext uri="{19B8F6BF-5375-455C-9EA6-DF929625EA0E}">
        <p15:presenceInfo xmlns:p15="http://schemas.microsoft.com/office/powerpoint/2012/main" userId="S::herbertramsey@kings.edu::1488b7cc-aed7-421b-b763-36d430255f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023AE-F77D-4461-869C-DB4002EAF6C9}" v="29" dt="2020-05-06T17:05:38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0166-AF54-4E84-85AF-D9CE36B4D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F2372-668C-412D-9E2E-21858290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9DE6-32DE-47B8-BCA3-333060D0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461E5-8719-4E94-9E91-79009445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37F7-4D20-49D7-BBC8-9798895D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CD8-7B4D-4404-B6A1-72B812A1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A4522-0AE4-423E-8030-1F3307458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5757-0FFD-4EC4-B438-99323968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DADF-9BF8-4D39-8340-53D6491F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94E20-83BE-4C33-B0C1-7DAC4095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54D91-F5EC-48E0-B734-4E31D725C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0AF66-4BFF-4DE6-B405-91311C0E2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EC32-EA81-4A08-B513-DF7CA7F2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61CB3-8774-47DE-AEC4-BED1028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9AFB-BFF2-4758-A47A-B0CCF8DF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D165-508C-442C-956B-FFE99FE5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CA56-47B8-4675-AA43-CE0D7A3F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0614-FCED-4684-A78C-45589BE4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E736-D09D-4347-94E4-F1A9C4C8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7D1F-226D-4A5C-9C9F-F50B899B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F366-56CC-4F01-BF40-3BEB0E4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3F91-EDD1-458F-BD75-3F043A7C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1917-2AC5-438F-9014-A3933728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A2372-16F0-4416-8E8E-B47F9FB0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15E7-171E-4A32-A84D-8ABF81D0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A64F-A31E-411E-8E24-1BA93C3B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93FE-A7FE-4DD7-8C22-B23EFED84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24CA0-8B1D-421A-9D3D-7A1E55CF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0EF4E-95E6-4D6B-856A-DF01536D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87CC0-5313-4794-BA47-8F677DCD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E624-A187-470D-8AD6-9A417386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CAA7-2B89-4AD8-8D3C-2738E1D7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5DEB-A8CA-4DD2-B0AF-A4C2546E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03277-7504-40B4-A05F-661957099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2BB3-98D7-460B-B701-FCC6E6DF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B3490-5391-4314-9E68-3D7AA1801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1DF30-2D30-4B17-B24D-A5985061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4E370-482B-46AD-9196-510E8BBA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FB84D-3A1D-4817-B153-4A3D3D09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E095-F87B-4C22-9EAA-5CC01EF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F2BD2-FD90-455A-AE92-17DD8A71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6F57A-FAF8-450F-97B7-63346914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2B20-7A25-4BDD-8A1E-D154AE4D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82CC7-D795-468C-BAB0-8590D126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7241B-FD51-439E-AFC1-BCD2C390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5DCCD-5793-4A20-90CC-7A24367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5473-ABB3-4E28-9DF8-3EA5391A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FCF8-1118-45A8-B50A-D37D4E00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16AF7-91E5-4A6B-A6B0-C8C299628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C96D6-F011-4F4F-A9C9-A2CAC5FC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619FD-7881-4D98-BFD5-C9847DFC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F0DA4-D332-4E93-A576-E6C772B7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1FC5-87B2-43CC-8D49-3B3E6799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2D3A6-D6FF-4302-ABBB-19432033A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E7B0A-1CEA-47C6-B8CC-12B2AEDC3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2552E-1BCF-4133-B7E4-7DA6A7FF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6F0AF-96F8-4194-B84B-DBBB6C75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0368F-CB61-4532-86E8-90A8565B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38723-DFF3-491C-8992-493AC77C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BFEE0-098A-4D76-AFD1-4871E0C3B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E9AE-9412-477E-AA24-086E29433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5408-D391-496E-905E-9C6B12BE7A0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B541-A4D9-4142-988A-2F5CDCFBC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21279-5793-452C-B769-27531C4B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D76D-B40A-4915-9B51-F9B5BF07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rbert.ramsey@scranton.edu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s://www.goarmy.com/rotc/high-school-students/four-year-scholarship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mailto:caitlyn.maurer@scranton.edu" TargetMode="External"/><Relationship Id="rId4" Type="http://schemas.openxmlformats.org/officeDocument/2006/relationships/hyperlink" Target="mailto:shannon.everton@Scranton.ed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flickr.com/photos/136737541@N05/" TargetMode="External"/><Relationship Id="rId7" Type="http://schemas.openxmlformats.org/officeDocument/2006/relationships/hyperlink" Target="https://www.facebook.com/NEPAARMYROTC" TargetMode="External"/><Relationship Id="rId2" Type="http://schemas.openxmlformats.org/officeDocument/2006/relationships/hyperlink" Target="https://www.cadetcommand.army.mil/cadet_internship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earmyofficers.army.mil/" TargetMode="External"/><Relationship Id="rId5" Type="http://schemas.openxmlformats.org/officeDocument/2006/relationships/hyperlink" Target="https://www.goarmy.com/careers-and-jobs/become-an-officer.html" TargetMode="External"/><Relationship Id="rId10" Type="http://schemas.openxmlformats.org/officeDocument/2006/relationships/hyperlink" Target="https://www.scranton.edu/academics/cas/military-science/index.shtml" TargetMode="External"/><Relationship Id="rId4" Type="http://schemas.openxmlformats.org/officeDocument/2006/relationships/hyperlink" Target="https://www.cadetcommand.army.mil/" TargetMode="External"/><Relationship Id="rId9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3646CFF-7617-4FDC-BE9C-8A032745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90" y="3725548"/>
            <a:ext cx="2318831" cy="30497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F39DBC-146B-40F3-B69B-0D02086D7EFC}"/>
              </a:ext>
            </a:extLst>
          </p:cNvPr>
          <p:cNvGrpSpPr/>
          <p:nvPr/>
        </p:nvGrpSpPr>
        <p:grpSpPr>
          <a:xfrm>
            <a:off x="125079" y="2141838"/>
            <a:ext cx="11953913" cy="4714884"/>
            <a:chOff x="103355" y="1906409"/>
            <a:chExt cx="11953913" cy="4714884"/>
          </a:xfrm>
        </p:grpSpPr>
        <p:pic>
          <p:nvPicPr>
            <p:cNvPr id="11" name="Picture 10" descr="A picture containing outdoor, grass, building, light&#10;&#10;Description automatically generated">
              <a:extLst>
                <a:ext uri="{FF2B5EF4-FFF2-40B4-BE49-F238E27FC236}">
                  <a16:creationId xmlns:a16="http://schemas.microsoft.com/office/drawing/2014/main" id="{BB323A59-559E-46FC-9DBC-DDF984C58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6" y="3918586"/>
              <a:ext cx="5187454" cy="27027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DAA83B-173E-4CBE-B525-229A738F11E5}"/>
                </a:ext>
              </a:extLst>
            </p:cNvPr>
            <p:cNvSpPr txBox="1"/>
            <p:nvPr/>
          </p:nvSpPr>
          <p:spPr>
            <a:xfrm>
              <a:off x="103355" y="1906409"/>
              <a:ext cx="1195391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Royal Warrior Army ROTC</a:t>
              </a:r>
            </a:p>
            <a:p>
              <a:r>
                <a:rPr lang="en-US" sz="2800" dirty="0"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US Army Cadet Command partners with The University of Scranton</a:t>
              </a:r>
            </a:p>
            <a:p>
              <a:r>
                <a:rPr lang="en-US" sz="2800" dirty="0"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to recruit, educate, train and Commission leaders of Character for the</a:t>
              </a:r>
            </a:p>
            <a:p>
              <a:r>
                <a:rPr lang="en-US" sz="2800" dirty="0"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Active Army, Army Reserve and the Army National Guard.</a:t>
              </a:r>
            </a:p>
          </p:txBody>
        </p:sp>
      </p:grp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2E7C67-C99A-473E-838E-D8F99091E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96" y="4167861"/>
            <a:ext cx="825011" cy="2250031"/>
          </a:xfrm>
          <a:prstGeom prst="rect">
            <a:avLst/>
          </a:prstGeom>
        </p:spPr>
      </p:pic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BDE337F8-1CB4-41D7-8724-49A6C3EB4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99" y="167742"/>
            <a:ext cx="2966258" cy="1974096"/>
          </a:xfrm>
          <a:prstGeom prst="rect">
            <a:avLst/>
          </a:prstGeom>
        </p:spPr>
      </p:pic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9D8AF06-8FBE-482A-81EC-C66560BCC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3" y="250192"/>
            <a:ext cx="49434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DD1213-D214-483D-B07C-CEBEE4074077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9" name="Picture 8" descr="A group of people rowing a boat in the water&#10;&#10;Description automatically generated">
              <a:extLst>
                <a:ext uri="{FF2B5EF4-FFF2-40B4-BE49-F238E27FC236}">
                  <a16:creationId xmlns:a16="http://schemas.microsoft.com/office/drawing/2014/main" id="{B433DE00-C799-4548-99C5-7E1D0C58B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68" r="-2" b="35850"/>
            <a:stretch/>
          </p:blipFill>
          <p:spPr>
            <a:xfrm>
              <a:off x="4493436" y="243"/>
              <a:ext cx="769856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6451640" y="0"/>
                  </a:lnTo>
                  <a:lnTo>
                    <a:pt x="6451640" y="479"/>
                  </a:lnTo>
                  <a:lnTo>
                    <a:pt x="7698564" y="479"/>
                  </a:lnTo>
                  <a:lnTo>
                    <a:pt x="7698564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7" name="Picture 6" descr="A group of people standing in front of a crowd&#10;&#10;Description automatically generated">
              <a:extLst>
                <a:ext uri="{FF2B5EF4-FFF2-40B4-BE49-F238E27FC236}">
                  <a16:creationId xmlns:a16="http://schemas.microsoft.com/office/drawing/2014/main" id="{2CCB0B1E-D376-40D7-9154-8BC5A91BB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2" r="-3" b="-3"/>
            <a:stretch/>
          </p:blipFill>
          <p:spPr>
            <a:xfrm>
              <a:off x="20" y="10"/>
              <a:ext cx="5859777" cy="3346695"/>
            </a:xfrm>
            <a:custGeom>
              <a:avLst/>
              <a:gdLst/>
              <a:ahLst/>
              <a:cxnLst/>
              <a:rect l="l" t="t" r="r" b="b"/>
              <a:pathLst>
                <a:path w="5859797" h="3346705">
                  <a:moveTo>
                    <a:pt x="0" y="0"/>
                  </a:moveTo>
                  <a:lnTo>
                    <a:pt x="5859797" y="0"/>
                  </a:lnTo>
                  <a:lnTo>
                    <a:pt x="4309834" y="3346705"/>
                  </a:lnTo>
                  <a:lnTo>
                    <a:pt x="4304257" y="3346705"/>
                  </a:lnTo>
                  <a:lnTo>
                    <a:pt x="3238029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3" name="Picture 2" descr="A person wearing a helmet&#10;&#10;Description automatically generated">
              <a:extLst>
                <a:ext uri="{FF2B5EF4-FFF2-40B4-BE49-F238E27FC236}">
                  <a16:creationId xmlns:a16="http://schemas.microsoft.com/office/drawing/2014/main" id="{9B673C5B-4A23-4048-B6D9-E38704C34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9" r="20359" b="2"/>
            <a:stretch/>
          </p:blipFill>
          <p:spPr>
            <a:xfrm>
              <a:off x="6350089" y="3511295"/>
              <a:ext cx="5841911" cy="3346705"/>
            </a:xfrm>
            <a:custGeom>
              <a:avLst/>
              <a:gdLst/>
              <a:ahLst/>
              <a:cxnLst/>
              <a:rect l="l" t="t" r="r" b="b"/>
              <a:pathLst>
                <a:path w="5841911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5841911" y="0"/>
                  </a:lnTo>
                  <a:lnTo>
                    <a:pt x="5841911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5" name="Picture 4" descr="A baseball player swinging a bat at a ball&#10;&#10;Description automatically generated">
              <a:extLst>
                <a:ext uri="{FF2B5EF4-FFF2-40B4-BE49-F238E27FC236}">
                  <a16:creationId xmlns:a16="http://schemas.microsoft.com/office/drawing/2014/main" id="{72F179DA-7DF6-476C-9211-00D5C3DF2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7" r="-2" b="24456"/>
            <a:stretch/>
          </p:blipFill>
          <p:spPr>
            <a:xfrm>
              <a:off x="20" y="3511295"/>
              <a:ext cx="769854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0" y="0"/>
                  </a:moveTo>
                  <a:lnTo>
                    <a:pt x="7698564" y="0"/>
                  </a:lnTo>
                  <a:lnTo>
                    <a:pt x="6148601" y="3346705"/>
                  </a:lnTo>
                  <a:lnTo>
                    <a:pt x="6143024" y="3346705"/>
                  </a:lnTo>
                  <a:lnTo>
                    <a:pt x="5076796" y="3346705"/>
                  </a:lnTo>
                  <a:lnTo>
                    <a:pt x="1246924" y="3346705"/>
                  </a:lnTo>
                  <a:lnTo>
                    <a:pt x="1246924" y="3346226"/>
                  </a:lnTo>
                  <a:lnTo>
                    <a:pt x="0" y="3346226"/>
                  </a:lnTo>
                  <a:close/>
                </a:path>
              </a:pathLst>
            </a:cu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340479-6FDA-4FC7-BEA2-A2209EA5CE6F}"/>
                </a:ext>
              </a:extLst>
            </p:cNvPr>
            <p:cNvSpPr txBox="1"/>
            <p:nvPr/>
          </p:nvSpPr>
          <p:spPr>
            <a:xfrm>
              <a:off x="4972500" y="3511052"/>
              <a:ext cx="289285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Most Army ROTC</a:t>
              </a:r>
            </a:p>
            <a:p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Cadets participate in Varsity or Club level sports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88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front of a military person holding a sign&#10;&#10;Description automatically generated">
            <a:extLst>
              <a:ext uri="{FF2B5EF4-FFF2-40B4-BE49-F238E27FC236}">
                <a16:creationId xmlns:a16="http://schemas.microsoft.com/office/drawing/2014/main" id="{CF6923D3-4EF2-415D-9FCD-CF01E1979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2867768"/>
            <a:ext cx="3803650" cy="3966419"/>
          </a:xfrm>
          <a:prstGeom prst="rect">
            <a:avLst/>
          </a:prstGeom>
        </p:spPr>
      </p:pic>
      <p:pic>
        <p:nvPicPr>
          <p:cNvPr id="10" name="Picture 9" descr="A picture containing indoor, pot, old, food&#10;&#10;Description automatically generated">
            <a:extLst>
              <a:ext uri="{FF2B5EF4-FFF2-40B4-BE49-F238E27FC236}">
                <a16:creationId xmlns:a16="http://schemas.microsoft.com/office/drawing/2014/main" id="{95658835-E4DA-45A5-8B22-D4AB9BE0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4799"/>
            <a:ext cx="4879284" cy="2719387"/>
          </a:xfrm>
          <a:prstGeom prst="rect">
            <a:avLst/>
          </a:prstGeom>
        </p:spPr>
      </p:pic>
      <p:pic>
        <p:nvPicPr>
          <p:cNvPr id="12" name="Picture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3AEFC7F-99B5-4EB2-81FF-8B7D5897E4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03" y="12700"/>
            <a:ext cx="3892595" cy="2867641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44B4D1-7605-4C07-A270-A3B0A3B9C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35" y="4193380"/>
            <a:ext cx="2769566" cy="25161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3936A4-7FA4-4D57-B96C-E5AB9824CB74}"/>
              </a:ext>
            </a:extLst>
          </p:cNvPr>
          <p:cNvSpPr/>
          <p:nvPr/>
        </p:nvSpPr>
        <p:spPr>
          <a:xfrm>
            <a:off x="105509" y="3493"/>
            <a:ext cx="777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No obligation for taking the first </a:t>
            </a:r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 years of Army ROTC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Classes are free to all Students and all books and equipment is provided Scholarships and contracts are available to all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UofS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Majors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Army ROTC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2,3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year full scholarships available to qualified students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Scholarships include: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	Full tuition and fees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		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$1200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 year book allowance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			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$420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 month Cadet Pay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Special Nursing, Engineering and Critical Language major scholarships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and Army Reserve and National Guard options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2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front of a house&#10;&#10;Description automatically generated">
            <a:extLst>
              <a:ext uri="{FF2B5EF4-FFF2-40B4-BE49-F238E27FC236}">
                <a16:creationId xmlns:a16="http://schemas.microsoft.com/office/drawing/2014/main" id="{C4E89AAA-0630-47B2-B2C8-1B244E7B2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r="1" b="15473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E14893F-182F-4282-B752-CDC9DD6C9967}"/>
              </a:ext>
            </a:extLst>
          </p:cNvPr>
          <p:cNvGrpSpPr/>
          <p:nvPr/>
        </p:nvGrpSpPr>
        <p:grpSpPr>
          <a:xfrm>
            <a:off x="0" y="425885"/>
            <a:ext cx="11267434" cy="6432114"/>
            <a:chOff x="0" y="425885"/>
            <a:chExt cx="11267434" cy="6432114"/>
          </a:xfrm>
        </p:grpSpPr>
        <p:pic>
          <p:nvPicPr>
            <p:cNvPr id="7" name="Picture 6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30F5E77D-40B0-4ED6-9BF0-B77A514C9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r="38561" b="-1"/>
            <a:stretch/>
          </p:blipFill>
          <p:spPr>
            <a:xfrm>
              <a:off x="5162052" y="3224462"/>
              <a:ext cx="6105382" cy="363353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54D1D6-0ABC-4C3A-B0E5-0283C76D7840}"/>
                </a:ext>
              </a:extLst>
            </p:cNvPr>
            <p:cNvSpPr txBox="1"/>
            <p:nvPr/>
          </p:nvSpPr>
          <p:spPr>
            <a:xfrm>
              <a:off x="0" y="4069422"/>
              <a:ext cx="5001186" cy="267765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University of Scranton awards Full Room and Board Scholarships to all National Army ROTC Scholarship winners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and Full Room Scholarships to all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Campus Based Army ROTC Scholarship winners</a:t>
              </a:r>
            </a:p>
          </p:txBody>
        </p:sp>
        <p:pic>
          <p:nvPicPr>
            <p:cNvPr id="38" name="Picture 37" descr="A city street in front of a building&#10;&#10;Description automatically generated">
              <a:extLst>
                <a:ext uri="{FF2B5EF4-FFF2-40B4-BE49-F238E27FC236}">
                  <a16:creationId xmlns:a16="http://schemas.microsoft.com/office/drawing/2014/main" id="{4DAEA623-2C2A-4980-B858-8C8C17A81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462" y="425885"/>
              <a:ext cx="3843972" cy="256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84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479" y="273334"/>
            <a:ext cx="12227677" cy="6514374"/>
            <a:chOff x="284479" y="244150"/>
            <a:chExt cx="12227677" cy="6514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565834-5735-4A9D-9B27-A8F456F03BE4}"/>
                </a:ext>
              </a:extLst>
            </p:cNvPr>
            <p:cNvSpPr txBox="1"/>
            <p:nvPr/>
          </p:nvSpPr>
          <p:spPr>
            <a:xfrm>
              <a:off x="284480" y="254742"/>
              <a:ext cx="463296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To apply for a National Army ROTC scholarship</a:t>
              </a:r>
            </a:p>
            <a:p>
              <a:r>
                <a:rPr lang="en-US" sz="2400" dirty="0"/>
                <a:t>Visit:  </a:t>
              </a:r>
              <a:r>
                <a:rPr lang="en-US" dirty="0">
                  <a:hlinkClick r:id="rId2"/>
                </a:rPr>
                <a:t>https://www.goarmy.com/rotc/high-school-students/four-year-scholarship.html</a:t>
              </a:r>
              <a:r>
                <a:rPr lang="en-US" dirty="0"/>
                <a:t> </a:t>
              </a:r>
            </a:p>
            <a:p>
              <a:endParaRPr lang="en-US" dirty="0"/>
            </a:p>
            <a:p>
              <a:r>
                <a:rPr lang="en-US" dirty="0"/>
                <a:t>Application window opens for current HS Juniors 12 June each year and closes 4 February of your senior year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4EE805-0183-4DB6-9A3D-2CF2EA1B83E0}"/>
                </a:ext>
              </a:extLst>
            </p:cNvPr>
            <p:cNvSpPr txBox="1"/>
            <p:nvPr/>
          </p:nvSpPr>
          <p:spPr>
            <a:xfrm>
              <a:off x="7675123" y="244150"/>
              <a:ext cx="4486397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u="sng" dirty="0"/>
                <a:t>Steps: 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Apply online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Conduct Cadet Fitness Assessment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Interview with an ROTC PMS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Complete the CBEF online 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Boards convene Oct, Jan and Mar</a:t>
              </a:r>
            </a:p>
            <a:p>
              <a:pPr marL="457200" indent="-457200">
                <a:buAutoNum type="arabicPeriod"/>
              </a:pPr>
              <a:r>
                <a:rPr lang="en-US" sz="2000" u="sng" dirty="0"/>
                <a:t>Join the team</a:t>
              </a:r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759EA6-2634-4049-83D0-848B26771EEB}"/>
                </a:ext>
              </a:extLst>
            </p:cNvPr>
            <p:cNvSpPr txBox="1"/>
            <p:nvPr/>
          </p:nvSpPr>
          <p:spPr>
            <a:xfrm>
              <a:off x="284479" y="3554487"/>
              <a:ext cx="455989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u="sng" dirty="0"/>
                <a:t>For questions about Army ROTC</a:t>
              </a:r>
            </a:p>
            <a:p>
              <a:r>
                <a:rPr lang="en-US" sz="2200" dirty="0"/>
                <a:t>Scholarships and Benefits, ROTC Contracts and Qualification</a:t>
              </a:r>
            </a:p>
            <a:p>
              <a:r>
                <a:rPr lang="en-US" sz="2200" dirty="0"/>
                <a:t>or future Service  obligations</a:t>
              </a:r>
            </a:p>
            <a:p>
              <a:r>
                <a:rPr lang="en-US" sz="2200" dirty="0"/>
                <a:t> </a:t>
              </a:r>
            </a:p>
            <a:p>
              <a:r>
                <a:rPr lang="en-US" sz="2200" dirty="0"/>
                <a:t>Contact Mr. Bill </a:t>
              </a:r>
              <a:r>
                <a:rPr lang="en-US" sz="2200"/>
                <a:t>Ramsey </a:t>
              </a:r>
            </a:p>
            <a:p>
              <a:r>
                <a:rPr lang="en-US" sz="2200"/>
                <a:t>Army </a:t>
              </a:r>
              <a:r>
                <a:rPr lang="en-US" sz="2200" dirty="0"/>
                <a:t>ROTC Enrollment Officer</a:t>
              </a:r>
            </a:p>
            <a:p>
              <a:r>
                <a:rPr lang="en-US" sz="2200" dirty="0"/>
                <a:t>At 978-815-4039 or </a:t>
              </a:r>
              <a:r>
                <a:rPr lang="en-US" sz="2200" dirty="0">
                  <a:hlinkClick r:id="rId3"/>
                </a:rPr>
                <a:t>herbert.ramsey@scranton.edu</a:t>
              </a:r>
              <a:r>
                <a:rPr lang="en-US" sz="2200" dirty="0"/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D74DC-6A11-4A85-9871-5FFF9A710A95}"/>
                </a:ext>
              </a:extLst>
            </p:cNvPr>
            <p:cNvSpPr txBox="1"/>
            <p:nvPr/>
          </p:nvSpPr>
          <p:spPr>
            <a:xfrm>
              <a:off x="7533756" y="3619203"/>
              <a:ext cx="49784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u="sng" dirty="0"/>
                <a:t>To speak to a University of Scranton </a:t>
              </a:r>
            </a:p>
            <a:p>
              <a:r>
                <a:rPr lang="en-US" sz="2200" u="sng" dirty="0"/>
                <a:t>Army ROTC Cadet</a:t>
              </a:r>
            </a:p>
            <a:p>
              <a:endParaRPr lang="en-US" sz="2200" dirty="0"/>
            </a:p>
            <a:p>
              <a:r>
                <a:rPr lang="en-US" sz="2200" dirty="0"/>
                <a:t>Contact Cadet Shannon Everton </a:t>
              </a:r>
            </a:p>
            <a:p>
              <a:r>
                <a:rPr lang="en-US" sz="2200" dirty="0"/>
                <a:t>Royal Warrior Cadet Recruiting Officer</a:t>
              </a:r>
            </a:p>
            <a:p>
              <a:r>
                <a:rPr lang="en-US" sz="2200" dirty="0"/>
                <a:t>At </a:t>
              </a:r>
              <a:r>
                <a:rPr lang="en-US" sz="2200" dirty="0">
                  <a:hlinkClick r:id="rId4"/>
                </a:rPr>
                <a:t>shannon.everton@scranton.edu</a:t>
              </a:r>
              <a:r>
                <a:rPr lang="en-US" sz="2200" dirty="0"/>
                <a:t>   </a:t>
              </a:r>
            </a:p>
            <a:p>
              <a:r>
                <a:rPr lang="en-US" sz="2200" dirty="0"/>
                <a:t>Or</a:t>
              </a:r>
            </a:p>
            <a:p>
              <a:r>
                <a:rPr lang="en-US" sz="2200" dirty="0"/>
                <a:t>Cadet Caitlin Maurer</a:t>
              </a:r>
            </a:p>
            <a:p>
              <a:r>
                <a:rPr lang="en-US" sz="2200" dirty="0"/>
                <a:t>At  </a:t>
              </a:r>
              <a:r>
                <a:rPr lang="en-US" sz="2200" dirty="0">
                  <a:hlinkClick r:id="rId5"/>
                </a:rPr>
                <a:t>caitlyn.maurer@scranton.edu</a:t>
              </a:r>
              <a:r>
                <a:rPr lang="en-US" sz="2200" dirty="0"/>
                <a:t> </a:t>
              </a:r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CC74FD69-D015-4F92-B730-954AE88D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428" y="3429000"/>
              <a:ext cx="2321065" cy="305270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F5AE33-C60E-4EE8-ACA7-D50912D5FED6}"/>
              </a:ext>
            </a:extLst>
          </p:cNvPr>
          <p:cNvSpPr txBox="1"/>
          <p:nvPr/>
        </p:nvSpPr>
        <p:spPr>
          <a:xfrm>
            <a:off x="1284055" y="2599117"/>
            <a:ext cx="10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ROYAL WARRIORS</a:t>
            </a:r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83380E-7876-4219-B695-7DF5B0676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99" y="551"/>
            <a:ext cx="2186490" cy="27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6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AA7D6D-0492-4508-A8F4-B5A4DEAEF7A3}"/>
              </a:ext>
            </a:extLst>
          </p:cNvPr>
          <p:cNvSpPr/>
          <p:nvPr/>
        </p:nvSpPr>
        <p:spPr>
          <a:xfrm>
            <a:off x="496406" y="4601877"/>
            <a:ext cx="600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https://www.cadetcommand.army.mil/cadet_internships.aspx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D800D-9DFE-4A57-90DC-C97278C9D1E7}"/>
              </a:ext>
            </a:extLst>
          </p:cNvPr>
          <p:cNvSpPr/>
          <p:nvPr/>
        </p:nvSpPr>
        <p:spPr>
          <a:xfrm>
            <a:off x="500517" y="3046557"/>
            <a:ext cx="490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https://www.flickr.com/photos/136737541@N05/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26E3B-1E46-4F98-9B08-D9601989C2DB}"/>
              </a:ext>
            </a:extLst>
          </p:cNvPr>
          <p:cNvSpPr/>
          <p:nvPr/>
        </p:nvSpPr>
        <p:spPr>
          <a:xfrm>
            <a:off x="473894" y="5377284"/>
            <a:ext cx="385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https://www.cadetcommand.army.mil/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4695B-059F-4C37-A43E-B9B479BA8ACD}"/>
              </a:ext>
            </a:extLst>
          </p:cNvPr>
          <p:cNvSpPr/>
          <p:nvPr/>
        </p:nvSpPr>
        <p:spPr>
          <a:xfrm>
            <a:off x="436556" y="6162072"/>
            <a:ext cx="6767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https://www.goarmy.com/careers-and-jobs/become-an-officer.html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5EB88-E186-4071-84C4-F6960B167031}"/>
              </a:ext>
            </a:extLst>
          </p:cNvPr>
          <p:cNvSpPr/>
          <p:nvPr/>
        </p:nvSpPr>
        <p:spPr>
          <a:xfrm>
            <a:off x="508542" y="3840054"/>
            <a:ext cx="361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https://futurearmyofficers.army.mil/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F311A-62FB-4A49-83AC-6F0BAC4C45D0}"/>
              </a:ext>
            </a:extLst>
          </p:cNvPr>
          <p:cNvSpPr/>
          <p:nvPr/>
        </p:nvSpPr>
        <p:spPr>
          <a:xfrm>
            <a:off x="500517" y="22192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https://www.facebook.com/NEPAARMYROTC</a:t>
            </a:r>
            <a:endParaRPr lang="en-US" dirty="0"/>
          </a:p>
        </p:txBody>
      </p:sp>
      <p:pic>
        <p:nvPicPr>
          <p:cNvPr id="10" name="Picture 9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35CF3274-1B09-4790-A8AE-414D0B431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66" y="4024720"/>
            <a:ext cx="4921623" cy="2425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1441F-4E75-4204-827C-2B45AEBA5899}"/>
              </a:ext>
            </a:extLst>
          </p:cNvPr>
          <p:cNvSpPr txBox="1"/>
          <p:nvPr/>
        </p:nvSpPr>
        <p:spPr>
          <a:xfrm>
            <a:off x="345445" y="218938"/>
            <a:ext cx="1000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B0604020202020204" pitchFamily="2" charset="-79"/>
                <a:cs typeface="Aharoni" panose="020B0604020202020204" pitchFamily="2" charset="-79"/>
              </a:rPr>
              <a:t>Where to learn more about the Army and Army ROTC 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D5576-8646-489E-8623-E25F0ECB5666}"/>
              </a:ext>
            </a:extLst>
          </p:cNvPr>
          <p:cNvSpPr txBox="1"/>
          <p:nvPr/>
        </p:nvSpPr>
        <p:spPr>
          <a:xfrm>
            <a:off x="500517" y="895161"/>
            <a:ext cx="495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Royal Warrior Army ROTC Department official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973EC-7455-4855-98AE-B91D9D34D408}"/>
              </a:ext>
            </a:extLst>
          </p:cNvPr>
          <p:cNvSpPr txBox="1"/>
          <p:nvPr/>
        </p:nvSpPr>
        <p:spPr>
          <a:xfrm>
            <a:off x="508542" y="1905135"/>
            <a:ext cx="475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Royal Warrior Army ROTC official Face Book page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58E4A-3F32-45F3-ABBB-CA638D5847E3}"/>
              </a:ext>
            </a:extLst>
          </p:cNvPr>
          <p:cNvSpPr txBox="1"/>
          <p:nvPr/>
        </p:nvSpPr>
        <p:spPr>
          <a:xfrm>
            <a:off x="508542" y="2761783"/>
            <a:ext cx="38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Cadet Command Cadets in action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C7C68-8115-4A9F-9694-E3890BBE5FA0}"/>
              </a:ext>
            </a:extLst>
          </p:cNvPr>
          <p:cNvSpPr txBox="1"/>
          <p:nvPr/>
        </p:nvSpPr>
        <p:spPr>
          <a:xfrm>
            <a:off x="518166" y="3570304"/>
            <a:ext cx="462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Cadet Command official leadership training 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0A985-957F-4C3C-B854-66866D441B86}"/>
              </a:ext>
            </a:extLst>
          </p:cNvPr>
          <p:cNvSpPr txBox="1"/>
          <p:nvPr/>
        </p:nvSpPr>
        <p:spPr>
          <a:xfrm>
            <a:off x="498917" y="4359584"/>
            <a:ext cx="374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Cadet Special Training and Internships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BB115-4F62-41AE-B676-69A4E9AD62D2}"/>
              </a:ext>
            </a:extLst>
          </p:cNvPr>
          <p:cNvSpPr txBox="1"/>
          <p:nvPr/>
        </p:nvSpPr>
        <p:spPr>
          <a:xfrm>
            <a:off x="479667" y="5110351"/>
            <a:ext cx="507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Cadet Command News and official information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4E6D2-6950-4712-9E5E-BE8ECB250549}"/>
              </a:ext>
            </a:extLst>
          </p:cNvPr>
          <p:cNvSpPr txBox="1"/>
          <p:nvPr/>
        </p:nvSpPr>
        <p:spPr>
          <a:xfrm>
            <a:off x="470039" y="5938134"/>
            <a:ext cx="344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Army Officer Jobs and career fields</a:t>
            </a:r>
          </a:p>
        </p:txBody>
      </p:sp>
      <p:pic>
        <p:nvPicPr>
          <p:cNvPr id="19" name="Picture 18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5725B73D-D0F1-4DE9-8C22-7FBB906EA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95" y="932085"/>
            <a:ext cx="4653563" cy="2315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DB2FA3-7003-41D7-9124-4F780EF85C5E}"/>
              </a:ext>
            </a:extLst>
          </p:cNvPr>
          <p:cNvSpPr/>
          <p:nvPr/>
        </p:nvSpPr>
        <p:spPr>
          <a:xfrm>
            <a:off x="499123" y="1206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0"/>
              </a:rPr>
              <a:t>https://www.scranton.edu/academics/cas/military-science/index.shtml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5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AEE3B665-256B-4E11-A04D-BBF59282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41" y="536298"/>
            <a:ext cx="3274990" cy="4113708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85086-A27A-486A-AA96-F2A00D9B1119}"/>
              </a:ext>
            </a:extLst>
          </p:cNvPr>
          <p:cNvSpPr txBox="1"/>
          <p:nvPr/>
        </p:nvSpPr>
        <p:spPr>
          <a:xfrm>
            <a:off x="389106" y="365125"/>
            <a:ext cx="5252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University of Scranton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Army ROTC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and Training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FA3C-1D74-4C79-B2D7-A57F25925018}"/>
              </a:ext>
            </a:extLst>
          </p:cNvPr>
          <p:cNvSpPr txBox="1"/>
          <p:nvPr/>
        </p:nvSpPr>
        <p:spPr>
          <a:xfrm>
            <a:off x="312502" y="2055813"/>
            <a:ext cx="5783497" cy="415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MS 138 Army Physical Fitness Training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MS 101  Concepts of Leadership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MS 111L  Leadership Application Lab</a:t>
            </a:r>
          </a:p>
        </p:txBody>
      </p:sp>
    </p:spTree>
    <p:extLst>
      <p:ext uri="{BB962C8B-B14F-4D97-AF65-F5344CB8AC3E}">
        <p14:creationId xmlns:p14="http://schemas.microsoft.com/office/powerpoint/2010/main" val="389866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D6BFD05F-3B9E-4F0C-80B6-E875065F6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" b="15021"/>
          <a:stretch/>
        </p:blipFill>
        <p:spPr>
          <a:xfrm>
            <a:off x="588190" y="321734"/>
            <a:ext cx="5164787" cy="2905170"/>
          </a:xfrm>
          <a:prstGeom prst="rect">
            <a:avLst/>
          </a:prstGeom>
        </p:spPr>
      </p:pic>
      <p:pic>
        <p:nvPicPr>
          <p:cNvPr id="9" name="Picture 8" descr="A picture containing water, outdoor, person, sport&#10;&#10;Description automatically generated">
            <a:extLst>
              <a:ext uri="{FF2B5EF4-FFF2-40B4-BE49-F238E27FC236}">
                <a16:creationId xmlns:a16="http://schemas.microsoft.com/office/drawing/2014/main" id="{036C909F-0173-46D7-9181-7C7EBAE4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8" y="3631096"/>
            <a:ext cx="4135670" cy="2760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on top of a wooden pole&#10;&#10;Description automatically generated">
            <a:extLst>
              <a:ext uri="{FF2B5EF4-FFF2-40B4-BE49-F238E27FC236}">
                <a16:creationId xmlns:a16="http://schemas.microsoft.com/office/drawing/2014/main" id="{19F3B7B6-06F9-4B6C-9960-C04FC5967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4" y="3131436"/>
            <a:ext cx="5426764" cy="3622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C7679C-33F4-4828-8EE3-5E8300D8474A}"/>
              </a:ext>
            </a:extLst>
          </p:cNvPr>
          <p:cNvSpPr txBox="1"/>
          <p:nvPr/>
        </p:nvSpPr>
        <p:spPr>
          <a:xfrm>
            <a:off x="6360423" y="374055"/>
            <a:ext cx="555190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MS 138 Physical Fitness Training</a:t>
            </a:r>
          </a:p>
          <a:p>
            <a:r>
              <a:rPr lang="en-US" sz="2000" dirty="0"/>
              <a:t>Class focuses on Cross Fit, Aquatics, Ruck Marching </a:t>
            </a:r>
          </a:p>
          <a:p>
            <a:r>
              <a:rPr lang="en-US" sz="2000" dirty="0"/>
              <a:t>Cardio Endurance and competitive sports</a:t>
            </a:r>
          </a:p>
          <a:p>
            <a:r>
              <a:rPr lang="en-US" sz="2000" dirty="0"/>
              <a:t>M-W-F 6:30 AM to 7:20 AM,  1 Credit</a:t>
            </a:r>
          </a:p>
          <a:p>
            <a:r>
              <a:rPr lang="en-US" sz="2000" dirty="0"/>
              <a:t>Byron Gym,  Fitzpatrick Field and locations </a:t>
            </a:r>
          </a:p>
          <a:p>
            <a:r>
              <a:rPr lang="en-US" sz="2000" dirty="0"/>
              <a:t>around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9246"/>
            <a:ext cx="12192000" cy="7002452"/>
            <a:chOff x="0" y="10"/>
            <a:chExt cx="12192000" cy="7002452"/>
          </a:xfrm>
        </p:grpSpPr>
        <p:pic>
          <p:nvPicPr>
            <p:cNvPr id="9" name="Picture 8" descr="A group of people in uniform in front of a crowd&#10;&#10;Description automatically generated">
              <a:extLst>
                <a:ext uri="{FF2B5EF4-FFF2-40B4-BE49-F238E27FC236}">
                  <a16:creationId xmlns:a16="http://schemas.microsoft.com/office/drawing/2014/main" id="{FA377661-718C-4914-A899-CF1DB3B66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" r="-2" b="30866"/>
            <a:stretch/>
          </p:blipFill>
          <p:spPr>
            <a:xfrm>
              <a:off x="4883025" y="10"/>
              <a:ext cx="7308975" cy="3364982"/>
            </a:xfrm>
            <a:custGeom>
              <a:avLst/>
              <a:gdLst/>
              <a:ahLst/>
              <a:cxnLst/>
              <a:rect l="l" t="t" r="r" b="b"/>
              <a:pathLst>
                <a:path w="7308975" h="3364992">
                  <a:moveTo>
                    <a:pt x="0" y="0"/>
                  </a:moveTo>
                  <a:lnTo>
                    <a:pt x="7308975" y="0"/>
                  </a:lnTo>
                  <a:lnTo>
                    <a:pt x="7308975" y="3364992"/>
                  </a:lnTo>
                  <a:lnTo>
                    <a:pt x="1210305" y="3364992"/>
                  </a:lnTo>
                  <a:lnTo>
                    <a:pt x="1192705" y="2943200"/>
                  </a:lnTo>
                  <a:cubicBezTo>
                    <a:pt x="1098874" y="1825108"/>
                    <a:pt x="684692" y="821621"/>
                    <a:pt x="62981" y="69271"/>
                  </a:cubicBezTo>
                  <a:close/>
                </a:path>
              </a:pathLst>
            </a:cu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C7F3FE-4C1F-49FF-97A8-D764D57D7822}"/>
                </a:ext>
              </a:extLst>
            </p:cNvPr>
            <p:cNvSpPr txBox="1"/>
            <p:nvPr/>
          </p:nvSpPr>
          <p:spPr>
            <a:xfrm>
              <a:off x="0" y="3338111"/>
              <a:ext cx="5477164" cy="36643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/>
                <a:t>MIL 101 Concepts of Leadership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Class focuses on Military Writing and Briefing style, Leadership Theory, Military History, Mission Planning, Time Management Techniques and Team Building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MS 101A  Mon  2:00 PM to 2:50 PM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Or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MS 101B  Tues 10:00 AM to 10:50 AM</a:t>
              </a:r>
            </a:p>
          </p:txBody>
        </p:sp>
        <p:pic>
          <p:nvPicPr>
            <p:cNvPr id="12" name="Picture 11" descr="A group of people standing in the grass&#10;&#10;Description automatically generated">
              <a:extLst>
                <a:ext uri="{FF2B5EF4-FFF2-40B4-BE49-F238E27FC236}">
                  <a16:creationId xmlns:a16="http://schemas.microsoft.com/office/drawing/2014/main" id="{61F7BE13-3328-4D5D-AE9C-8E4A561E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63" y="17529"/>
              <a:ext cx="4433481" cy="332511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7DCE32-2020-47C7-AE08-272FA1811873}"/>
                </a:ext>
              </a:extLst>
            </p:cNvPr>
            <p:cNvGrpSpPr/>
            <p:nvPr/>
          </p:nvGrpSpPr>
          <p:grpSpPr>
            <a:xfrm>
              <a:off x="1264440" y="101600"/>
              <a:ext cx="10927560" cy="6756400"/>
              <a:chOff x="1264440" y="101600"/>
              <a:chExt cx="10927560" cy="6756400"/>
            </a:xfrm>
          </p:grpSpPr>
          <p:pic>
            <p:nvPicPr>
              <p:cNvPr id="7" name="Picture 6" descr="A group of people in a field&#10;&#10;Description automatically generated">
                <a:extLst>
                  <a:ext uri="{FF2B5EF4-FFF2-40B4-BE49-F238E27FC236}">
                    <a16:creationId xmlns:a16="http://schemas.microsoft.com/office/drawing/2014/main" id="{6F77AAB1-BE41-4D60-9E53-FEF7E6CB3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22" r="-2" b="8191"/>
              <a:stretch/>
            </p:blipFill>
            <p:spPr>
              <a:xfrm>
                <a:off x="4883025" y="3493008"/>
                <a:ext cx="7308975" cy="3364992"/>
              </a:xfrm>
              <a:custGeom>
                <a:avLst/>
                <a:gdLst/>
                <a:ahLst/>
                <a:cxnLst/>
                <a:rect l="l" t="t" r="r" b="b"/>
                <a:pathLst>
                  <a:path w="7308975" h="3364992">
                    <a:moveTo>
                      <a:pt x="1210305" y="0"/>
                    </a:moveTo>
                    <a:lnTo>
                      <a:pt x="7308975" y="0"/>
                    </a:lnTo>
                    <a:lnTo>
                      <a:pt x="7308975" y="3364992"/>
                    </a:lnTo>
                    <a:lnTo>
                      <a:pt x="0" y="3364992"/>
                    </a:lnTo>
                    <a:lnTo>
                      <a:pt x="62981" y="3295722"/>
                    </a:lnTo>
                    <a:cubicBezTo>
                      <a:pt x="684692" y="2543371"/>
                      <a:pt x="1098874" y="1539884"/>
                      <a:pt x="1192705" y="421793"/>
                    </a:cubicBezTo>
                    <a:close/>
                  </a:path>
                </a:pathLst>
              </a:cu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B32020-39DF-4C57-B587-2AEE3275D732}"/>
                  </a:ext>
                </a:extLst>
              </p:cNvPr>
              <p:cNvSpPr txBox="1"/>
              <p:nvPr/>
            </p:nvSpPr>
            <p:spPr>
              <a:xfrm>
                <a:off x="6177279" y="101600"/>
                <a:ext cx="5831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General MacArthur </a:t>
                </a:r>
                <a:r>
                  <a:rPr lang="en-US" sz="2400" b="1" dirty="0">
                    <a:solidFill>
                      <a:srgbClr val="FFFF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Leadership</a:t>
                </a:r>
                <a:r>
                  <a:rPr lang="en-US" sz="2000" b="1" dirty="0">
                    <a:solidFill>
                      <a:srgbClr val="FFFF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Presentation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D47894-E28E-42DE-9D37-E8DEDF671FF5}"/>
                  </a:ext>
                </a:extLst>
              </p:cNvPr>
              <p:cNvSpPr txBox="1"/>
              <p:nvPr/>
            </p:nvSpPr>
            <p:spPr>
              <a:xfrm>
                <a:off x="6177279" y="6035040"/>
                <a:ext cx="547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Cadet led historic battle Staff Ride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3A5981-B527-4103-ADF0-3C92CDABF760}"/>
                  </a:ext>
                </a:extLst>
              </p:cNvPr>
              <p:cNvSpPr txBox="1"/>
              <p:nvPr/>
            </p:nvSpPr>
            <p:spPr>
              <a:xfrm>
                <a:off x="1264440" y="2898504"/>
                <a:ext cx="3506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Team Building Exercise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96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A9E0AA-97F2-404A-A860-E113C2FFA659}"/>
              </a:ext>
            </a:extLst>
          </p:cNvPr>
          <p:cNvGrpSpPr/>
          <p:nvPr/>
        </p:nvGrpSpPr>
        <p:grpSpPr>
          <a:xfrm>
            <a:off x="0" y="243"/>
            <a:ext cx="12192000" cy="6857757"/>
            <a:chOff x="0" y="243"/>
            <a:chExt cx="12192000" cy="6857757"/>
          </a:xfrm>
        </p:grpSpPr>
        <p:pic>
          <p:nvPicPr>
            <p:cNvPr id="7" name="Picture 6" descr="A body of water&#10;&#10;Description automatically generated">
              <a:extLst>
                <a:ext uri="{FF2B5EF4-FFF2-40B4-BE49-F238E27FC236}">
                  <a16:creationId xmlns:a16="http://schemas.microsoft.com/office/drawing/2014/main" id="{FFBA6CAE-B6EF-4CE8-B50D-5A469A274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6" r="-2" b="24476"/>
            <a:stretch/>
          </p:blipFill>
          <p:spPr>
            <a:xfrm>
              <a:off x="4493436" y="243"/>
              <a:ext cx="769856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6451640" y="0"/>
                  </a:lnTo>
                  <a:lnTo>
                    <a:pt x="6451640" y="479"/>
                  </a:lnTo>
                  <a:lnTo>
                    <a:pt x="7698564" y="479"/>
                  </a:lnTo>
                  <a:lnTo>
                    <a:pt x="7698564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3" name="Picture 2" descr="A fire hydrant in the middle of a field&#10;&#10;Description automatically generated">
              <a:extLst>
                <a:ext uri="{FF2B5EF4-FFF2-40B4-BE49-F238E27FC236}">
                  <a16:creationId xmlns:a16="http://schemas.microsoft.com/office/drawing/2014/main" id="{D4C0F7D8-E46C-4AE7-8790-D626D0B5C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9" r="-3" b="4636"/>
            <a:stretch/>
          </p:blipFill>
          <p:spPr>
            <a:xfrm>
              <a:off x="0" y="247"/>
              <a:ext cx="5859777" cy="3346695"/>
            </a:xfrm>
            <a:custGeom>
              <a:avLst/>
              <a:gdLst/>
              <a:ahLst/>
              <a:cxnLst/>
              <a:rect l="l" t="t" r="r" b="b"/>
              <a:pathLst>
                <a:path w="5859797" h="3346705">
                  <a:moveTo>
                    <a:pt x="0" y="0"/>
                  </a:moveTo>
                  <a:lnTo>
                    <a:pt x="5859797" y="0"/>
                  </a:lnTo>
                  <a:lnTo>
                    <a:pt x="4309834" y="3346705"/>
                  </a:lnTo>
                  <a:lnTo>
                    <a:pt x="4304257" y="3346705"/>
                  </a:lnTo>
                  <a:lnTo>
                    <a:pt x="3238029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5" name="Picture 4" descr="A wooden bench next to a tree&#10;&#10;Description automatically generated">
              <a:extLst>
                <a:ext uri="{FF2B5EF4-FFF2-40B4-BE49-F238E27FC236}">
                  <a16:creationId xmlns:a16="http://schemas.microsoft.com/office/drawing/2014/main" id="{9C069E35-F5EB-4F68-86B6-8C2CCA3EB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8" r="2" b="7769"/>
            <a:stretch/>
          </p:blipFill>
          <p:spPr>
            <a:xfrm>
              <a:off x="6350089" y="3511295"/>
              <a:ext cx="5841911" cy="3346705"/>
            </a:xfrm>
            <a:custGeom>
              <a:avLst/>
              <a:gdLst/>
              <a:ahLst/>
              <a:cxnLst/>
              <a:rect l="l" t="t" r="r" b="b"/>
              <a:pathLst>
                <a:path w="5841911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5841911" y="0"/>
                  </a:lnTo>
                  <a:lnTo>
                    <a:pt x="5841911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9" name="Picture 8" descr="A person sitting in a dark room&#10;&#10;Description automatically generated">
              <a:extLst>
                <a:ext uri="{FF2B5EF4-FFF2-40B4-BE49-F238E27FC236}">
                  <a16:creationId xmlns:a16="http://schemas.microsoft.com/office/drawing/2014/main" id="{0CC0BF01-B56B-4F4E-B5CA-F7AF81515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r="-2" b="6741"/>
            <a:stretch/>
          </p:blipFill>
          <p:spPr>
            <a:xfrm>
              <a:off x="20" y="3511295"/>
              <a:ext cx="769854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0" y="0"/>
                  </a:moveTo>
                  <a:lnTo>
                    <a:pt x="7698564" y="0"/>
                  </a:lnTo>
                  <a:lnTo>
                    <a:pt x="6148601" y="3346705"/>
                  </a:lnTo>
                  <a:lnTo>
                    <a:pt x="6143024" y="3346705"/>
                  </a:lnTo>
                  <a:lnTo>
                    <a:pt x="5076796" y="3346705"/>
                  </a:lnTo>
                  <a:lnTo>
                    <a:pt x="1246924" y="3346705"/>
                  </a:lnTo>
                  <a:lnTo>
                    <a:pt x="1246924" y="3346226"/>
                  </a:lnTo>
                  <a:lnTo>
                    <a:pt x="0" y="3346226"/>
                  </a:lnTo>
                  <a:close/>
                </a:path>
              </a:pathLst>
            </a:cu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42AA6E-C08B-451F-B3D3-2A7DE3D4249F}"/>
                </a:ext>
              </a:extLst>
            </p:cNvPr>
            <p:cNvSpPr txBox="1"/>
            <p:nvPr/>
          </p:nvSpPr>
          <p:spPr>
            <a:xfrm>
              <a:off x="3704034" y="1941392"/>
              <a:ext cx="3601438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MS 101 Concepts of Leadership </a:t>
              </a:r>
            </a:p>
            <a:p>
              <a:r>
                <a:rPr lang="en-US" dirty="0"/>
                <a:t>Field Training Exercise</a:t>
              </a:r>
            </a:p>
            <a:p>
              <a:r>
                <a:rPr lang="en-US" sz="1400" dirty="0"/>
                <a:t>FTX focuses on Land Navigation, Leadership and physically  challenging confidence events</a:t>
              </a:r>
            </a:p>
            <a:p>
              <a:endParaRPr lang="en-US" sz="1400" dirty="0"/>
            </a:p>
            <a:p>
              <a:r>
                <a:rPr lang="en-US" sz="1400" dirty="0"/>
                <a:t>One weekend per semester</a:t>
              </a:r>
            </a:p>
            <a:p>
              <a:r>
                <a:rPr lang="en-US" sz="1400" dirty="0"/>
                <a:t> Included in MS 101A and 101B Concepts of Leadership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19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094" y="160868"/>
            <a:ext cx="3355039" cy="2941382"/>
          </a:xfrm>
          <a:prstGeom prst="rect">
            <a:avLst/>
          </a:prstGeom>
          <a:solidFill>
            <a:srgbClr val="576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6" y="4069977"/>
            <a:ext cx="1432595" cy="2019928"/>
          </a:xfrm>
          <a:prstGeom prst="rect">
            <a:avLst/>
          </a:prstGeom>
          <a:solidFill>
            <a:srgbClr val="576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05167-4010-44C1-9E06-6B724846521C}"/>
              </a:ext>
            </a:extLst>
          </p:cNvPr>
          <p:cNvGrpSpPr/>
          <p:nvPr/>
        </p:nvGrpSpPr>
        <p:grpSpPr>
          <a:xfrm>
            <a:off x="57217" y="23479"/>
            <a:ext cx="12134783" cy="6834521"/>
            <a:chOff x="57217" y="23479"/>
            <a:chExt cx="12134783" cy="6834521"/>
          </a:xfrm>
        </p:grpSpPr>
        <p:pic>
          <p:nvPicPr>
            <p:cNvPr id="3" name="Picture 2" descr="A bird perched on a tree branch&#10;&#10;Description automatically generated">
              <a:extLst>
                <a:ext uri="{FF2B5EF4-FFF2-40B4-BE49-F238E27FC236}">
                  <a16:creationId xmlns:a16="http://schemas.microsoft.com/office/drawing/2014/main" id="{E59CFC68-E98C-4AF0-B77C-BE008D0F6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7" r="2" b="8967"/>
            <a:stretch/>
          </p:blipFill>
          <p:spPr>
            <a:xfrm>
              <a:off x="5450529" y="3263116"/>
              <a:ext cx="6741471" cy="3594884"/>
            </a:xfrm>
            <a:prstGeom prst="rect">
              <a:avLst/>
            </a:prstGeom>
          </p:spPr>
        </p:pic>
        <p:pic>
          <p:nvPicPr>
            <p:cNvPr id="7" name="Picture 6" descr="A person lying on the ground&#10;&#10;Description automatically generated">
              <a:extLst>
                <a:ext uri="{FF2B5EF4-FFF2-40B4-BE49-F238E27FC236}">
                  <a16:creationId xmlns:a16="http://schemas.microsoft.com/office/drawing/2014/main" id="{4B52DCB8-1CD4-43E0-9DA4-FCE7BAB7C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" r="-4" b="7669"/>
            <a:stretch/>
          </p:blipFill>
          <p:spPr>
            <a:xfrm>
              <a:off x="1056964" y="4069977"/>
              <a:ext cx="4232698" cy="2418372"/>
            </a:xfrm>
            <a:prstGeom prst="rect">
              <a:avLst/>
            </a:prstGeom>
          </p:spPr>
        </p:pic>
        <p:pic>
          <p:nvPicPr>
            <p:cNvPr id="5" name="Picture 4" descr="A close up of a dry grass field&#10;&#10;Description automatically generated">
              <a:extLst>
                <a:ext uri="{FF2B5EF4-FFF2-40B4-BE49-F238E27FC236}">
                  <a16:creationId xmlns:a16="http://schemas.microsoft.com/office/drawing/2014/main" id="{A75D3DC4-9F09-4AE5-AEBB-FFEB7B279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8" r="-1" b="8918"/>
            <a:stretch/>
          </p:blipFill>
          <p:spPr>
            <a:xfrm>
              <a:off x="3810327" y="23479"/>
              <a:ext cx="6760897" cy="3920034"/>
            </a:xfrm>
            <a:custGeom>
              <a:avLst/>
              <a:gdLst/>
              <a:ahLst/>
              <a:cxnLst/>
              <a:rect l="l" t="t" r="r" b="b"/>
              <a:pathLst>
                <a:path w="4113440" h="3920044">
                  <a:moveTo>
                    <a:pt x="0" y="0"/>
                  </a:moveTo>
                  <a:lnTo>
                    <a:pt x="4113440" y="0"/>
                  </a:lnTo>
                  <a:lnTo>
                    <a:pt x="4113440" y="3103224"/>
                  </a:lnTo>
                  <a:lnTo>
                    <a:pt x="2157388" y="3103224"/>
                  </a:lnTo>
                  <a:lnTo>
                    <a:pt x="2157388" y="3920044"/>
                  </a:lnTo>
                  <a:lnTo>
                    <a:pt x="0" y="3920044"/>
                  </a:lnTo>
                  <a:close/>
                </a:path>
              </a:pathLst>
            </a:cu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E5F9D-1505-47F8-B078-889D7C17066F}"/>
                </a:ext>
              </a:extLst>
            </p:cNvPr>
            <p:cNvSpPr/>
            <p:nvPr/>
          </p:nvSpPr>
          <p:spPr>
            <a:xfrm>
              <a:off x="57217" y="475093"/>
              <a:ext cx="6096000" cy="2616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MS 111L Leadership Lab</a:t>
              </a:r>
            </a:p>
            <a:p>
              <a:r>
                <a:rPr lang="en-US" dirty="0"/>
                <a:t>Class focus starts off with individual </a:t>
              </a:r>
            </a:p>
            <a:p>
              <a:r>
                <a:rPr lang="en-US" dirty="0"/>
                <a:t>Soldier skills and progresses to small</a:t>
              </a:r>
            </a:p>
            <a:p>
              <a:r>
                <a:rPr lang="en-US" dirty="0"/>
                <a:t>Unit tactical and leadership skills.</a:t>
              </a:r>
            </a:p>
            <a:p>
              <a:endParaRPr lang="en-US" dirty="0"/>
            </a:p>
            <a:p>
              <a:r>
                <a:rPr lang="en-US" dirty="0"/>
                <a:t>Thurs – 4:30 PM to 6:30 PM,  0 Credit</a:t>
              </a:r>
            </a:p>
            <a:p>
              <a:r>
                <a:rPr lang="en-US" sz="1600" dirty="0"/>
                <a:t>Rock Hall start for most sessions</a:t>
              </a:r>
            </a:p>
            <a:p>
              <a:r>
                <a:rPr lang="en-US" sz="1600" dirty="0"/>
                <a:t>then move to locations around campus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1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2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42" y="10"/>
            <a:ext cx="12259342" cy="6857990"/>
            <a:chOff x="-67342" y="10"/>
            <a:chExt cx="12259342" cy="6857990"/>
          </a:xfrm>
        </p:grpSpPr>
        <p:pic>
          <p:nvPicPr>
            <p:cNvPr id="7" name="Picture 6" descr="A close up of a tree&#10;&#10;Description automatically generated">
              <a:extLst>
                <a:ext uri="{FF2B5EF4-FFF2-40B4-BE49-F238E27FC236}">
                  <a16:creationId xmlns:a16="http://schemas.microsoft.com/office/drawing/2014/main" id="{3D7F7BCB-173A-4744-A1DD-CCD83C91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" b="14815"/>
            <a:stretch/>
          </p:blipFill>
          <p:spPr>
            <a:xfrm>
              <a:off x="20" y="8334"/>
              <a:ext cx="6095980" cy="3428990"/>
            </a:xfrm>
            <a:prstGeom prst="rect">
              <a:avLst/>
            </a:prstGeom>
          </p:spPr>
        </p:pic>
        <p:pic>
          <p:nvPicPr>
            <p:cNvPr id="13" name="Picture 12" descr="A person in a military uniform&#10;&#10;Description automatically generated">
              <a:extLst>
                <a:ext uri="{FF2B5EF4-FFF2-40B4-BE49-F238E27FC236}">
                  <a16:creationId xmlns:a16="http://schemas.microsoft.com/office/drawing/2014/main" id="{FF3C12D9-EC9D-45FC-AC5C-A62CF91A3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79" b="3052"/>
            <a:stretch/>
          </p:blipFill>
          <p:spPr>
            <a:xfrm>
              <a:off x="6096000" y="10"/>
              <a:ext cx="6096000" cy="3428990"/>
            </a:xfrm>
            <a:prstGeom prst="rect">
              <a:avLst/>
            </a:prstGeom>
          </p:spPr>
        </p:pic>
        <p:pic>
          <p:nvPicPr>
            <p:cNvPr id="5" name="Picture 4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4A016EC1-73EF-451B-B323-CCD2189F0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55" b="1445"/>
            <a:stretch/>
          </p:blipFill>
          <p:spPr>
            <a:xfrm>
              <a:off x="20" y="3429000"/>
              <a:ext cx="6095980" cy="3429000"/>
            </a:xfrm>
            <a:prstGeom prst="rect">
              <a:avLst/>
            </a:prstGeom>
          </p:spPr>
        </p:pic>
        <p:pic>
          <p:nvPicPr>
            <p:cNvPr id="9" name="Picture 8" descr="A group of people walking down the street&#10;&#10;Description automatically generated">
              <a:extLst>
                <a:ext uri="{FF2B5EF4-FFF2-40B4-BE49-F238E27FC236}">
                  <a16:creationId xmlns:a16="http://schemas.microsoft.com/office/drawing/2014/main" id="{9A42A32F-16D2-48B0-8F10-637F0485D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" b="15494"/>
            <a:stretch/>
          </p:blipFill>
          <p:spPr>
            <a:xfrm>
              <a:off x="6096000" y="3429000"/>
              <a:ext cx="6096000" cy="3429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E01BC7-0185-495D-BDBE-D7937D29D75E}"/>
                </a:ext>
              </a:extLst>
            </p:cNvPr>
            <p:cNvSpPr txBox="1"/>
            <p:nvPr/>
          </p:nvSpPr>
          <p:spPr>
            <a:xfrm>
              <a:off x="4286858" y="2745326"/>
              <a:ext cx="3618284" cy="134572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600" kern="12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Optional </a:t>
              </a:r>
              <a:r>
                <a:rPr lang="en-US" sz="36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W</a:t>
              </a:r>
              <a:r>
                <a:rPr lang="en-US" sz="3600" kern="12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eekend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6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Super Labs and</a:t>
              </a:r>
              <a:r>
                <a:rPr lang="en-US" sz="3600" kern="12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T</a:t>
              </a:r>
              <a:r>
                <a:rPr lang="en-US" sz="3600" kern="12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raining </a:t>
              </a:r>
              <a:r>
                <a:rPr lang="en-US" sz="36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E</a:t>
              </a:r>
              <a:r>
                <a:rPr lang="en-US" sz="3600" kern="1200" dirty="0">
                  <a:solidFill>
                    <a:srgbClr val="FF0000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vents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55D65F-5F4D-4946-8E45-1C2756BE4380}"/>
                </a:ext>
              </a:extLst>
            </p:cNvPr>
            <p:cNvSpPr txBox="1"/>
            <p:nvPr/>
          </p:nvSpPr>
          <p:spPr>
            <a:xfrm>
              <a:off x="-45314" y="131800"/>
              <a:ext cx="3955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haroni" panose="02010803020104030203" pitchFamily="2" charset="-79"/>
                  <a:cs typeface="Aharoni" panose="02010803020104030203" pitchFamily="2" charset="-79"/>
                </a:rPr>
                <a:t>One Rope Bridge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1947D7-9594-4D3F-B036-CFA6FF1EFD8A}"/>
                </a:ext>
              </a:extLst>
            </p:cNvPr>
            <p:cNvSpPr txBox="1"/>
            <p:nvPr/>
          </p:nvSpPr>
          <p:spPr>
            <a:xfrm>
              <a:off x="8897044" y="20338"/>
              <a:ext cx="32441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Rifle Familiarization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B9A47B8-F8F5-47DE-A005-99B09B547679}"/>
                </a:ext>
              </a:extLst>
            </p:cNvPr>
            <p:cNvSpPr txBox="1"/>
            <p:nvPr/>
          </p:nvSpPr>
          <p:spPr>
            <a:xfrm>
              <a:off x="-67342" y="3446117"/>
              <a:ext cx="3978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Army 10 Mile Team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A5D7FFE-B325-41AC-B5E2-3E84BBADAB37}"/>
              </a:ext>
            </a:extLst>
          </p:cNvPr>
          <p:cNvSpPr txBox="1"/>
          <p:nvPr/>
        </p:nvSpPr>
        <p:spPr>
          <a:xfrm>
            <a:off x="8788400" y="3596658"/>
            <a:ext cx="382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Ranger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Challenge</a:t>
            </a:r>
          </a:p>
        </p:txBody>
      </p:sp>
    </p:spTree>
    <p:extLst>
      <p:ext uri="{BB962C8B-B14F-4D97-AF65-F5344CB8AC3E}">
        <p14:creationId xmlns:p14="http://schemas.microsoft.com/office/powerpoint/2010/main" val="328746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9F47FA-ED2D-4525-B8DC-1CB02E1D9BB9}"/>
              </a:ext>
            </a:extLst>
          </p:cNvPr>
          <p:cNvGrpSpPr/>
          <p:nvPr/>
        </p:nvGrpSpPr>
        <p:grpSpPr>
          <a:xfrm>
            <a:off x="20" y="-4331"/>
            <a:ext cx="12191979" cy="6853204"/>
            <a:chOff x="20" y="-4331"/>
            <a:chExt cx="12191979" cy="68532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04F7C1-B19A-4082-BB1D-13464B71EFDA}"/>
                </a:ext>
              </a:extLst>
            </p:cNvPr>
            <p:cNvSpPr txBox="1"/>
            <p:nvPr/>
          </p:nvSpPr>
          <p:spPr>
            <a:xfrm>
              <a:off x="5029825" y="4464191"/>
              <a:ext cx="6425509" cy="10031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kern="1200" dirty="0">
                  <a:solidFill>
                    <a:schemeClr val="tx1"/>
                  </a:solidFill>
                  <a:latin typeface="Aharoni" panose="02010803020104030203" pitchFamily="2" charset="-79"/>
                  <a:ea typeface="+mj-ea"/>
                  <a:cs typeface="Aharoni" panose="02010803020104030203" pitchFamily="2" charset="-79"/>
                </a:rPr>
                <a:t>You can Study Abroad and work with military officers from other countries through Army ROTC</a:t>
              </a:r>
            </a:p>
          </p:txBody>
        </p:sp>
        <p:pic>
          <p:nvPicPr>
            <p:cNvPr id="3" name="Picture 2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A14F504A-D5EA-4B7B-A01B-EDF59B03E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72" r="-1" b="11072"/>
            <a:stretch/>
          </p:blipFill>
          <p:spPr>
            <a:xfrm>
              <a:off x="1246574" y="10"/>
              <a:ext cx="3913632" cy="2285224"/>
            </a:xfrm>
            <a:custGeom>
              <a:avLst/>
              <a:gdLst/>
              <a:ahLst/>
              <a:cxnLst/>
              <a:rect l="l" t="t" r="r" b="b"/>
              <a:pathLst>
                <a:path w="3913632" h="2285234">
                  <a:moveTo>
                    <a:pt x="29691" y="0"/>
                  </a:moveTo>
                  <a:lnTo>
                    <a:pt x="3883942" y="0"/>
                  </a:lnTo>
                  <a:lnTo>
                    <a:pt x="3903529" y="128345"/>
                  </a:lnTo>
                  <a:cubicBezTo>
                    <a:pt x="3910210" y="194127"/>
                    <a:pt x="3913632" y="260873"/>
                    <a:pt x="3913632" y="328418"/>
                  </a:cubicBezTo>
                  <a:cubicBezTo>
                    <a:pt x="3913632" y="1409138"/>
                    <a:pt x="3037536" y="2285234"/>
                    <a:pt x="1956816" y="2285234"/>
                  </a:cubicBezTo>
                  <a:cubicBezTo>
                    <a:pt x="876096" y="2285234"/>
                    <a:pt x="0" y="1409138"/>
                    <a:pt x="0" y="328418"/>
                  </a:cubicBezTo>
                  <a:cubicBezTo>
                    <a:pt x="0" y="260873"/>
                    <a:pt x="3422" y="194127"/>
                    <a:pt x="10103" y="128345"/>
                  </a:cubicBezTo>
                  <a:close/>
                </a:path>
              </a:pathLst>
            </a:custGeom>
          </p:spPr>
        </p:pic>
        <p:pic>
          <p:nvPicPr>
            <p:cNvPr id="7" name="Picture 6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id="{975611FD-8EEB-4E15-A9D4-2996B50BF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4" r="-1" b="-1"/>
            <a:stretch/>
          </p:blipFill>
          <p:spPr>
            <a:xfrm>
              <a:off x="20" y="2279205"/>
              <a:ext cx="3564618" cy="4569668"/>
            </a:xfrm>
            <a:custGeom>
              <a:avLst/>
              <a:gdLst/>
              <a:ahLst/>
              <a:cxnLst/>
              <a:rect l="l" t="t" r="r" b="b"/>
              <a:pathLst>
                <a:path w="3564638" h="4569668">
                  <a:moveTo>
                    <a:pt x="640080" y="0"/>
                  </a:moveTo>
                  <a:cubicBezTo>
                    <a:pt x="2255269" y="0"/>
                    <a:pt x="3564638" y="1309369"/>
                    <a:pt x="3564638" y="2924558"/>
                  </a:cubicBezTo>
                  <a:cubicBezTo>
                    <a:pt x="3564638" y="3530254"/>
                    <a:pt x="3380508" y="4092944"/>
                    <a:pt x="3065170" y="4559707"/>
                  </a:cubicBezTo>
                  <a:lnTo>
                    <a:pt x="3057720" y="4569668"/>
                  </a:lnTo>
                  <a:lnTo>
                    <a:pt x="0" y="4569668"/>
                  </a:lnTo>
                  <a:lnTo>
                    <a:pt x="0" y="72448"/>
                  </a:lnTo>
                  <a:lnTo>
                    <a:pt x="50679" y="59417"/>
                  </a:lnTo>
                  <a:cubicBezTo>
                    <a:pt x="241061" y="20459"/>
                    <a:pt x="438181" y="0"/>
                    <a:pt x="640080" y="0"/>
                  </a:cubicBezTo>
                  <a:close/>
                </a:path>
              </a:pathLst>
            </a:custGeom>
          </p:spPr>
        </p:pic>
        <p:pic>
          <p:nvPicPr>
            <p:cNvPr id="9" name="Picture 8" descr="A picture containing building, sitting, standing, hanging&#10;&#10;Description automatically generated">
              <a:extLst>
                <a:ext uri="{FF2B5EF4-FFF2-40B4-BE49-F238E27FC236}">
                  <a16:creationId xmlns:a16="http://schemas.microsoft.com/office/drawing/2014/main" id="{AA9E8AE8-9A2B-476D-A0FF-2231A612A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4" r="3" b="29137"/>
            <a:stretch/>
          </p:blipFill>
          <p:spPr>
            <a:xfrm>
              <a:off x="5495395" y="780500"/>
              <a:ext cx="2852928" cy="2852928"/>
            </a:xfrm>
            <a:custGeom>
              <a:avLst/>
              <a:gdLst/>
              <a:ahLst/>
              <a:cxnLst/>
              <a:rect l="l" t="t" r="r" b="b"/>
              <a:pathLst>
                <a:path w="2852928" h="2852928">
                  <a:moveTo>
                    <a:pt x="1426464" y="0"/>
                  </a:moveTo>
                  <a:cubicBezTo>
                    <a:pt x="2214278" y="0"/>
                    <a:pt x="2852928" y="638650"/>
                    <a:pt x="2852928" y="1426464"/>
                  </a:cubicBezTo>
                  <a:cubicBezTo>
                    <a:pt x="2852928" y="2214278"/>
                    <a:pt x="2214278" y="2852928"/>
                    <a:pt x="1426464" y="2852928"/>
                  </a:cubicBezTo>
                  <a:cubicBezTo>
                    <a:pt x="638650" y="2852928"/>
                    <a:pt x="0" y="2214278"/>
                    <a:pt x="0" y="1426464"/>
                  </a:cubicBezTo>
                  <a:cubicBezTo>
                    <a:pt x="0" y="638650"/>
                    <a:pt x="638650" y="0"/>
                    <a:pt x="1426464" y="0"/>
                  </a:cubicBezTo>
                  <a:close/>
                </a:path>
              </a:pathLst>
            </a:custGeom>
          </p:spPr>
        </p:pic>
        <p:pic>
          <p:nvPicPr>
            <p:cNvPr id="5" name="Picture 4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id="{82868B98-159C-40F8-8EB6-AD993E5E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7" r="2" b="1623"/>
            <a:stretch/>
          </p:blipFill>
          <p:spPr>
            <a:xfrm>
              <a:off x="8918761" y="-4331"/>
              <a:ext cx="3273238" cy="3618965"/>
            </a:xfrm>
            <a:custGeom>
              <a:avLst/>
              <a:gdLst/>
              <a:ahLst/>
              <a:cxnLst/>
              <a:rect l="l" t="t" r="r" b="b"/>
              <a:pathLst>
                <a:path w="3273238" h="3618965">
                  <a:moveTo>
                    <a:pt x="210437" y="0"/>
                  </a:moveTo>
                  <a:lnTo>
                    <a:pt x="3273238" y="0"/>
                  </a:lnTo>
                  <a:lnTo>
                    <a:pt x="3273238" y="3526409"/>
                  </a:lnTo>
                  <a:lnTo>
                    <a:pt x="3118338" y="3566238"/>
                  </a:lnTo>
                  <a:cubicBezTo>
                    <a:pt x="2949390" y="3600810"/>
                    <a:pt x="2774463" y="3618965"/>
                    <a:pt x="2595295" y="3618965"/>
                  </a:cubicBezTo>
                  <a:cubicBezTo>
                    <a:pt x="1161953" y="3618965"/>
                    <a:pt x="0" y="2457012"/>
                    <a:pt x="0" y="1023670"/>
                  </a:cubicBezTo>
                  <a:cubicBezTo>
                    <a:pt x="0" y="665335"/>
                    <a:pt x="72622" y="323961"/>
                    <a:pt x="203951" y="13464"/>
                  </a:cubicBezTo>
                  <a:close/>
                </a:path>
              </a:pathLst>
            </a:cu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7825E2-9C98-452F-9CE1-386C115EB861}"/>
                </a:ext>
              </a:extLst>
            </p:cNvPr>
            <p:cNvSpPr txBox="1"/>
            <p:nvPr/>
          </p:nvSpPr>
          <p:spPr>
            <a:xfrm>
              <a:off x="64536" y="2615940"/>
              <a:ext cx="2407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Project Global Officer</a:t>
              </a:r>
            </a:p>
            <a:p>
              <a:r>
                <a:rPr lang="en-US" b="1" dirty="0"/>
                <a:t>Oman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CC30D1-1921-4932-84AD-0C57FBF73F52}"/>
                </a:ext>
              </a:extLst>
            </p:cNvPr>
            <p:cNvSpPr txBox="1"/>
            <p:nvPr/>
          </p:nvSpPr>
          <p:spPr>
            <a:xfrm>
              <a:off x="2699712" y="70578"/>
              <a:ext cx="279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Army War College Senior International Fellows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716C37-29B4-40B3-8202-C0826F10C807}"/>
                </a:ext>
              </a:extLst>
            </p:cNvPr>
            <p:cNvSpPr txBox="1"/>
            <p:nvPr/>
          </p:nvSpPr>
          <p:spPr>
            <a:xfrm>
              <a:off x="5834786" y="2449826"/>
              <a:ext cx="24077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Cultural Understanding and Learning Program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Peru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CB24DB-1365-4A1F-A1C0-C7A517F25758}"/>
                </a:ext>
              </a:extLst>
            </p:cNvPr>
            <p:cNvSpPr txBox="1"/>
            <p:nvPr/>
          </p:nvSpPr>
          <p:spPr>
            <a:xfrm>
              <a:off x="9363047" y="90145"/>
              <a:ext cx="240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Study Abroad Morocco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07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F3E912-0210-4754-B325-5696E5378A45}"/>
              </a:ext>
            </a:extLst>
          </p:cNvPr>
          <p:cNvGrpSpPr/>
          <p:nvPr/>
        </p:nvGrpSpPr>
        <p:grpSpPr>
          <a:xfrm>
            <a:off x="1" y="-22547"/>
            <a:ext cx="11366237" cy="6880546"/>
            <a:chOff x="1" y="-22547"/>
            <a:chExt cx="11366237" cy="6880546"/>
          </a:xfrm>
        </p:grpSpPr>
        <p:pic>
          <p:nvPicPr>
            <p:cNvPr id="3" name="Picture 2" descr="A picture containing skiing, man, boat, hanging&#10;&#10;Description automatically generated">
              <a:extLst>
                <a:ext uri="{FF2B5EF4-FFF2-40B4-BE49-F238E27FC236}">
                  <a16:creationId xmlns:a16="http://schemas.microsoft.com/office/drawing/2014/main" id="{B2F83B58-8F69-4B85-9C7C-040E4D870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3" r="-3" b="3507"/>
            <a:stretch/>
          </p:blipFill>
          <p:spPr>
            <a:xfrm>
              <a:off x="5162052" y="3272588"/>
              <a:ext cx="6105382" cy="3585411"/>
            </a:xfrm>
            <a:prstGeom prst="rect">
              <a:avLst/>
            </a:prstGeom>
          </p:spPr>
        </p:pic>
        <p:pic>
          <p:nvPicPr>
            <p:cNvPr id="5" name="Picture 4" descr="A picture containing outdoor, grass, field, flying&#10;&#10;Description automatically generated">
              <a:extLst>
                <a:ext uri="{FF2B5EF4-FFF2-40B4-BE49-F238E27FC236}">
                  <a16:creationId xmlns:a16="http://schemas.microsoft.com/office/drawing/2014/main" id="{72DACD85-A3A4-40E5-91B4-A12B002D2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8" r="1" b="1"/>
            <a:stretch/>
          </p:blipFill>
          <p:spPr>
            <a:xfrm>
              <a:off x="20" y="9"/>
              <a:ext cx="7279893" cy="3895335"/>
            </a:xfrm>
            <a:custGeom>
              <a:avLst/>
              <a:gdLst/>
              <a:ahLst/>
              <a:cxnLst/>
              <a:rect l="l" t="t" r="r" b="b"/>
              <a:pathLst>
                <a:path w="7279913" h="3895335">
                  <a:moveTo>
                    <a:pt x="0" y="0"/>
                  </a:moveTo>
                  <a:lnTo>
                    <a:pt x="7279913" y="0"/>
                  </a:lnTo>
                  <a:lnTo>
                    <a:pt x="7279913" y="3116976"/>
                  </a:lnTo>
                  <a:lnTo>
                    <a:pt x="5011287" y="3116976"/>
                  </a:lnTo>
                  <a:lnTo>
                    <a:pt x="5011287" y="3895335"/>
                  </a:lnTo>
                  <a:lnTo>
                    <a:pt x="0" y="3895335"/>
                  </a:lnTo>
                  <a:close/>
                </a:path>
              </a:pathLst>
            </a:custGeom>
          </p:spPr>
        </p:pic>
        <p:pic>
          <p:nvPicPr>
            <p:cNvPr id="7" name="Picture 6" descr="A picture containing outdoor, smoke, weapon, train&#10;&#10;Description automatically generated">
              <a:extLst>
                <a:ext uri="{FF2B5EF4-FFF2-40B4-BE49-F238E27FC236}">
                  <a16:creationId xmlns:a16="http://schemas.microsoft.com/office/drawing/2014/main" id="{D14E5F65-FD49-4002-BE69-F1CC6361D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17" b="4"/>
            <a:stretch/>
          </p:blipFill>
          <p:spPr>
            <a:xfrm>
              <a:off x="7458302" y="-22547"/>
              <a:ext cx="3809132" cy="3139531"/>
            </a:xfrm>
            <a:prstGeom prst="rect">
              <a:avLst/>
            </a:prstGeom>
          </p:spPr>
        </p:pic>
        <p:pic>
          <p:nvPicPr>
            <p:cNvPr id="9" name="Picture 8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D9A9800D-3D31-4ECE-B82F-C7BD6FC87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70"/>
            <a:stretch/>
          </p:blipFill>
          <p:spPr>
            <a:xfrm>
              <a:off x="1" y="4065775"/>
              <a:ext cx="5001186" cy="27922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F29C34-F6EE-4BB7-B56D-8CBF42E58318}"/>
                </a:ext>
              </a:extLst>
            </p:cNvPr>
            <p:cNvSpPr txBox="1"/>
            <p:nvPr/>
          </p:nvSpPr>
          <p:spPr>
            <a:xfrm>
              <a:off x="90966" y="133972"/>
              <a:ext cx="25780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Army Airborne School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C16225-D9AE-4860-90F7-993B15130EE6}"/>
                </a:ext>
              </a:extLst>
            </p:cNvPr>
            <p:cNvSpPr txBox="1"/>
            <p:nvPr/>
          </p:nvSpPr>
          <p:spPr>
            <a:xfrm>
              <a:off x="98471" y="6379410"/>
              <a:ext cx="33861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haroni" panose="02010803020104030203" pitchFamily="2" charset="-79"/>
                  <a:cs typeface="Aharoni" panose="02010803020104030203" pitchFamily="2" charset="-79"/>
                </a:rPr>
                <a:t>Nurse Summer Training Program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7C1649-F9AB-4007-814F-BB38FC5C201F}"/>
                </a:ext>
              </a:extLst>
            </p:cNvPr>
            <p:cNvSpPr txBox="1"/>
            <p:nvPr/>
          </p:nvSpPr>
          <p:spPr>
            <a:xfrm>
              <a:off x="7458302" y="0"/>
              <a:ext cx="33250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Cadet Troop Leader Training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15E2A4-D459-4041-9C32-3D562E001A32}"/>
                </a:ext>
              </a:extLst>
            </p:cNvPr>
            <p:cNvSpPr txBox="1"/>
            <p:nvPr/>
          </p:nvSpPr>
          <p:spPr>
            <a:xfrm>
              <a:off x="8777766" y="6389563"/>
              <a:ext cx="25884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haroni" panose="02010803020104030203" pitchFamily="2" charset="-79"/>
                  <a:cs typeface="Aharoni" panose="02010803020104030203" pitchFamily="2" charset="-79"/>
                </a:rPr>
                <a:t>Army Air Assault School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749AE-F35B-433E-8F2A-9D8753F3D15C}"/>
                </a:ext>
              </a:extLst>
            </p:cNvPr>
            <p:cNvSpPr txBox="1"/>
            <p:nvPr/>
          </p:nvSpPr>
          <p:spPr>
            <a:xfrm>
              <a:off x="2949146" y="2846566"/>
              <a:ext cx="289285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Participate in</a:t>
              </a:r>
            </a:p>
            <a:p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Army ROTC CADET </a:t>
              </a:r>
            </a:p>
            <a:p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Summer Training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6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9A2D47EE36A479D64DE63EBB602A6" ma:contentTypeVersion="12" ma:contentTypeDescription="Create a new document." ma:contentTypeScope="" ma:versionID="bfd3e3d7462b48dffff480fbb640d1a0">
  <xsd:schema xmlns:xsd="http://www.w3.org/2001/XMLSchema" xmlns:xs="http://www.w3.org/2001/XMLSchema" xmlns:p="http://schemas.microsoft.com/office/2006/metadata/properties" xmlns:ns1="http://schemas.microsoft.com/sharepoint/v3" xmlns:ns3="9f954ac7-8017-4e63-8c6d-67f89c05170a" targetNamespace="http://schemas.microsoft.com/office/2006/metadata/properties" ma:root="true" ma:fieldsID="20f8c7ea41272fe6c12e144e6ae7daf1" ns1:_="" ns3:_="">
    <xsd:import namespace="http://schemas.microsoft.com/sharepoint/v3"/>
    <xsd:import namespace="9f954ac7-8017-4e63-8c6d-67f89c0517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4ac7-8017-4e63-8c6d-67f89c051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7197A7-0D7F-43BD-B6E5-61E1E4179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954ac7-8017-4e63-8c6d-67f89c051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6E6D9-6A79-4B48-96AD-F32CF8350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9526F-6C78-4F35-AA8C-61CFC194384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737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Ramsey, Herbert</dc:creator>
  <cp:lastModifiedBy>Ramsey, Herbert</cp:lastModifiedBy>
  <cp:revision>2</cp:revision>
  <dcterms:created xsi:type="dcterms:W3CDTF">2020-05-06T16:15:02Z</dcterms:created>
  <dcterms:modified xsi:type="dcterms:W3CDTF">2020-08-13T12:01:34Z</dcterms:modified>
</cp:coreProperties>
</file>