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1C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9"/>
    <p:restoredTop sz="81675"/>
  </p:normalViewPr>
  <p:slideViewPr>
    <p:cSldViewPr snapToGrid="0">
      <p:cViewPr varScale="1">
        <p:scale>
          <a:sx n="88" d="100"/>
          <a:sy n="88" d="100"/>
        </p:scale>
        <p:origin x="11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2FA4BD-D243-094F-B140-415F5ABE71AC}" type="datetimeFigureOut">
              <a:rPr lang="en-US" smtClean="0"/>
              <a:t>2/6/24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BA3D10-0D48-0847-B213-DBEAC720F440}" type="slidenum">
              <a:rPr lang="en-US" smtClean="0"/>
              <a:t>‹#›</a:t>
            </a:fld>
            <a:endParaRPr lang="en-US"/>
          </a:p>
        </p:txBody>
      </p:sp>
    </p:spTree>
    <p:extLst>
      <p:ext uri="{BB962C8B-B14F-4D97-AF65-F5344CB8AC3E}">
        <p14:creationId xmlns:p14="http://schemas.microsoft.com/office/powerpoint/2010/main" val="1799617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njelections.or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4</a:t>
            </a:fld>
            <a:endParaRPr lang="en-US"/>
          </a:p>
        </p:txBody>
      </p:sp>
    </p:spTree>
    <p:extLst>
      <p:ext uri="{BB962C8B-B14F-4D97-AF65-F5344CB8AC3E}">
        <p14:creationId xmlns:p14="http://schemas.microsoft.com/office/powerpoint/2010/main" val="271334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62222"/>
                </a:solidFill>
                <a:effectLst/>
                <a:latin typeface="Open Sans" panose="020F0502020204030204" pitchFamily="34" charset="0"/>
              </a:rPr>
              <a:t>The federal Help America Vote Act (section 15483(b)(2)(A)) mandates that all states require identification from first-time voters who register to vote by mail and have not provided verification of their identification at the time of registration. The act lists a "current and valid photo identification" or "a copy of a current utility bill, bank statement, government check, paycheck, or other government document that shows the name and address of the voter” as acceptable forms of ID.</a:t>
            </a:r>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15</a:t>
            </a:fld>
            <a:endParaRPr lang="en-US"/>
          </a:p>
        </p:txBody>
      </p:sp>
    </p:spTree>
    <p:extLst>
      <p:ext uri="{BB962C8B-B14F-4D97-AF65-F5344CB8AC3E}">
        <p14:creationId xmlns:p14="http://schemas.microsoft.com/office/powerpoint/2010/main" val="4225281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16</a:t>
            </a:fld>
            <a:endParaRPr lang="en-US"/>
          </a:p>
        </p:txBody>
      </p:sp>
    </p:spTree>
    <p:extLst>
      <p:ext uri="{BB962C8B-B14F-4D97-AF65-F5344CB8AC3E}">
        <p14:creationId xmlns:p14="http://schemas.microsoft.com/office/powerpoint/2010/main" val="38066391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17</a:t>
            </a:fld>
            <a:endParaRPr lang="en-US"/>
          </a:p>
        </p:txBody>
      </p:sp>
    </p:spTree>
    <p:extLst>
      <p:ext uri="{BB962C8B-B14F-4D97-AF65-F5344CB8AC3E}">
        <p14:creationId xmlns:p14="http://schemas.microsoft.com/office/powerpoint/2010/main" val="1528325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18</a:t>
            </a:fld>
            <a:endParaRPr lang="en-US"/>
          </a:p>
        </p:txBody>
      </p:sp>
    </p:spTree>
    <p:extLst>
      <p:ext uri="{BB962C8B-B14F-4D97-AF65-F5344CB8AC3E}">
        <p14:creationId xmlns:p14="http://schemas.microsoft.com/office/powerpoint/2010/main" val="13634357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19</a:t>
            </a:fld>
            <a:endParaRPr lang="en-US"/>
          </a:p>
        </p:txBody>
      </p:sp>
    </p:spTree>
    <p:extLst>
      <p:ext uri="{BB962C8B-B14F-4D97-AF65-F5344CB8AC3E}">
        <p14:creationId xmlns:p14="http://schemas.microsoft.com/office/powerpoint/2010/main" val="25220944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20</a:t>
            </a:fld>
            <a:endParaRPr lang="en-US"/>
          </a:p>
        </p:txBody>
      </p:sp>
    </p:spTree>
    <p:extLst>
      <p:ext uri="{BB962C8B-B14F-4D97-AF65-F5344CB8AC3E}">
        <p14:creationId xmlns:p14="http://schemas.microsoft.com/office/powerpoint/2010/main" val="12177045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21</a:t>
            </a:fld>
            <a:endParaRPr lang="en-US"/>
          </a:p>
        </p:txBody>
      </p:sp>
    </p:spTree>
    <p:extLst>
      <p:ext uri="{BB962C8B-B14F-4D97-AF65-F5344CB8AC3E}">
        <p14:creationId xmlns:p14="http://schemas.microsoft.com/office/powerpoint/2010/main" val="14599842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22</a:t>
            </a:fld>
            <a:endParaRPr lang="en-US"/>
          </a:p>
        </p:txBody>
      </p:sp>
    </p:spTree>
    <p:extLst>
      <p:ext uri="{BB962C8B-B14F-4D97-AF65-F5344CB8AC3E}">
        <p14:creationId xmlns:p14="http://schemas.microsoft.com/office/powerpoint/2010/main" val="25141886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23</a:t>
            </a:fld>
            <a:endParaRPr lang="en-US"/>
          </a:p>
        </p:txBody>
      </p:sp>
    </p:spTree>
    <p:extLst>
      <p:ext uri="{BB962C8B-B14F-4D97-AF65-F5344CB8AC3E}">
        <p14:creationId xmlns:p14="http://schemas.microsoft.com/office/powerpoint/2010/main" val="31985499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24</a:t>
            </a:fld>
            <a:endParaRPr lang="en-US"/>
          </a:p>
        </p:txBody>
      </p:sp>
    </p:spTree>
    <p:extLst>
      <p:ext uri="{BB962C8B-B14F-4D97-AF65-F5344CB8AC3E}">
        <p14:creationId xmlns:p14="http://schemas.microsoft.com/office/powerpoint/2010/main" val="1048748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US" b="0" i="0" dirty="0">
                <a:solidFill>
                  <a:srgbClr val="1F1E1E"/>
                </a:solidFill>
                <a:effectLst/>
                <a:latin typeface="Palatino" pitchFamily="2" charset="77"/>
              </a:rPr>
              <a:t>Must be registered members of the party to vote in the primary. </a:t>
            </a:r>
          </a:p>
          <a:p>
            <a:pPr algn="l" fontAlgn="base"/>
            <a:endParaRPr lang="en-US" b="0" i="0" dirty="0">
              <a:solidFill>
                <a:srgbClr val="1F1E1E"/>
              </a:solidFill>
              <a:effectLst/>
              <a:latin typeface="Palatino" pitchFamily="2" charset="77"/>
            </a:endParaRPr>
          </a:p>
          <a:p>
            <a:pPr algn="l" fontAlgn="base"/>
            <a:r>
              <a:rPr lang="en-US" b="0" i="0" dirty="0">
                <a:solidFill>
                  <a:srgbClr val="1F1E1E"/>
                </a:solidFill>
                <a:effectLst/>
                <a:latin typeface="Palatino" pitchFamily="2" charset="77"/>
              </a:rPr>
              <a:t>An unaffiliated voter can walk into their polling station Tuesday and request a Republican or Democratic ballot and then cast their vote.</a:t>
            </a:r>
          </a:p>
          <a:p>
            <a:pPr algn="l" fontAlgn="base"/>
            <a:r>
              <a:rPr lang="en-US" b="0" i="0" dirty="0">
                <a:solidFill>
                  <a:srgbClr val="1F1E1E"/>
                </a:solidFill>
                <a:effectLst/>
                <a:latin typeface="Palatino" pitchFamily="2" charset="77"/>
              </a:rPr>
              <a:t>However, there's a caveat.</a:t>
            </a:r>
          </a:p>
          <a:p>
            <a:pPr algn="l" fontAlgn="base"/>
            <a:r>
              <a:rPr lang="en-US" b="0" i="0" dirty="0">
                <a:solidFill>
                  <a:srgbClr val="1F1E1E"/>
                </a:solidFill>
                <a:effectLst/>
                <a:latin typeface="Palatino" pitchFamily="2" charset="77"/>
              </a:rPr>
              <a:t>That person is then registered under that party affiliation.</a:t>
            </a:r>
          </a:p>
          <a:p>
            <a:pPr algn="l" fontAlgn="base"/>
            <a:r>
              <a:rPr lang="en-US" b="0" i="0" dirty="0">
                <a:solidFill>
                  <a:srgbClr val="1F1E1E"/>
                </a:solidFill>
                <a:effectLst/>
                <a:latin typeface="Palatino" pitchFamily="2" charset="77"/>
              </a:rPr>
              <a:t>So if you vote in the Democratic primary, you're now a registered Democrat. If you vote in the Republican primary, you're now a registered Republican.</a:t>
            </a:r>
          </a:p>
          <a:p>
            <a:pPr algn="l" fontAlgn="base"/>
            <a:r>
              <a:rPr lang="en-US" b="0" i="0" dirty="0">
                <a:solidFill>
                  <a:srgbClr val="1F1E1E"/>
                </a:solidFill>
                <a:effectLst/>
                <a:latin typeface="Palatino" pitchFamily="2" charset="77"/>
              </a:rPr>
              <a:t>But an unaffiliated voter who declares a party by voting in the primary can return to their unaffiliated status after the primary by re-registering as an unaffiliated voter, according to the state's Division of Elections.</a:t>
            </a:r>
          </a:p>
          <a:p>
            <a:pPr algn="l" fontAlgn="base"/>
            <a:r>
              <a:rPr lang="en-US" b="0" i="0" dirty="0">
                <a:solidFill>
                  <a:srgbClr val="1F1E1E"/>
                </a:solidFill>
                <a:effectLst/>
                <a:latin typeface="Palatino" pitchFamily="2" charset="77"/>
              </a:rPr>
              <a:t>New Jerseyans can check whether they're registered to vote at the Department of State's </a:t>
            </a:r>
            <a:r>
              <a:rPr lang="en-US" b="0" i="0" u="none" strike="noStrike" dirty="0">
                <a:solidFill>
                  <a:srgbClr val="0064D2"/>
                </a:solidFill>
                <a:effectLst/>
                <a:latin typeface="Palatino" pitchFamily="2" charset="77"/>
                <a:hlinkClick r:id="rId3"/>
              </a:rPr>
              <a:t>Division of Elections website</a:t>
            </a:r>
            <a:r>
              <a:rPr lang="en-US" b="0" i="0" dirty="0">
                <a:solidFill>
                  <a:srgbClr val="1F1E1E"/>
                </a:solidFill>
                <a:effectLst/>
                <a:latin typeface="Palatino" pitchFamily="2" charset="77"/>
              </a:rPr>
              <a:t>. If voters want to look up their party affiliation, they can create a free online account with the Division of Elections that allows them to access their detailed voting information.</a:t>
            </a:r>
          </a:p>
          <a:p>
            <a:endParaRPr lang="en-US" dirty="0"/>
          </a:p>
          <a:p>
            <a:r>
              <a:rPr lang="en-US" dirty="0"/>
              <a:t>Primaries: Most states hold these. Voters choose their preferred candidate anonymously by casting secret ballots. Parties takes votes into account to determine how many delegates candidates receive.</a:t>
            </a:r>
          </a:p>
          <a:p>
            <a:r>
              <a:rPr lang="en-US" dirty="0"/>
              <a:t>Caucuses: A few states still hold these—but very few. Meetings run by political parties in which participants divide themselves into groups according to the candidate they support. Undecideds form their own group. Each candidate's group gives speeches and tries to get others to join their group. Votes are based on the number of caucus votes they receive.</a:t>
            </a:r>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7</a:t>
            </a:fld>
            <a:endParaRPr lang="en-US"/>
          </a:p>
        </p:txBody>
      </p:sp>
    </p:spTree>
    <p:extLst>
      <p:ext uri="{BB962C8B-B14F-4D97-AF65-F5344CB8AC3E}">
        <p14:creationId xmlns:p14="http://schemas.microsoft.com/office/powerpoint/2010/main" val="2174019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8</a:t>
            </a:fld>
            <a:endParaRPr lang="en-US"/>
          </a:p>
        </p:txBody>
      </p:sp>
    </p:spTree>
    <p:extLst>
      <p:ext uri="{BB962C8B-B14F-4D97-AF65-F5344CB8AC3E}">
        <p14:creationId xmlns:p14="http://schemas.microsoft.com/office/powerpoint/2010/main" val="4000356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9</a:t>
            </a:fld>
            <a:endParaRPr lang="en-US"/>
          </a:p>
        </p:txBody>
      </p:sp>
    </p:spTree>
    <p:extLst>
      <p:ext uri="{BB962C8B-B14F-4D97-AF65-F5344CB8AC3E}">
        <p14:creationId xmlns:p14="http://schemas.microsoft.com/office/powerpoint/2010/main" val="1207073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10</a:t>
            </a:fld>
            <a:endParaRPr lang="en-US"/>
          </a:p>
        </p:txBody>
      </p:sp>
    </p:spTree>
    <p:extLst>
      <p:ext uri="{BB962C8B-B14F-4D97-AF65-F5344CB8AC3E}">
        <p14:creationId xmlns:p14="http://schemas.microsoft.com/office/powerpoint/2010/main" val="2823755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11</a:t>
            </a:fld>
            <a:endParaRPr lang="en-US"/>
          </a:p>
        </p:txBody>
      </p:sp>
    </p:spTree>
    <p:extLst>
      <p:ext uri="{BB962C8B-B14F-4D97-AF65-F5344CB8AC3E}">
        <p14:creationId xmlns:p14="http://schemas.microsoft.com/office/powerpoint/2010/main" val="1281843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12</a:t>
            </a:fld>
            <a:endParaRPr lang="en-US"/>
          </a:p>
        </p:txBody>
      </p:sp>
    </p:spTree>
    <p:extLst>
      <p:ext uri="{BB962C8B-B14F-4D97-AF65-F5344CB8AC3E}">
        <p14:creationId xmlns:p14="http://schemas.microsoft.com/office/powerpoint/2010/main" val="1701528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13</a:t>
            </a:fld>
            <a:endParaRPr lang="en-US"/>
          </a:p>
        </p:txBody>
      </p:sp>
    </p:spTree>
    <p:extLst>
      <p:ext uri="{BB962C8B-B14F-4D97-AF65-F5344CB8AC3E}">
        <p14:creationId xmlns:p14="http://schemas.microsoft.com/office/powerpoint/2010/main" val="1767656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DBA3D10-0D48-0847-B213-DBEAC720F440}" type="slidenum">
              <a:rPr lang="en-US" smtClean="0"/>
              <a:t>14</a:t>
            </a:fld>
            <a:endParaRPr lang="en-US"/>
          </a:p>
        </p:txBody>
      </p:sp>
    </p:spTree>
    <p:extLst>
      <p:ext uri="{BB962C8B-B14F-4D97-AF65-F5344CB8AC3E}">
        <p14:creationId xmlns:p14="http://schemas.microsoft.com/office/powerpoint/2010/main" val="111966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1DDB4-FB80-908B-E5BF-C5EE91CDEA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A85CA9-2A14-0990-3CB0-D86EE414F7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5A75188-B4EB-5BC0-DCF4-139C5D05724F}"/>
              </a:ext>
            </a:extLst>
          </p:cNvPr>
          <p:cNvSpPr>
            <a:spLocks noGrp="1"/>
          </p:cNvSpPr>
          <p:nvPr>
            <p:ph type="dt" sz="half" idx="10"/>
          </p:nvPr>
        </p:nvSpPr>
        <p:spPr/>
        <p:txBody>
          <a:bodyPr/>
          <a:lstStyle/>
          <a:p>
            <a:fld id="{5E6CA4AB-D650-FE4D-BECF-FA96F00E0745}" type="datetimeFigureOut">
              <a:rPr lang="en-US" smtClean="0"/>
              <a:t>2/6/24</a:t>
            </a:fld>
            <a:endParaRPr lang="en-US"/>
          </a:p>
        </p:txBody>
      </p:sp>
      <p:sp>
        <p:nvSpPr>
          <p:cNvPr id="5" name="Footer Placeholder 4">
            <a:extLst>
              <a:ext uri="{FF2B5EF4-FFF2-40B4-BE49-F238E27FC236}">
                <a16:creationId xmlns:a16="http://schemas.microsoft.com/office/drawing/2014/main" id="{7D25BA55-C40C-55EC-6886-B4448E3483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D5C082-7B8A-4C3E-6B70-AF8775CEA536}"/>
              </a:ext>
            </a:extLst>
          </p:cNvPr>
          <p:cNvSpPr>
            <a:spLocks noGrp="1"/>
          </p:cNvSpPr>
          <p:nvPr>
            <p:ph type="sldNum" sz="quarter" idx="12"/>
          </p:nvPr>
        </p:nvSpPr>
        <p:spPr/>
        <p:txBody>
          <a:bodyPr/>
          <a:lstStyle/>
          <a:p>
            <a:fld id="{01F6BC6C-ABCF-6947-9E20-5982F8008ADB}" type="slidenum">
              <a:rPr lang="en-US" smtClean="0"/>
              <a:t>‹#›</a:t>
            </a:fld>
            <a:endParaRPr lang="en-US"/>
          </a:p>
        </p:txBody>
      </p:sp>
    </p:spTree>
    <p:extLst>
      <p:ext uri="{BB962C8B-B14F-4D97-AF65-F5344CB8AC3E}">
        <p14:creationId xmlns:p14="http://schemas.microsoft.com/office/powerpoint/2010/main" val="3930622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5F869-2FBF-8EEF-0063-318ECF157A1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C21614A-0B1D-830F-43ED-CAD5E672C7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7581A2-1070-9922-28CE-5D9B03C10BBC}"/>
              </a:ext>
            </a:extLst>
          </p:cNvPr>
          <p:cNvSpPr>
            <a:spLocks noGrp="1"/>
          </p:cNvSpPr>
          <p:nvPr>
            <p:ph type="dt" sz="half" idx="10"/>
          </p:nvPr>
        </p:nvSpPr>
        <p:spPr/>
        <p:txBody>
          <a:bodyPr/>
          <a:lstStyle/>
          <a:p>
            <a:fld id="{5E6CA4AB-D650-FE4D-BECF-FA96F00E0745}" type="datetimeFigureOut">
              <a:rPr lang="en-US" smtClean="0"/>
              <a:t>2/6/24</a:t>
            </a:fld>
            <a:endParaRPr lang="en-US"/>
          </a:p>
        </p:txBody>
      </p:sp>
      <p:sp>
        <p:nvSpPr>
          <p:cNvPr id="5" name="Footer Placeholder 4">
            <a:extLst>
              <a:ext uri="{FF2B5EF4-FFF2-40B4-BE49-F238E27FC236}">
                <a16:creationId xmlns:a16="http://schemas.microsoft.com/office/drawing/2014/main" id="{33DF5C9C-06FA-1B44-3E99-1F8AA5EC0D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A8F26A-8083-1B17-9C27-D31321677BC3}"/>
              </a:ext>
            </a:extLst>
          </p:cNvPr>
          <p:cNvSpPr>
            <a:spLocks noGrp="1"/>
          </p:cNvSpPr>
          <p:nvPr>
            <p:ph type="sldNum" sz="quarter" idx="12"/>
          </p:nvPr>
        </p:nvSpPr>
        <p:spPr/>
        <p:txBody>
          <a:bodyPr/>
          <a:lstStyle/>
          <a:p>
            <a:fld id="{01F6BC6C-ABCF-6947-9E20-5982F8008ADB}" type="slidenum">
              <a:rPr lang="en-US" smtClean="0"/>
              <a:t>‹#›</a:t>
            </a:fld>
            <a:endParaRPr lang="en-US"/>
          </a:p>
        </p:txBody>
      </p:sp>
    </p:spTree>
    <p:extLst>
      <p:ext uri="{BB962C8B-B14F-4D97-AF65-F5344CB8AC3E}">
        <p14:creationId xmlns:p14="http://schemas.microsoft.com/office/powerpoint/2010/main" val="2233443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D48B4F-9CED-B3F5-98A5-964BA688FA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061347-9821-340C-F726-C3452DBA36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124414-6022-B8B2-49FA-226B0475F51D}"/>
              </a:ext>
            </a:extLst>
          </p:cNvPr>
          <p:cNvSpPr>
            <a:spLocks noGrp="1"/>
          </p:cNvSpPr>
          <p:nvPr>
            <p:ph type="dt" sz="half" idx="10"/>
          </p:nvPr>
        </p:nvSpPr>
        <p:spPr/>
        <p:txBody>
          <a:bodyPr/>
          <a:lstStyle/>
          <a:p>
            <a:fld id="{5E6CA4AB-D650-FE4D-BECF-FA96F00E0745}" type="datetimeFigureOut">
              <a:rPr lang="en-US" smtClean="0"/>
              <a:t>2/6/24</a:t>
            </a:fld>
            <a:endParaRPr lang="en-US"/>
          </a:p>
        </p:txBody>
      </p:sp>
      <p:sp>
        <p:nvSpPr>
          <p:cNvPr id="5" name="Footer Placeholder 4">
            <a:extLst>
              <a:ext uri="{FF2B5EF4-FFF2-40B4-BE49-F238E27FC236}">
                <a16:creationId xmlns:a16="http://schemas.microsoft.com/office/drawing/2014/main" id="{721CBAC1-B434-AFF1-8B9B-46C6E349BF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D71B93-D263-7ED3-6386-D5AF22E6FDAE}"/>
              </a:ext>
            </a:extLst>
          </p:cNvPr>
          <p:cNvSpPr>
            <a:spLocks noGrp="1"/>
          </p:cNvSpPr>
          <p:nvPr>
            <p:ph type="sldNum" sz="quarter" idx="12"/>
          </p:nvPr>
        </p:nvSpPr>
        <p:spPr/>
        <p:txBody>
          <a:bodyPr/>
          <a:lstStyle/>
          <a:p>
            <a:fld id="{01F6BC6C-ABCF-6947-9E20-5982F8008ADB}" type="slidenum">
              <a:rPr lang="en-US" smtClean="0"/>
              <a:t>‹#›</a:t>
            </a:fld>
            <a:endParaRPr lang="en-US"/>
          </a:p>
        </p:txBody>
      </p:sp>
    </p:spTree>
    <p:extLst>
      <p:ext uri="{BB962C8B-B14F-4D97-AF65-F5344CB8AC3E}">
        <p14:creationId xmlns:p14="http://schemas.microsoft.com/office/powerpoint/2010/main" val="1852027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F83CC-C610-C7BB-1C13-8D68C85FFA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EC4AC1-976A-194A-5C0C-7E7623A14D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967D32-EE4C-18E0-EDE8-7B4E0764AA64}"/>
              </a:ext>
            </a:extLst>
          </p:cNvPr>
          <p:cNvSpPr>
            <a:spLocks noGrp="1"/>
          </p:cNvSpPr>
          <p:nvPr>
            <p:ph type="dt" sz="half" idx="10"/>
          </p:nvPr>
        </p:nvSpPr>
        <p:spPr/>
        <p:txBody>
          <a:bodyPr/>
          <a:lstStyle/>
          <a:p>
            <a:fld id="{5E6CA4AB-D650-FE4D-BECF-FA96F00E0745}" type="datetimeFigureOut">
              <a:rPr lang="en-US" smtClean="0"/>
              <a:t>2/6/24</a:t>
            </a:fld>
            <a:endParaRPr lang="en-US"/>
          </a:p>
        </p:txBody>
      </p:sp>
      <p:sp>
        <p:nvSpPr>
          <p:cNvPr id="5" name="Footer Placeholder 4">
            <a:extLst>
              <a:ext uri="{FF2B5EF4-FFF2-40B4-BE49-F238E27FC236}">
                <a16:creationId xmlns:a16="http://schemas.microsoft.com/office/drawing/2014/main" id="{8E376C49-7D1D-F3BE-93F1-991EB00433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0760E3-9D85-22DD-9FAC-5F1B35221C19}"/>
              </a:ext>
            </a:extLst>
          </p:cNvPr>
          <p:cNvSpPr>
            <a:spLocks noGrp="1"/>
          </p:cNvSpPr>
          <p:nvPr>
            <p:ph type="sldNum" sz="quarter" idx="12"/>
          </p:nvPr>
        </p:nvSpPr>
        <p:spPr/>
        <p:txBody>
          <a:bodyPr/>
          <a:lstStyle/>
          <a:p>
            <a:fld id="{01F6BC6C-ABCF-6947-9E20-5982F8008ADB}" type="slidenum">
              <a:rPr lang="en-US" smtClean="0"/>
              <a:t>‹#›</a:t>
            </a:fld>
            <a:endParaRPr lang="en-US"/>
          </a:p>
        </p:txBody>
      </p:sp>
    </p:spTree>
    <p:extLst>
      <p:ext uri="{BB962C8B-B14F-4D97-AF65-F5344CB8AC3E}">
        <p14:creationId xmlns:p14="http://schemas.microsoft.com/office/powerpoint/2010/main" val="4089533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FE0F0-245C-6DAD-C0AA-BA34DFD521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49DC6F-9217-B013-8706-1391844DC6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7A05F7-1EC2-1BFC-529B-967F9DD9FB03}"/>
              </a:ext>
            </a:extLst>
          </p:cNvPr>
          <p:cNvSpPr>
            <a:spLocks noGrp="1"/>
          </p:cNvSpPr>
          <p:nvPr>
            <p:ph type="dt" sz="half" idx="10"/>
          </p:nvPr>
        </p:nvSpPr>
        <p:spPr/>
        <p:txBody>
          <a:bodyPr/>
          <a:lstStyle/>
          <a:p>
            <a:fld id="{5E6CA4AB-D650-FE4D-BECF-FA96F00E0745}" type="datetimeFigureOut">
              <a:rPr lang="en-US" smtClean="0"/>
              <a:t>2/6/24</a:t>
            </a:fld>
            <a:endParaRPr lang="en-US"/>
          </a:p>
        </p:txBody>
      </p:sp>
      <p:sp>
        <p:nvSpPr>
          <p:cNvPr id="5" name="Footer Placeholder 4">
            <a:extLst>
              <a:ext uri="{FF2B5EF4-FFF2-40B4-BE49-F238E27FC236}">
                <a16:creationId xmlns:a16="http://schemas.microsoft.com/office/drawing/2014/main" id="{3593693A-1165-4405-7415-99213AF72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06988F-C52B-BB5E-4952-6C2B09A006C3}"/>
              </a:ext>
            </a:extLst>
          </p:cNvPr>
          <p:cNvSpPr>
            <a:spLocks noGrp="1"/>
          </p:cNvSpPr>
          <p:nvPr>
            <p:ph type="sldNum" sz="quarter" idx="12"/>
          </p:nvPr>
        </p:nvSpPr>
        <p:spPr/>
        <p:txBody>
          <a:bodyPr/>
          <a:lstStyle/>
          <a:p>
            <a:fld id="{01F6BC6C-ABCF-6947-9E20-5982F8008ADB}" type="slidenum">
              <a:rPr lang="en-US" smtClean="0"/>
              <a:t>‹#›</a:t>
            </a:fld>
            <a:endParaRPr lang="en-US"/>
          </a:p>
        </p:txBody>
      </p:sp>
    </p:spTree>
    <p:extLst>
      <p:ext uri="{BB962C8B-B14F-4D97-AF65-F5344CB8AC3E}">
        <p14:creationId xmlns:p14="http://schemas.microsoft.com/office/powerpoint/2010/main" val="4277038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7D2D2-C7C1-9833-897F-43BB1E2B86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5C2810-2369-F97D-12D0-F92FDD711A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28DF3C0-85C8-2914-0F96-E60303B403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22997B-B180-4DFF-553A-5D40E646BB86}"/>
              </a:ext>
            </a:extLst>
          </p:cNvPr>
          <p:cNvSpPr>
            <a:spLocks noGrp="1"/>
          </p:cNvSpPr>
          <p:nvPr>
            <p:ph type="dt" sz="half" idx="10"/>
          </p:nvPr>
        </p:nvSpPr>
        <p:spPr/>
        <p:txBody>
          <a:bodyPr/>
          <a:lstStyle/>
          <a:p>
            <a:fld id="{5E6CA4AB-D650-FE4D-BECF-FA96F00E0745}" type="datetimeFigureOut">
              <a:rPr lang="en-US" smtClean="0"/>
              <a:t>2/6/24</a:t>
            </a:fld>
            <a:endParaRPr lang="en-US"/>
          </a:p>
        </p:txBody>
      </p:sp>
      <p:sp>
        <p:nvSpPr>
          <p:cNvPr id="6" name="Footer Placeholder 5">
            <a:extLst>
              <a:ext uri="{FF2B5EF4-FFF2-40B4-BE49-F238E27FC236}">
                <a16:creationId xmlns:a16="http://schemas.microsoft.com/office/drawing/2014/main" id="{A71C9E06-98F8-CB06-6CD3-2E91E58F21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1B7E8F-9232-7C0B-B221-E85237F81363}"/>
              </a:ext>
            </a:extLst>
          </p:cNvPr>
          <p:cNvSpPr>
            <a:spLocks noGrp="1"/>
          </p:cNvSpPr>
          <p:nvPr>
            <p:ph type="sldNum" sz="quarter" idx="12"/>
          </p:nvPr>
        </p:nvSpPr>
        <p:spPr/>
        <p:txBody>
          <a:bodyPr/>
          <a:lstStyle/>
          <a:p>
            <a:fld id="{01F6BC6C-ABCF-6947-9E20-5982F8008ADB}" type="slidenum">
              <a:rPr lang="en-US" smtClean="0"/>
              <a:t>‹#›</a:t>
            </a:fld>
            <a:endParaRPr lang="en-US"/>
          </a:p>
        </p:txBody>
      </p:sp>
    </p:spTree>
    <p:extLst>
      <p:ext uri="{BB962C8B-B14F-4D97-AF65-F5344CB8AC3E}">
        <p14:creationId xmlns:p14="http://schemas.microsoft.com/office/powerpoint/2010/main" val="3950626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14253-B23A-CEAD-2EC3-EEB5E538484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11340F-A274-4A97-3A4B-448D46D152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C800AB-315A-4094-F1B2-657C4A1A57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8F52A4-FAB4-29B9-F266-FA438FA95C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447D0D-DD66-6FFB-9DF7-A96583C1F9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CEA1D3-C7AA-12AB-B997-E81328ED7056}"/>
              </a:ext>
            </a:extLst>
          </p:cNvPr>
          <p:cNvSpPr>
            <a:spLocks noGrp="1"/>
          </p:cNvSpPr>
          <p:nvPr>
            <p:ph type="dt" sz="half" idx="10"/>
          </p:nvPr>
        </p:nvSpPr>
        <p:spPr/>
        <p:txBody>
          <a:bodyPr/>
          <a:lstStyle/>
          <a:p>
            <a:fld id="{5E6CA4AB-D650-FE4D-BECF-FA96F00E0745}" type="datetimeFigureOut">
              <a:rPr lang="en-US" smtClean="0"/>
              <a:t>2/6/24</a:t>
            </a:fld>
            <a:endParaRPr lang="en-US"/>
          </a:p>
        </p:txBody>
      </p:sp>
      <p:sp>
        <p:nvSpPr>
          <p:cNvPr id="8" name="Footer Placeholder 7">
            <a:extLst>
              <a:ext uri="{FF2B5EF4-FFF2-40B4-BE49-F238E27FC236}">
                <a16:creationId xmlns:a16="http://schemas.microsoft.com/office/drawing/2014/main" id="{12B10BB1-27EA-149F-5851-9ECF068075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04D3E4C-F0DD-DD6D-5A2F-5579DE050E78}"/>
              </a:ext>
            </a:extLst>
          </p:cNvPr>
          <p:cNvSpPr>
            <a:spLocks noGrp="1"/>
          </p:cNvSpPr>
          <p:nvPr>
            <p:ph type="sldNum" sz="quarter" idx="12"/>
          </p:nvPr>
        </p:nvSpPr>
        <p:spPr/>
        <p:txBody>
          <a:bodyPr/>
          <a:lstStyle/>
          <a:p>
            <a:fld id="{01F6BC6C-ABCF-6947-9E20-5982F8008ADB}" type="slidenum">
              <a:rPr lang="en-US" smtClean="0"/>
              <a:t>‹#›</a:t>
            </a:fld>
            <a:endParaRPr lang="en-US"/>
          </a:p>
        </p:txBody>
      </p:sp>
    </p:spTree>
    <p:extLst>
      <p:ext uri="{BB962C8B-B14F-4D97-AF65-F5344CB8AC3E}">
        <p14:creationId xmlns:p14="http://schemas.microsoft.com/office/powerpoint/2010/main" val="3188305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67B75-CCD2-6C89-C771-EBB6EADFDC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42EFAD-0814-2A94-17A5-761DA37CFE2E}"/>
              </a:ext>
            </a:extLst>
          </p:cNvPr>
          <p:cNvSpPr>
            <a:spLocks noGrp="1"/>
          </p:cNvSpPr>
          <p:nvPr>
            <p:ph type="dt" sz="half" idx="10"/>
          </p:nvPr>
        </p:nvSpPr>
        <p:spPr/>
        <p:txBody>
          <a:bodyPr/>
          <a:lstStyle/>
          <a:p>
            <a:fld id="{5E6CA4AB-D650-FE4D-BECF-FA96F00E0745}" type="datetimeFigureOut">
              <a:rPr lang="en-US" smtClean="0"/>
              <a:t>2/6/24</a:t>
            </a:fld>
            <a:endParaRPr lang="en-US"/>
          </a:p>
        </p:txBody>
      </p:sp>
      <p:sp>
        <p:nvSpPr>
          <p:cNvPr id="4" name="Footer Placeholder 3">
            <a:extLst>
              <a:ext uri="{FF2B5EF4-FFF2-40B4-BE49-F238E27FC236}">
                <a16:creationId xmlns:a16="http://schemas.microsoft.com/office/drawing/2014/main" id="{2840D7CB-E0DA-B901-54E3-1077A7A211F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FFE9B6-B9AB-8DA7-04B1-092E4E6A9A95}"/>
              </a:ext>
            </a:extLst>
          </p:cNvPr>
          <p:cNvSpPr>
            <a:spLocks noGrp="1"/>
          </p:cNvSpPr>
          <p:nvPr>
            <p:ph type="sldNum" sz="quarter" idx="12"/>
          </p:nvPr>
        </p:nvSpPr>
        <p:spPr/>
        <p:txBody>
          <a:bodyPr/>
          <a:lstStyle/>
          <a:p>
            <a:fld id="{01F6BC6C-ABCF-6947-9E20-5982F8008ADB}" type="slidenum">
              <a:rPr lang="en-US" smtClean="0"/>
              <a:t>‹#›</a:t>
            </a:fld>
            <a:endParaRPr lang="en-US"/>
          </a:p>
        </p:txBody>
      </p:sp>
    </p:spTree>
    <p:extLst>
      <p:ext uri="{BB962C8B-B14F-4D97-AF65-F5344CB8AC3E}">
        <p14:creationId xmlns:p14="http://schemas.microsoft.com/office/powerpoint/2010/main" val="3037126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65D88A-B1B3-07E3-F5F3-B2ACE9858B57}"/>
              </a:ext>
            </a:extLst>
          </p:cNvPr>
          <p:cNvSpPr>
            <a:spLocks noGrp="1"/>
          </p:cNvSpPr>
          <p:nvPr>
            <p:ph type="dt" sz="half" idx="10"/>
          </p:nvPr>
        </p:nvSpPr>
        <p:spPr/>
        <p:txBody>
          <a:bodyPr/>
          <a:lstStyle/>
          <a:p>
            <a:fld id="{5E6CA4AB-D650-FE4D-BECF-FA96F00E0745}" type="datetimeFigureOut">
              <a:rPr lang="en-US" smtClean="0"/>
              <a:t>2/6/24</a:t>
            </a:fld>
            <a:endParaRPr lang="en-US"/>
          </a:p>
        </p:txBody>
      </p:sp>
      <p:sp>
        <p:nvSpPr>
          <p:cNvPr id="3" name="Footer Placeholder 2">
            <a:extLst>
              <a:ext uri="{FF2B5EF4-FFF2-40B4-BE49-F238E27FC236}">
                <a16:creationId xmlns:a16="http://schemas.microsoft.com/office/drawing/2014/main" id="{AC12F624-DDD3-B4C6-883B-B3B6082ED4B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6F69F3F-916C-DEC8-1407-6FBFB6AEE515}"/>
              </a:ext>
            </a:extLst>
          </p:cNvPr>
          <p:cNvSpPr>
            <a:spLocks noGrp="1"/>
          </p:cNvSpPr>
          <p:nvPr>
            <p:ph type="sldNum" sz="quarter" idx="12"/>
          </p:nvPr>
        </p:nvSpPr>
        <p:spPr/>
        <p:txBody>
          <a:bodyPr/>
          <a:lstStyle/>
          <a:p>
            <a:fld id="{01F6BC6C-ABCF-6947-9E20-5982F8008ADB}" type="slidenum">
              <a:rPr lang="en-US" smtClean="0"/>
              <a:t>‹#›</a:t>
            </a:fld>
            <a:endParaRPr lang="en-US"/>
          </a:p>
        </p:txBody>
      </p:sp>
    </p:spTree>
    <p:extLst>
      <p:ext uri="{BB962C8B-B14F-4D97-AF65-F5344CB8AC3E}">
        <p14:creationId xmlns:p14="http://schemas.microsoft.com/office/powerpoint/2010/main" val="499884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10C8E-7B8C-03C6-A467-5A21401191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4ACB6D-60DC-4D99-A474-2B9F447771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C361C2-3E78-7CFA-BAD1-E5CEA13CA3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021370-D9A2-A0C1-EC62-EB30EAC86FFC}"/>
              </a:ext>
            </a:extLst>
          </p:cNvPr>
          <p:cNvSpPr>
            <a:spLocks noGrp="1"/>
          </p:cNvSpPr>
          <p:nvPr>
            <p:ph type="dt" sz="half" idx="10"/>
          </p:nvPr>
        </p:nvSpPr>
        <p:spPr/>
        <p:txBody>
          <a:bodyPr/>
          <a:lstStyle/>
          <a:p>
            <a:fld id="{5E6CA4AB-D650-FE4D-BECF-FA96F00E0745}" type="datetimeFigureOut">
              <a:rPr lang="en-US" smtClean="0"/>
              <a:t>2/6/24</a:t>
            </a:fld>
            <a:endParaRPr lang="en-US"/>
          </a:p>
        </p:txBody>
      </p:sp>
      <p:sp>
        <p:nvSpPr>
          <p:cNvPr id="6" name="Footer Placeholder 5">
            <a:extLst>
              <a:ext uri="{FF2B5EF4-FFF2-40B4-BE49-F238E27FC236}">
                <a16:creationId xmlns:a16="http://schemas.microsoft.com/office/drawing/2014/main" id="{EB98891F-6271-7E29-67B5-607A134AD8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64E346-2FCA-8B29-EEB5-FF08CF6911FF}"/>
              </a:ext>
            </a:extLst>
          </p:cNvPr>
          <p:cNvSpPr>
            <a:spLocks noGrp="1"/>
          </p:cNvSpPr>
          <p:nvPr>
            <p:ph type="sldNum" sz="quarter" idx="12"/>
          </p:nvPr>
        </p:nvSpPr>
        <p:spPr/>
        <p:txBody>
          <a:bodyPr/>
          <a:lstStyle/>
          <a:p>
            <a:fld id="{01F6BC6C-ABCF-6947-9E20-5982F8008ADB}" type="slidenum">
              <a:rPr lang="en-US" smtClean="0"/>
              <a:t>‹#›</a:t>
            </a:fld>
            <a:endParaRPr lang="en-US"/>
          </a:p>
        </p:txBody>
      </p:sp>
    </p:spTree>
    <p:extLst>
      <p:ext uri="{BB962C8B-B14F-4D97-AF65-F5344CB8AC3E}">
        <p14:creationId xmlns:p14="http://schemas.microsoft.com/office/powerpoint/2010/main" val="2511002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D2A17-F147-CF27-AEA7-61C33DBD98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BF23295-F08B-13EF-D1B7-F5CBF698E6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334B75-01B9-C678-EB9F-3E1808AB29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FC61F5-5076-7C88-52C0-2A52C66619DC}"/>
              </a:ext>
            </a:extLst>
          </p:cNvPr>
          <p:cNvSpPr>
            <a:spLocks noGrp="1"/>
          </p:cNvSpPr>
          <p:nvPr>
            <p:ph type="dt" sz="half" idx="10"/>
          </p:nvPr>
        </p:nvSpPr>
        <p:spPr/>
        <p:txBody>
          <a:bodyPr/>
          <a:lstStyle/>
          <a:p>
            <a:fld id="{5E6CA4AB-D650-FE4D-BECF-FA96F00E0745}" type="datetimeFigureOut">
              <a:rPr lang="en-US" smtClean="0"/>
              <a:t>2/6/24</a:t>
            </a:fld>
            <a:endParaRPr lang="en-US"/>
          </a:p>
        </p:txBody>
      </p:sp>
      <p:sp>
        <p:nvSpPr>
          <p:cNvPr id="6" name="Footer Placeholder 5">
            <a:extLst>
              <a:ext uri="{FF2B5EF4-FFF2-40B4-BE49-F238E27FC236}">
                <a16:creationId xmlns:a16="http://schemas.microsoft.com/office/drawing/2014/main" id="{12D8FDB5-132C-AF68-52A0-427A0A5348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8CFE8B-A828-7294-5001-D900A395669C}"/>
              </a:ext>
            </a:extLst>
          </p:cNvPr>
          <p:cNvSpPr>
            <a:spLocks noGrp="1"/>
          </p:cNvSpPr>
          <p:nvPr>
            <p:ph type="sldNum" sz="quarter" idx="12"/>
          </p:nvPr>
        </p:nvSpPr>
        <p:spPr/>
        <p:txBody>
          <a:bodyPr/>
          <a:lstStyle/>
          <a:p>
            <a:fld id="{01F6BC6C-ABCF-6947-9E20-5982F8008ADB}" type="slidenum">
              <a:rPr lang="en-US" smtClean="0"/>
              <a:t>‹#›</a:t>
            </a:fld>
            <a:endParaRPr lang="en-US"/>
          </a:p>
        </p:txBody>
      </p:sp>
    </p:spTree>
    <p:extLst>
      <p:ext uri="{BB962C8B-B14F-4D97-AF65-F5344CB8AC3E}">
        <p14:creationId xmlns:p14="http://schemas.microsoft.com/office/powerpoint/2010/main" val="73392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531FB2-2749-7EB7-6AA6-33D3CB700B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055E40-34F1-DA3A-B71D-AE3BB0F691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59A821-2A97-3DDD-995C-A9549115EE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6CA4AB-D650-FE4D-BECF-FA96F00E0745}" type="datetimeFigureOut">
              <a:rPr lang="en-US" smtClean="0"/>
              <a:t>2/6/24</a:t>
            </a:fld>
            <a:endParaRPr lang="en-US"/>
          </a:p>
        </p:txBody>
      </p:sp>
      <p:sp>
        <p:nvSpPr>
          <p:cNvPr id="5" name="Footer Placeholder 4">
            <a:extLst>
              <a:ext uri="{FF2B5EF4-FFF2-40B4-BE49-F238E27FC236}">
                <a16:creationId xmlns:a16="http://schemas.microsoft.com/office/drawing/2014/main" id="{4420F6A2-F3DD-35EE-170E-52D6978C24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29FD286-C89D-A21D-4D8E-CBBAE465C8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F6BC6C-ABCF-6947-9E20-5982F8008ADB}" type="slidenum">
              <a:rPr lang="en-US" smtClean="0"/>
              <a:t>‹#›</a:t>
            </a:fld>
            <a:endParaRPr lang="en-US"/>
          </a:p>
        </p:txBody>
      </p:sp>
    </p:spTree>
    <p:extLst>
      <p:ext uri="{BB962C8B-B14F-4D97-AF65-F5344CB8AC3E}">
        <p14:creationId xmlns:p14="http://schemas.microsoft.com/office/powerpoint/2010/main" val="2524979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ny.gov/services/register-vote" TargetMode="External"/><Relationship Id="rId5" Type="http://schemas.openxmlformats.org/officeDocument/2006/relationships/image" Target="../media/image3.jpeg"/><Relationship Id="rId4" Type="http://schemas.microsoft.com/office/2007/relationships/hdphoto" Target="../media/hdphoto2.wdp"/></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nj.gov/state/elections/voter-registration.shtml" TargetMode="External"/><Relationship Id="rId5" Type="http://schemas.openxmlformats.org/officeDocument/2006/relationships/image" Target="../media/image3.jpeg"/><Relationship Id="rId4" Type="http://schemas.microsoft.com/office/2007/relationships/hdphoto" Target="../media/hdphoto2.wdp"/></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jpeg"/><Relationship Id="rId4" Type="http://schemas.microsoft.com/office/2007/relationships/hdphoto" Target="../media/hdphoto2.wdp"/></Relationships>
</file>

<file path=ppt/slides/_rels/slide13.xml.rels><?xml version="1.0" encoding="UTF-8" standalone="yes"?>
<Relationships xmlns="http://schemas.openxmlformats.org/package/2006/relationships"><Relationship Id="rId8" Type="http://schemas.openxmlformats.org/officeDocument/2006/relationships/hyperlink" Target="https://nj.gov/state/elections/vote-3-ways-to-vote.shtml" TargetMode="External"/><Relationship Id="rId3" Type="http://schemas.openxmlformats.org/officeDocument/2006/relationships/image" Target="../media/image2.png"/><Relationship Id="rId7" Type="http://schemas.openxmlformats.org/officeDocument/2006/relationships/hyperlink" Target="https://vote.nyc/page/how-vot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pa.gov/guides/voting-and-elections/" TargetMode="External"/><Relationship Id="rId5" Type="http://schemas.openxmlformats.org/officeDocument/2006/relationships/image" Target="../media/image3.jpeg"/><Relationship Id="rId4" Type="http://schemas.microsoft.com/office/2007/relationships/hdphoto" Target="../media/hdphoto2.wdp"/></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vote.org/polling-place-locator/" TargetMode="External"/><Relationship Id="rId5" Type="http://schemas.openxmlformats.org/officeDocument/2006/relationships/image" Target="../media/image3.jpeg"/><Relationship Id="rId4" Type="http://schemas.microsoft.com/office/2007/relationships/hdphoto" Target="../media/hdphoto2.wdp"/></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jpeg"/><Relationship Id="rId4" Type="http://schemas.microsoft.com/office/2007/relationships/hdphoto" Target="../media/hdphoto2.wdp"/></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jpeg"/><Relationship Id="rId4" Type="http://schemas.microsoft.com/office/2007/relationships/hdphoto" Target="../media/hdphoto2.wdp"/></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3.jpeg"/><Relationship Id="rId4" Type="http://schemas.microsoft.com/office/2007/relationships/hdphoto" Target="../media/hdphoto2.wdp"/></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jpeg"/><Relationship Id="rId4" Type="http://schemas.microsoft.com/office/2007/relationships/hdphoto" Target="../media/hdphoto2.wdp"/></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jpeg"/><Relationship Id="rId4"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3.jpeg"/><Relationship Id="rId4" Type="http://schemas.microsoft.com/office/2007/relationships/hdphoto" Target="../media/hdphoto2.wdp"/></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3.jpeg"/><Relationship Id="rId4" Type="http://schemas.microsoft.com/office/2007/relationships/hdphoto" Target="../media/hdphoto2.wdp"/></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3.jpeg"/><Relationship Id="rId4" Type="http://schemas.microsoft.com/office/2007/relationships/hdphoto" Target="../media/hdphoto2.wdp"/></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3.jpeg"/><Relationship Id="rId4" Type="http://schemas.microsoft.com/office/2007/relationships/hdphoto" Target="../media/hdphoto2.wdp"/></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3.jpeg"/><Relationship Id="rId4" Type="http://schemas.microsoft.com/office/2007/relationships/hdphoto" Target="../media/hdphoto2.wdp"/></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microsoft.com/office/2007/relationships/hdphoto" Target="../media/hdphoto2.wdp"/></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microsoft.com/office/2007/relationships/hdphoto" Target="../media/hdphoto2.wdp"/></Relationships>
</file>

<file path=ppt/slides/_rels/slide8.xml.rels><?xml version="1.0" encoding="UTF-8" standalone="yes"?>
<Relationships xmlns="http://schemas.openxmlformats.org/package/2006/relationships"><Relationship Id="rId8" Type="http://schemas.openxmlformats.org/officeDocument/2006/relationships/hyperlink" Target="https://voterlookup.elections.ny.gov/" TargetMode="External"/><Relationship Id="rId3" Type="http://schemas.openxmlformats.org/officeDocument/2006/relationships/image" Target="../media/image2.png"/><Relationship Id="rId7" Type="http://schemas.openxmlformats.org/officeDocument/2006/relationships/hyperlink" Target="https://voter.svrs.nj.gov/registration-chec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pavoterservices.pa.gov/pages/voterregistrationstatus.aspx" TargetMode="External"/><Relationship Id="rId5" Type="http://schemas.openxmlformats.org/officeDocument/2006/relationships/image" Target="../media/image3.jpeg"/><Relationship Id="rId4" Type="http://schemas.microsoft.com/office/2007/relationships/hdphoto" Target="../media/hdphoto2.wdp"/></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vote.pa.gov/Register-to-Vote/Pages/default.aspx" TargetMode="External"/><Relationship Id="rId5" Type="http://schemas.openxmlformats.org/officeDocument/2006/relationships/image" Target="../media/image3.jpeg"/><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F0038-54BB-18EB-8852-4B665407DF60}"/>
              </a:ext>
            </a:extLst>
          </p:cNvPr>
          <p:cNvSpPr>
            <a:spLocks noGrp="1"/>
          </p:cNvSpPr>
          <p:nvPr>
            <p:ph type="ctrTitle"/>
          </p:nvPr>
        </p:nvSpPr>
        <p:spPr>
          <a:xfrm>
            <a:off x="1524000" y="2235200"/>
            <a:ext cx="9144000" cy="2387600"/>
          </a:xfrm>
        </p:spPr>
        <p:txBody>
          <a:bodyPr>
            <a:normAutofit/>
          </a:bodyPr>
          <a:lstStyle/>
          <a:p>
            <a:r>
              <a:rPr lang="en-US" sz="8000" b="1" dirty="0">
                <a:ln>
                  <a:solidFill>
                    <a:schemeClr val="accent1"/>
                  </a:solidFill>
                </a:ln>
                <a:solidFill>
                  <a:schemeClr val="bg1"/>
                </a:solidFill>
                <a:latin typeface="Arial" panose="020B0604020202020204" pitchFamily="34" charset="0"/>
                <a:cs typeface="Arial" panose="020B0604020202020204" pitchFamily="34" charset="0"/>
              </a:rPr>
              <a:t>2024 Elections: </a:t>
            </a:r>
            <a:br>
              <a:rPr lang="en-US" sz="8000" dirty="0">
                <a:ln>
                  <a:solidFill>
                    <a:schemeClr val="accent1"/>
                  </a:solidFill>
                </a:ln>
                <a:solidFill>
                  <a:schemeClr val="bg1"/>
                </a:solidFill>
                <a:latin typeface="Arial" panose="020B0604020202020204" pitchFamily="34" charset="0"/>
                <a:cs typeface="Arial" panose="020B0604020202020204" pitchFamily="34" charset="0"/>
              </a:rPr>
            </a:br>
            <a:r>
              <a:rPr lang="en-US" sz="7200" i="1" dirty="0">
                <a:ln>
                  <a:solidFill>
                    <a:schemeClr val="accent1"/>
                  </a:solidFill>
                </a:ln>
                <a:solidFill>
                  <a:schemeClr val="bg1"/>
                </a:solidFill>
                <a:latin typeface="Arial" panose="020B0604020202020204" pitchFamily="34" charset="0"/>
                <a:cs typeface="Arial" panose="020B0604020202020204" pitchFamily="34" charset="0"/>
              </a:rPr>
              <a:t>What to Expect</a:t>
            </a:r>
            <a:endParaRPr lang="en-US" sz="8000" i="1" dirty="0">
              <a:ln>
                <a:solidFill>
                  <a:schemeClr val="accent1"/>
                </a:solidFill>
              </a:ln>
              <a:solidFill>
                <a:schemeClr val="bg1"/>
              </a:solidFill>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B489AF29-ACAE-F4BE-748F-6949DAA95D8F}"/>
              </a:ext>
            </a:extLst>
          </p:cNvPr>
          <p:cNvPicPr>
            <a:picLocks noChangeAspect="1"/>
          </p:cNvPicPr>
          <p:nvPr/>
        </p:nvPicPr>
        <p:blipFill rotWithShape="1">
          <a:blip r:embed="rId2">
            <a:alphaModFix amt="19000"/>
          </a:blip>
          <a:srcRect l="5152" t="5878" r="3938" b="6167"/>
          <a:stretch/>
        </p:blipFill>
        <p:spPr>
          <a:xfrm rot="19391846">
            <a:off x="-2362367" y="-1017583"/>
            <a:ext cx="9473501" cy="7010391"/>
          </a:xfrm>
          <a:prstGeom prst="rect">
            <a:avLst/>
          </a:prstGeom>
          <a:effectLst>
            <a:softEdge rad="526023"/>
          </a:effectLst>
        </p:spPr>
      </p:pic>
    </p:spTree>
    <p:extLst>
      <p:ext uri="{BB962C8B-B14F-4D97-AF65-F5344CB8AC3E}">
        <p14:creationId xmlns:p14="http://schemas.microsoft.com/office/powerpoint/2010/main" val="550446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Registration</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If I’m not registered to vote, how do I register?</a:t>
            </a:r>
          </a:p>
          <a:p>
            <a:pPr lvl="1"/>
            <a:r>
              <a:rPr lang="en-US" dirty="0">
                <a:solidFill>
                  <a:schemeClr val="bg1"/>
                </a:solidFill>
                <a:latin typeface="Arial" panose="020B0604020202020204" pitchFamily="34" charset="0"/>
                <a:cs typeface="Arial" panose="020B0604020202020204" pitchFamily="34" charset="0"/>
              </a:rPr>
              <a:t>In New York…</a:t>
            </a:r>
          </a:p>
          <a:p>
            <a:pPr lvl="2"/>
            <a:r>
              <a:rPr lang="en-US" dirty="0">
                <a:solidFill>
                  <a:schemeClr val="bg1"/>
                </a:solidFill>
                <a:latin typeface="Arial" panose="020B0604020202020204" pitchFamily="34" charset="0"/>
                <a:cs typeface="Arial" panose="020B0604020202020204" pitchFamily="34" charset="0"/>
              </a:rPr>
              <a:t>You must be registered by </a:t>
            </a:r>
            <a:r>
              <a:rPr lang="en-US" b="1" dirty="0">
                <a:solidFill>
                  <a:schemeClr val="bg1"/>
                </a:solidFill>
                <a:latin typeface="Arial" panose="020B0604020202020204" pitchFamily="34" charset="0"/>
                <a:cs typeface="Arial" panose="020B0604020202020204" pitchFamily="34" charset="0"/>
              </a:rPr>
              <a:t>10 days</a:t>
            </a:r>
            <a:r>
              <a:rPr lang="en-US" dirty="0">
                <a:solidFill>
                  <a:schemeClr val="bg1"/>
                </a:solidFill>
                <a:latin typeface="Arial" panose="020B0604020202020204" pitchFamily="34" charset="0"/>
                <a:cs typeface="Arial" panose="020B0604020202020204" pitchFamily="34" charset="0"/>
              </a:rPr>
              <a:t> prior to the election to vote</a:t>
            </a:r>
          </a:p>
          <a:p>
            <a:pPr lvl="2"/>
            <a:r>
              <a:rPr lang="en-US" dirty="0">
                <a:solidFill>
                  <a:schemeClr val="bg1"/>
                </a:solidFill>
                <a:latin typeface="Arial" panose="020B0604020202020204" pitchFamily="34" charset="0"/>
                <a:cs typeface="Arial" panose="020B0604020202020204" pitchFamily="34" charset="0"/>
              </a:rPr>
              <a:t>You can register online, by mail, or in person at your county board of elections, any New York State Agency-Based voter registration center, or the Department of Motor Vehicles.</a:t>
            </a:r>
          </a:p>
          <a:p>
            <a:pPr lvl="2"/>
            <a:r>
              <a:rPr lang="en-US" dirty="0">
                <a:solidFill>
                  <a:schemeClr val="bg1"/>
                </a:solidFill>
                <a:latin typeface="Arial" panose="020B0604020202020204" pitchFamily="34" charset="0"/>
                <a:cs typeface="Arial" panose="020B0604020202020204" pitchFamily="34" charset="0"/>
                <a:hlinkClick r:id="rId6"/>
              </a:rPr>
              <a:t>https://www.ny.gov/services/register-vote</a:t>
            </a:r>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8971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Registration</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If I’m not registered to vote, how do I register?</a:t>
            </a:r>
          </a:p>
          <a:p>
            <a:pPr lvl="1"/>
            <a:r>
              <a:rPr lang="en-US" dirty="0">
                <a:solidFill>
                  <a:schemeClr val="bg1"/>
                </a:solidFill>
                <a:latin typeface="Arial" panose="020B0604020202020204" pitchFamily="34" charset="0"/>
                <a:cs typeface="Arial" panose="020B0604020202020204" pitchFamily="34" charset="0"/>
              </a:rPr>
              <a:t>In New Jersey…</a:t>
            </a:r>
          </a:p>
          <a:p>
            <a:pPr lvl="2"/>
            <a:r>
              <a:rPr lang="en-US" dirty="0">
                <a:solidFill>
                  <a:schemeClr val="bg1"/>
                </a:solidFill>
                <a:latin typeface="Arial" panose="020B0604020202020204" pitchFamily="34" charset="0"/>
                <a:cs typeface="Arial" panose="020B0604020202020204" pitchFamily="34" charset="0"/>
              </a:rPr>
              <a:t>You must be registered by </a:t>
            </a:r>
            <a:r>
              <a:rPr lang="en-US" b="1" dirty="0">
                <a:solidFill>
                  <a:schemeClr val="bg1"/>
                </a:solidFill>
                <a:latin typeface="Arial" panose="020B0604020202020204" pitchFamily="34" charset="0"/>
                <a:cs typeface="Arial" panose="020B0604020202020204" pitchFamily="34" charset="0"/>
              </a:rPr>
              <a:t>21 days</a:t>
            </a:r>
            <a:r>
              <a:rPr lang="en-US" dirty="0">
                <a:solidFill>
                  <a:schemeClr val="bg1"/>
                </a:solidFill>
                <a:latin typeface="Arial" panose="020B0604020202020204" pitchFamily="34" charset="0"/>
                <a:cs typeface="Arial" panose="020B0604020202020204" pitchFamily="34" charset="0"/>
              </a:rPr>
              <a:t> prior to the election to vote</a:t>
            </a:r>
          </a:p>
          <a:p>
            <a:pPr lvl="2"/>
            <a:r>
              <a:rPr lang="en-US" dirty="0">
                <a:solidFill>
                  <a:schemeClr val="bg1"/>
                </a:solidFill>
                <a:latin typeface="Arial" panose="020B0604020202020204" pitchFamily="34" charset="0"/>
                <a:cs typeface="Arial" panose="020B0604020202020204" pitchFamily="34" charset="0"/>
              </a:rPr>
              <a:t>You can register online or by completing a Voter Registration Application and/or Party Affiliation Form and mailing or delivering the form(s) to the County Commissioner of Registration or Superintendent of Elections for your county.</a:t>
            </a:r>
          </a:p>
          <a:p>
            <a:pPr lvl="2"/>
            <a:r>
              <a:rPr lang="en-US" dirty="0">
                <a:solidFill>
                  <a:schemeClr val="bg1"/>
                </a:solidFill>
                <a:latin typeface="Arial" panose="020B0604020202020204" pitchFamily="34" charset="0"/>
                <a:cs typeface="Arial" panose="020B0604020202020204" pitchFamily="34" charset="0"/>
                <a:hlinkClick r:id="rId6"/>
              </a:rPr>
              <a:t>https://www.nj.gov/state/elections/voter-registration.shtml</a:t>
            </a:r>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3656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Registration</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I’m living in PA temporarily because I’m a student. Can I register and vote here?</a:t>
            </a:r>
          </a:p>
          <a:p>
            <a:pPr lvl="1"/>
            <a:r>
              <a:rPr lang="en-US" b="1" dirty="0">
                <a:solidFill>
                  <a:schemeClr val="bg1"/>
                </a:solidFill>
                <a:latin typeface="Arial" panose="020B0604020202020204" pitchFamily="34" charset="0"/>
                <a:cs typeface="Arial" panose="020B0604020202020204" pitchFamily="34" charset="0"/>
              </a:rPr>
              <a:t>Yes.</a:t>
            </a:r>
          </a:p>
          <a:p>
            <a:pPr lvl="1"/>
            <a:r>
              <a:rPr lang="en-US" dirty="0">
                <a:solidFill>
                  <a:schemeClr val="bg1"/>
                </a:solidFill>
                <a:latin typeface="Arial" panose="020B0604020202020204" pitchFamily="34" charset="0"/>
                <a:cs typeface="Arial" panose="020B0604020202020204" pitchFamily="34" charset="0"/>
              </a:rPr>
              <a:t>Here are the rules:</a:t>
            </a:r>
          </a:p>
          <a:p>
            <a:pPr lvl="2"/>
            <a:r>
              <a:rPr lang="en-US" dirty="0">
                <a:solidFill>
                  <a:schemeClr val="bg1"/>
                </a:solidFill>
                <a:latin typeface="Arial" panose="020B0604020202020204" pitchFamily="34" charset="0"/>
                <a:cs typeface="Arial" panose="020B0604020202020204" pitchFamily="34" charset="0"/>
              </a:rPr>
              <a:t>You must be a resident of Pennsylvania and the election district in which you want to register and vote for at least 30 days before the next primary, special, municipal, or general election.</a:t>
            </a:r>
          </a:p>
          <a:p>
            <a:pPr lvl="2"/>
            <a:r>
              <a:rPr lang="en-US" dirty="0">
                <a:solidFill>
                  <a:schemeClr val="bg1"/>
                </a:solidFill>
                <a:latin typeface="Arial" panose="020B0604020202020204" pitchFamily="34" charset="0"/>
                <a:cs typeface="Arial" panose="020B0604020202020204" pitchFamily="34" charset="0"/>
              </a:rPr>
              <a:t>If you are registering where you live while attending college in PA, you can use either an on-campus or off-campus address.</a:t>
            </a:r>
          </a:p>
          <a:p>
            <a:pPr lvl="2"/>
            <a:r>
              <a:rPr lang="en-US" dirty="0">
                <a:solidFill>
                  <a:schemeClr val="bg1"/>
                </a:solidFill>
                <a:latin typeface="Arial" panose="020B0604020202020204" pitchFamily="34" charset="0"/>
                <a:cs typeface="Arial" panose="020B0604020202020204" pitchFamily="34" charset="0"/>
              </a:rPr>
              <a:t>You can only be registered in one place at a time. (Don’t forget to change your registration when you graduate!!)</a:t>
            </a:r>
          </a:p>
          <a:p>
            <a:pPr lvl="1"/>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3172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Voting</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How do I vote?</a:t>
            </a:r>
          </a:p>
          <a:p>
            <a:pPr lvl="1"/>
            <a:r>
              <a:rPr lang="en-US" dirty="0">
                <a:solidFill>
                  <a:schemeClr val="bg1"/>
                </a:solidFill>
                <a:latin typeface="Arial" panose="020B0604020202020204" pitchFamily="34" charset="0"/>
                <a:cs typeface="Arial" panose="020B0604020202020204" pitchFamily="34" charset="0"/>
              </a:rPr>
              <a:t>PA: vote in-person at your polling place on election day OR by mail (anyone can vote by mail). </a:t>
            </a:r>
          </a:p>
          <a:p>
            <a:pPr lvl="1"/>
            <a:r>
              <a:rPr lang="en-US" dirty="0">
                <a:solidFill>
                  <a:schemeClr val="bg1"/>
                </a:solidFill>
                <a:latin typeface="Arial" panose="020B0604020202020204" pitchFamily="34" charset="0"/>
                <a:cs typeface="Arial" panose="020B0604020202020204" pitchFamily="34" charset="0"/>
                <a:hlinkClick r:id="rId6"/>
              </a:rPr>
              <a:t>https://www.pa.gov/guides/voting-and-elections/</a:t>
            </a:r>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r>
              <a:rPr lang="en-US" dirty="0">
                <a:solidFill>
                  <a:schemeClr val="bg1"/>
                </a:solidFill>
                <a:latin typeface="Arial" panose="020B0604020202020204" pitchFamily="34" charset="0"/>
                <a:cs typeface="Arial" panose="020B0604020202020204" pitchFamily="34" charset="0"/>
              </a:rPr>
              <a:t>NY: vote in-person at your polling place on election day OR by mail (anyone can submit their ballot early by mail) </a:t>
            </a:r>
          </a:p>
          <a:p>
            <a:pPr lvl="1"/>
            <a:r>
              <a:rPr lang="en-US" dirty="0">
                <a:solidFill>
                  <a:schemeClr val="bg1"/>
                </a:solidFill>
                <a:latin typeface="Arial" panose="020B0604020202020204" pitchFamily="34" charset="0"/>
                <a:cs typeface="Arial" panose="020B0604020202020204" pitchFamily="34" charset="0"/>
                <a:hlinkClick r:id="rId7"/>
              </a:rPr>
              <a:t>https://vote.nyc/page/how-vote</a:t>
            </a:r>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r>
              <a:rPr lang="en-US" dirty="0">
                <a:solidFill>
                  <a:schemeClr val="bg1"/>
                </a:solidFill>
                <a:latin typeface="Arial" panose="020B0604020202020204" pitchFamily="34" charset="0"/>
                <a:cs typeface="Arial" panose="020B0604020202020204" pitchFamily="34" charset="0"/>
              </a:rPr>
              <a:t>NJ: vote in-person at an early voting polling place prior to the election, at your polling place on the day of the election, OR by mail (anyone can vote by mail). </a:t>
            </a:r>
          </a:p>
          <a:p>
            <a:pPr lvl="1"/>
            <a:r>
              <a:rPr lang="en-US" dirty="0">
                <a:solidFill>
                  <a:schemeClr val="bg1"/>
                </a:solidFill>
                <a:latin typeface="Arial" panose="020B0604020202020204" pitchFamily="34" charset="0"/>
                <a:cs typeface="Arial" panose="020B0604020202020204" pitchFamily="34" charset="0"/>
                <a:hlinkClick r:id="rId8"/>
              </a:rPr>
              <a:t>https://nj.gov/state/elections/vote-3-ways-to-vote.shtml</a:t>
            </a:r>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4506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Voting</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How do I vote?</a:t>
            </a:r>
          </a:p>
          <a:p>
            <a:pPr lvl="1"/>
            <a:r>
              <a:rPr lang="en-US" dirty="0">
                <a:solidFill>
                  <a:schemeClr val="bg1"/>
                </a:solidFill>
                <a:latin typeface="Arial" panose="020B0604020202020204" pitchFamily="34" charset="0"/>
                <a:cs typeface="Arial" panose="020B0604020202020204" pitchFamily="34" charset="0"/>
              </a:rPr>
              <a:t>How do I find my polling place?</a:t>
            </a:r>
          </a:p>
          <a:p>
            <a:pPr lvl="1"/>
            <a:r>
              <a:rPr lang="en-US" dirty="0">
                <a:solidFill>
                  <a:schemeClr val="bg1"/>
                </a:solidFill>
                <a:latin typeface="Arial" panose="020B0604020202020204" pitchFamily="34" charset="0"/>
                <a:cs typeface="Arial" panose="020B0604020202020204" pitchFamily="34" charset="0"/>
              </a:rPr>
              <a:t>Once you are registered, you will receive information about where you should go to vote. </a:t>
            </a:r>
            <a:r>
              <a:rPr lang="en-US" i="1" dirty="0">
                <a:solidFill>
                  <a:schemeClr val="bg1"/>
                </a:solidFill>
                <a:latin typeface="Arial" panose="020B0604020202020204" pitchFamily="34" charset="0"/>
                <a:cs typeface="Arial" panose="020B0604020202020204" pitchFamily="34" charset="0"/>
              </a:rPr>
              <a:t>Pay attention: you may receive last minute updates!</a:t>
            </a:r>
          </a:p>
          <a:p>
            <a:pPr lvl="1"/>
            <a:r>
              <a:rPr lang="en-US" dirty="0">
                <a:solidFill>
                  <a:schemeClr val="bg1"/>
                </a:solidFill>
                <a:latin typeface="Arial" panose="020B0604020202020204" pitchFamily="34" charset="0"/>
                <a:cs typeface="Arial" panose="020B0604020202020204" pitchFamily="34" charset="0"/>
              </a:rPr>
              <a:t>Or, you can use online tools like </a:t>
            </a:r>
            <a:r>
              <a:rPr lang="en-US" dirty="0">
                <a:solidFill>
                  <a:schemeClr val="bg1"/>
                </a:solidFill>
                <a:latin typeface="Arial" panose="020B0604020202020204" pitchFamily="34" charset="0"/>
                <a:cs typeface="Arial" panose="020B0604020202020204" pitchFamily="34" charset="0"/>
                <a:hlinkClick r:id="rId6"/>
              </a:rPr>
              <a:t>https://www.vote.org/polling-place-locator/</a:t>
            </a:r>
            <a:r>
              <a:rPr lang="en-US" dirty="0">
                <a:solidFill>
                  <a:schemeClr val="bg1"/>
                </a:solidFill>
                <a:latin typeface="Arial" panose="020B0604020202020204" pitchFamily="34" charset="0"/>
                <a:cs typeface="Arial" panose="020B0604020202020204" pitchFamily="34" charset="0"/>
              </a:rPr>
              <a:t>. </a:t>
            </a:r>
          </a:p>
          <a:p>
            <a:pPr lvl="1"/>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9175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Voting</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What should I expect when I show up to a polling place to vote?</a:t>
            </a:r>
          </a:p>
          <a:p>
            <a:pPr lvl="1"/>
            <a:r>
              <a:rPr lang="en-US" dirty="0">
                <a:solidFill>
                  <a:schemeClr val="bg1"/>
                </a:solidFill>
                <a:latin typeface="Arial" panose="020B0604020202020204" pitchFamily="34" charset="0"/>
                <a:cs typeface="Arial" panose="020B0604020202020204" pitchFamily="34" charset="0"/>
              </a:rPr>
              <a:t>The websites in the previous slides will give you information about the times when polling places are open</a:t>
            </a:r>
          </a:p>
          <a:p>
            <a:pPr lvl="1"/>
            <a:r>
              <a:rPr lang="en-US" dirty="0">
                <a:solidFill>
                  <a:schemeClr val="bg1"/>
                </a:solidFill>
                <a:latin typeface="Arial" panose="020B0604020202020204" pitchFamily="34" charset="0"/>
                <a:cs typeface="Arial" panose="020B0604020202020204" pitchFamily="34" charset="0"/>
              </a:rPr>
              <a:t>You may need to wait in line. Even if polling ‘closes’ while you are still in line, you </a:t>
            </a:r>
            <a:r>
              <a:rPr lang="en-US" i="1" dirty="0">
                <a:solidFill>
                  <a:schemeClr val="bg1"/>
                </a:solidFill>
                <a:latin typeface="Arial" panose="020B0604020202020204" pitchFamily="34" charset="0"/>
                <a:cs typeface="Arial" panose="020B0604020202020204" pitchFamily="34" charset="0"/>
              </a:rPr>
              <a:t>still have the right to vote</a:t>
            </a:r>
            <a:r>
              <a:rPr lang="en-US" dirty="0">
                <a:solidFill>
                  <a:schemeClr val="bg1"/>
                </a:solidFill>
                <a:latin typeface="Arial" panose="020B0604020202020204" pitchFamily="34" charset="0"/>
                <a:cs typeface="Arial" panose="020B0604020202020204" pitchFamily="34" charset="0"/>
              </a:rPr>
              <a:t>. They will stay open until everyone  in line at the time of closing has voted.</a:t>
            </a:r>
          </a:p>
          <a:p>
            <a:pPr lvl="1"/>
            <a:endParaRPr lang="en-US" dirty="0">
              <a:solidFill>
                <a:schemeClr val="bg1"/>
              </a:solidFill>
              <a:latin typeface="Arial" panose="020B0604020202020204" pitchFamily="34" charset="0"/>
              <a:cs typeface="Arial" panose="020B0604020202020204" pitchFamily="34" charset="0"/>
            </a:endParaRPr>
          </a:p>
          <a:p>
            <a:pPr lvl="1"/>
            <a:r>
              <a:rPr lang="en-US" dirty="0">
                <a:solidFill>
                  <a:schemeClr val="bg1"/>
                </a:solidFill>
                <a:latin typeface="Arial" panose="020B0604020202020204" pitchFamily="34" charset="0"/>
                <a:cs typeface="Arial" panose="020B0604020202020204" pitchFamily="34" charset="0"/>
              </a:rPr>
              <a:t>When you walk in, you’ll need to check in with an election official. They’ll look up your name and address to verify you are at the right place. You will sign your name to check in.</a:t>
            </a:r>
          </a:p>
          <a:p>
            <a:pPr lvl="1"/>
            <a:r>
              <a:rPr lang="en-US" i="1" dirty="0">
                <a:solidFill>
                  <a:schemeClr val="bg1"/>
                </a:solidFill>
                <a:latin typeface="Arial" panose="020B0604020202020204" pitchFamily="34" charset="0"/>
                <a:cs typeface="Arial" panose="020B0604020202020204" pitchFamily="34" charset="0"/>
              </a:rPr>
              <a:t>If it’s your first time voting, you’ll need to show some kind of ID </a:t>
            </a: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9587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Voting</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What should I expect when I show up to a polling place to vote?</a:t>
            </a:r>
          </a:p>
          <a:p>
            <a:pPr lvl="1"/>
            <a:r>
              <a:rPr lang="en-US" dirty="0">
                <a:solidFill>
                  <a:schemeClr val="bg1"/>
                </a:solidFill>
                <a:latin typeface="Arial" panose="020B0604020202020204" pitchFamily="34" charset="0"/>
                <a:cs typeface="Arial" panose="020B0604020202020204" pitchFamily="34" charset="0"/>
              </a:rPr>
              <a:t>Every precinct, state, etc. may have different ways of voting. </a:t>
            </a:r>
          </a:p>
          <a:p>
            <a:pPr lvl="2"/>
            <a:r>
              <a:rPr lang="en-US" dirty="0">
                <a:solidFill>
                  <a:schemeClr val="bg1"/>
                </a:solidFill>
                <a:latin typeface="Arial" panose="020B0604020202020204" pitchFamily="34" charset="0"/>
                <a:cs typeface="Arial" panose="020B0604020202020204" pitchFamily="34" charset="0"/>
              </a:rPr>
              <a:t>In some places you may be able to vote electronically using a machine.</a:t>
            </a:r>
          </a:p>
          <a:p>
            <a:pPr lvl="2"/>
            <a:r>
              <a:rPr lang="en-US" dirty="0">
                <a:solidFill>
                  <a:schemeClr val="bg1"/>
                </a:solidFill>
                <a:latin typeface="Arial" panose="020B0604020202020204" pitchFamily="34" charset="0"/>
                <a:cs typeface="Arial" panose="020B0604020202020204" pitchFamily="34" charset="0"/>
              </a:rPr>
              <a:t> In many others, you’ll be given a paper ballot, which you will fill out by (completely!) filling in ovals with a pen and inserting your ballot into a machine. </a:t>
            </a: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pic>
        <p:nvPicPr>
          <p:cNvPr id="3074" name="Picture 2">
            <a:extLst>
              <a:ext uri="{FF2B5EF4-FFF2-40B4-BE49-F238E27FC236}">
                <a16:creationId xmlns:a16="http://schemas.microsoft.com/office/drawing/2014/main" id="{CAA27F8F-E45C-DC55-FDD8-1638C5F2084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7000" y="3933219"/>
            <a:ext cx="6858000" cy="2552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6346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Voting</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What should I expect when I show up to a polling place to vote?</a:t>
            </a:r>
          </a:p>
          <a:p>
            <a:pPr lvl="1"/>
            <a:r>
              <a:rPr lang="en-US" dirty="0">
                <a:solidFill>
                  <a:schemeClr val="bg1"/>
                </a:solidFill>
                <a:latin typeface="Arial" panose="020B0604020202020204" pitchFamily="34" charset="0"/>
                <a:cs typeface="Arial" panose="020B0604020202020204" pitchFamily="34" charset="0"/>
              </a:rPr>
              <a:t>If you mess up, you can request a new ballot. They will destroy your erroneous ballot. </a:t>
            </a:r>
          </a:p>
          <a:p>
            <a:pPr lvl="1"/>
            <a:r>
              <a:rPr lang="en-US" dirty="0">
                <a:solidFill>
                  <a:schemeClr val="bg1"/>
                </a:solidFill>
                <a:latin typeface="Arial" panose="020B0604020202020204" pitchFamily="34" charset="0"/>
                <a:cs typeface="Arial" panose="020B0604020202020204" pitchFamily="34" charset="0"/>
              </a:rPr>
              <a:t>Once your vote has been submitted, either electronically or by inserting your paper ballot, the machine will confirm that your vote has been submitted. </a:t>
            </a:r>
          </a:p>
          <a:p>
            <a:pPr lvl="1"/>
            <a:r>
              <a:rPr lang="en-US" b="1" dirty="0">
                <a:solidFill>
                  <a:schemeClr val="bg1"/>
                </a:solidFill>
                <a:latin typeface="Arial" panose="020B0604020202020204" pitchFamily="34" charset="0"/>
                <a:cs typeface="Arial" panose="020B0604020202020204" pitchFamily="34" charset="0"/>
              </a:rPr>
              <a:t>Bi-partisan teams of polling workers are there to help you. Do not be afraid to ask for help! It is their job! </a:t>
            </a: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3646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Voting</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What if polling workers tell me I can’t vote?</a:t>
            </a:r>
          </a:p>
          <a:p>
            <a:pPr lvl="1"/>
            <a:r>
              <a:rPr lang="en-US" dirty="0">
                <a:solidFill>
                  <a:schemeClr val="bg1"/>
                </a:solidFill>
                <a:latin typeface="Arial" panose="020B0604020202020204" pitchFamily="34" charset="0"/>
                <a:cs typeface="Arial" panose="020B0604020202020204" pitchFamily="34" charset="0"/>
              </a:rPr>
              <a:t>If you believe you are registered, polling workers will call the County Board of Elections to verify you are registered.</a:t>
            </a:r>
          </a:p>
          <a:p>
            <a:pPr lvl="1"/>
            <a:r>
              <a:rPr lang="en-US" dirty="0">
                <a:solidFill>
                  <a:schemeClr val="bg1"/>
                </a:solidFill>
                <a:latin typeface="Arial" panose="020B0604020202020204" pitchFamily="34" charset="0"/>
                <a:cs typeface="Arial" panose="020B0604020202020204" pitchFamily="34" charset="0"/>
              </a:rPr>
              <a:t>If they still cannot find your record, you should ask for a </a:t>
            </a:r>
            <a:r>
              <a:rPr lang="en-US" i="1" dirty="0">
                <a:solidFill>
                  <a:schemeClr val="bg1"/>
                </a:solidFill>
                <a:latin typeface="Arial" panose="020B0604020202020204" pitchFamily="34" charset="0"/>
                <a:cs typeface="Arial" panose="020B0604020202020204" pitchFamily="34" charset="0"/>
              </a:rPr>
              <a:t>provisional ballot</a:t>
            </a:r>
            <a:r>
              <a:rPr lang="en-US" dirty="0">
                <a:solidFill>
                  <a:schemeClr val="bg1"/>
                </a:solidFill>
                <a:latin typeface="Arial" panose="020B0604020202020204" pitchFamily="34" charset="0"/>
                <a:cs typeface="Arial" panose="020B0604020202020204" pitchFamily="34" charset="0"/>
              </a:rPr>
              <a:t>. This ballot will be submitted to be verified by the state. If it is verified, your vote will count. If they cannot verify it, your vote will not count. </a:t>
            </a: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marL="457200" lvl="1" indent="0">
              <a:buNone/>
            </a:pPr>
            <a:r>
              <a:rPr lang="en-US" dirty="0">
                <a:solidFill>
                  <a:schemeClr val="bg1"/>
                </a:solidFill>
                <a:latin typeface="Arial" panose="020B0604020202020204" pitchFamily="34" charset="0"/>
                <a:cs typeface="Arial" panose="020B0604020202020204" pitchFamily="34" charset="0"/>
              </a:rPr>
              <a:t>KNOW YOUR RIGHTS. No one is allowed to intimidate or coerce you at the polls. If someone is harassing you, call </a:t>
            </a:r>
            <a:r>
              <a:rPr lang="en-US" b="1" dirty="0">
                <a:solidFill>
                  <a:schemeClr val="bg1"/>
                </a:solidFill>
                <a:latin typeface="Arial" panose="020B0604020202020204" pitchFamily="34" charset="0"/>
                <a:cs typeface="Arial" panose="020B0604020202020204" pitchFamily="34" charset="0"/>
              </a:rPr>
              <a:t>Election Protection at 866-OUR-VOTE</a:t>
            </a:r>
          </a:p>
          <a:p>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70734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Voting</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When should we expect election results? </a:t>
            </a:r>
          </a:p>
          <a:p>
            <a:pPr lvl="1"/>
            <a:r>
              <a:rPr lang="en-US" dirty="0">
                <a:solidFill>
                  <a:schemeClr val="bg1"/>
                </a:solidFill>
                <a:latin typeface="Arial" panose="020B0604020202020204" pitchFamily="34" charset="0"/>
                <a:cs typeface="Arial" panose="020B0604020202020204" pitchFamily="34" charset="0"/>
              </a:rPr>
              <a:t>Election results are covered by local and national media. </a:t>
            </a:r>
          </a:p>
          <a:p>
            <a:pPr lvl="1"/>
            <a:r>
              <a:rPr lang="en-US" dirty="0">
                <a:solidFill>
                  <a:schemeClr val="bg1"/>
                </a:solidFill>
                <a:latin typeface="Arial" panose="020B0604020202020204" pitchFamily="34" charset="0"/>
                <a:cs typeface="Arial" panose="020B0604020202020204" pitchFamily="34" charset="0"/>
              </a:rPr>
              <a:t>While we may get some results on the night of the election, it is normal in close elections for results to take several days. </a:t>
            </a:r>
          </a:p>
          <a:p>
            <a:pPr lvl="1"/>
            <a:r>
              <a:rPr lang="en-US" dirty="0">
                <a:solidFill>
                  <a:schemeClr val="bg1"/>
                </a:solidFill>
                <a:latin typeface="Arial" panose="020B0604020202020204" pitchFamily="34" charset="0"/>
                <a:cs typeface="Arial" panose="020B0604020202020204" pitchFamily="34" charset="0"/>
              </a:rPr>
              <a:t>Results </a:t>
            </a:r>
            <a:r>
              <a:rPr lang="en-US" b="1" dirty="0">
                <a:solidFill>
                  <a:schemeClr val="bg1"/>
                </a:solidFill>
                <a:latin typeface="Arial" panose="020B0604020202020204" pitchFamily="34" charset="0"/>
                <a:cs typeface="Arial" panose="020B0604020202020204" pitchFamily="34" charset="0"/>
              </a:rPr>
              <a:t>will shift </a:t>
            </a:r>
            <a:r>
              <a:rPr lang="en-US" dirty="0">
                <a:solidFill>
                  <a:schemeClr val="bg1"/>
                </a:solidFill>
                <a:latin typeface="Arial" panose="020B0604020202020204" pitchFamily="34" charset="0"/>
                <a:cs typeface="Arial" panose="020B0604020202020204" pitchFamily="34" charset="0"/>
              </a:rPr>
              <a:t>as urban areas are counted, mail-in vs. in-person ballots are counted, etc. </a:t>
            </a:r>
          </a:p>
          <a:p>
            <a:pPr lvl="1"/>
            <a:r>
              <a:rPr lang="en-US" dirty="0">
                <a:solidFill>
                  <a:schemeClr val="bg1"/>
                </a:solidFill>
                <a:latin typeface="Arial" panose="020B0604020202020204" pitchFamily="34" charset="0"/>
                <a:cs typeface="Arial" panose="020B0604020202020204" pitchFamily="34" charset="0"/>
              </a:rPr>
              <a:t>Based on remaining possible votes for candidates, media may be able to call races prior to the end of vote counting. They are usually correct in their calls, but—again—they can make mistakes. </a:t>
            </a:r>
            <a:r>
              <a:rPr lang="en-US" u="sng" dirty="0">
                <a:solidFill>
                  <a:schemeClr val="bg1"/>
                </a:solidFill>
                <a:latin typeface="Arial" panose="020B0604020202020204" pitchFamily="34" charset="0"/>
                <a:cs typeface="Arial" panose="020B0604020202020204" pitchFamily="34" charset="0"/>
              </a:rPr>
              <a:t>This does not mean that the elections are corrupt.</a:t>
            </a:r>
            <a:r>
              <a:rPr lang="en-US" dirty="0">
                <a:solidFill>
                  <a:schemeClr val="bg1"/>
                </a:solidFill>
                <a:latin typeface="Arial" panose="020B0604020202020204" pitchFamily="34" charset="0"/>
                <a:cs typeface="Arial" panose="020B0604020202020204" pitchFamily="34" charset="0"/>
              </a:rPr>
              <a:t> </a:t>
            </a:r>
          </a:p>
          <a:p>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8246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Election Timeline</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2">
            <a:duotone>
              <a:schemeClr val="accent1">
                <a:shade val="45000"/>
                <a:satMod val="135000"/>
              </a:schemeClr>
              <a:prstClr val="white"/>
            </a:duotone>
            <a:alphaModFix amt="38000"/>
            <a:extLst>
              <a:ext uri="{BEBA8EAE-BF5A-486C-A8C5-ECC9F3942E4B}">
                <a14:imgProps xmlns:a14="http://schemas.microsoft.com/office/drawing/2010/main">
                  <a14:imgLayer r:embed="rId3">
                    <a14:imgEffect>
                      <a14:brightnessContrast bright="-40000" contrast="40000"/>
                    </a14:imgEffect>
                  </a14:imgLayer>
                </a14:imgProps>
              </a:ext>
            </a:extLst>
          </a:blip>
          <a:stretch>
            <a:fillRect/>
          </a:stretch>
        </p:blipFill>
        <p:spPr>
          <a:xfrm rot="18679581">
            <a:off x="4528520" y="4234040"/>
            <a:ext cx="10866796" cy="3063766"/>
          </a:xfrm>
          <a:blipFill>
            <a:blip r:embed="rId4">
              <a:alphaModFix amt="38000"/>
            </a:blip>
            <a:stretch>
              <a:fillRect/>
            </a:stretch>
          </a:blipFill>
          <a:effectLst>
            <a:softEdge rad="886639"/>
          </a:effectLst>
        </p:spPr>
      </p:pic>
      <p:pic>
        <p:nvPicPr>
          <p:cNvPr id="1026" name="Picture 2" descr="Election-exhibit-1">
            <a:extLst>
              <a:ext uri="{FF2B5EF4-FFF2-40B4-BE49-F238E27FC236}">
                <a16:creationId xmlns:a16="http://schemas.microsoft.com/office/drawing/2014/main" id="{D5A77B50-4AA4-5D0B-2497-94441D8A935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8924" y="1508363"/>
            <a:ext cx="10115550" cy="4509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02562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Voting</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Should I be worried about elections being rigged?</a:t>
            </a:r>
          </a:p>
          <a:p>
            <a:pPr lvl="1"/>
            <a:r>
              <a:rPr lang="en-US" dirty="0">
                <a:solidFill>
                  <a:schemeClr val="bg1"/>
                </a:solidFill>
                <a:latin typeface="Arial" panose="020B0604020202020204" pitchFamily="34" charset="0"/>
                <a:cs typeface="Arial" panose="020B0604020202020204" pitchFamily="34" charset="0"/>
              </a:rPr>
              <a:t>While a very small number of voters may vote fraudulently, American elections are </a:t>
            </a:r>
            <a:r>
              <a:rPr lang="en-US" i="1" dirty="0">
                <a:solidFill>
                  <a:schemeClr val="bg1"/>
                </a:solidFill>
                <a:latin typeface="Arial" panose="020B0604020202020204" pitchFamily="34" charset="0"/>
                <a:cs typeface="Arial" panose="020B0604020202020204" pitchFamily="34" charset="0"/>
              </a:rPr>
              <a:t>very secure</a:t>
            </a:r>
            <a:r>
              <a:rPr lang="en-US" dirty="0">
                <a:solidFill>
                  <a:schemeClr val="bg1"/>
                </a:solidFill>
                <a:latin typeface="Arial" panose="020B0604020202020204" pitchFamily="34" charset="0"/>
                <a:cs typeface="Arial" panose="020B0604020202020204" pitchFamily="34" charset="0"/>
              </a:rPr>
              <a:t>. </a:t>
            </a:r>
          </a:p>
          <a:p>
            <a:pPr lvl="1"/>
            <a:r>
              <a:rPr lang="en-US" b="1" dirty="0">
                <a:solidFill>
                  <a:schemeClr val="bg1"/>
                </a:solidFill>
                <a:latin typeface="Arial" panose="020B0604020202020204" pitchFamily="34" charset="0"/>
                <a:cs typeface="Arial" panose="020B0604020202020204" pitchFamily="34" charset="0"/>
              </a:rPr>
              <a:t>The tiny amount of voter fraud that exists is not enough to shift the results of national elections. </a:t>
            </a:r>
          </a:p>
          <a:p>
            <a:pPr marL="0" indent="0">
              <a:buNone/>
            </a:pPr>
            <a:endParaRPr lang="en-US" dirty="0">
              <a:solidFill>
                <a:schemeClr val="bg1"/>
              </a:solidFill>
              <a:latin typeface="Arial" panose="020B060402020202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9842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Voting</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i="1" dirty="0">
                <a:solidFill>
                  <a:schemeClr val="bg1"/>
                </a:solidFill>
                <a:latin typeface="Arial" panose="020B0604020202020204" pitchFamily="34" charset="0"/>
                <a:cs typeface="Arial" panose="020B0604020202020204" pitchFamily="34" charset="0"/>
              </a:rPr>
              <a:t>The Brennan Center’s seminal report on this issue, The Truth About Voter Fraud, found that most reported incidents of voter fraud are actually traceable to other sources, such as clerical errors or bad data matching practices. The report reviewed elections that had been meticulously studied for voter fraud, and found incident rates between 0.0003 percent and 0.0025 percent. Given this tiny incident rate for voter impersonation fraud, it is more likely, the report noted, that an American “will be struck by lightning than that he will impersonate another voter at the polls.”</a:t>
            </a:r>
          </a:p>
          <a:p>
            <a:pPr marL="0" indent="0">
              <a:buNone/>
            </a:pPr>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84380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Important 2024 Dates: PA</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solidFill>
                  <a:schemeClr val="bg1"/>
                </a:solidFill>
                <a:latin typeface="Arial" panose="020B0604020202020204" pitchFamily="34" charset="0"/>
                <a:cs typeface="Arial" panose="020B0604020202020204" pitchFamily="34" charset="0"/>
              </a:rPr>
              <a:t>Primaries:</a:t>
            </a:r>
          </a:p>
          <a:p>
            <a:pPr marL="0" indent="0">
              <a:buNone/>
            </a:pPr>
            <a:r>
              <a:rPr lang="en-US" dirty="0">
                <a:solidFill>
                  <a:schemeClr val="bg1"/>
                </a:solidFill>
                <a:latin typeface="Arial" panose="020B0604020202020204" pitchFamily="34" charset="0"/>
                <a:cs typeface="Arial" panose="020B0604020202020204" pitchFamily="34" charset="0"/>
              </a:rPr>
              <a:t>April 8: Last day to REGISTER before the primary</a:t>
            </a:r>
          </a:p>
          <a:p>
            <a:pPr marL="0" indent="0">
              <a:buNone/>
            </a:pPr>
            <a:r>
              <a:rPr lang="en-US" dirty="0">
                <a:solidFill>
                  <a:schemeClr val="bg1"/>
                </a:solidFill>
                <a:latin typeface="Arial" panose="020B0604020202020204" pitchFamily="34" charset="0"/>
                <a:cs typeface="Arial" panose="020B0604020202020204" pitchFamily="34" charset="0"/>
              </a:rPr>
              <a:t>April 16: Last day to apply for a mail-in or civilian absentee ballot</a:t>
            </a:r>
          </a:p>
          <a:p>
            <a:pPr marL="0" indent="0">
              <a:buNone/>
            </a:pPr>
            <a:r>
              <a:rPr lang="en-US" dirty="0">
                <a:solidFill>
                  <a:schemeClr val="bg1"/>
                </a:solidFill>
                <a:latin typeface="Arial" panose="020B0604020202020204" pitchFamily="34" charset="0"/>
                <a:cs typeface="Arial" panose="020B0604020202020204" pitchFamily="34" charset="0"/>
              </a:rPr>
              <a:t>April 23</a:t>
            </a:r>
            <a:r>
              <a:rPr lang="en-US" baseline="30000" dirty="0">
                <a:solidFill>
                  <a:schemeClr val="bg1"/>
                </a:solidFill>
                <a:latin typeface="Arial" panose="020B0604020202020204" pitchFamily="34" charset="0"/>
                <a:cs typeface="Arial" panose="020B0604020202020204" pitchFamily="34" charset="0"/>
              </a:rPr>
              <a:t>rd</a:t>
            </a:r>
            <a:r>
              <a:rPr lang="en-US" dirty="0">
                <a:solidFill>
                  <a:schemeClr val="bg1"/>
                </a:solidFill>
                <a:latin typeface="Arial" panose="020B0604020202020204" pitchFamily="34" charset="0"/>
                <a:cs typeface="Arial" panose="020B0604020202020204" pitchFamily="34" charset="0"/>
              </a:rPr>
              <a:t>: Last day for County Board of Elections to receive completed mail-in and civilian absentee ballots (must be received by 8:00 P.M.) </a:t>
            </a:r>
          </a:p>
          <a:p>
            <a:pPr marL="0" indent="0">
              <a:buNone/>
            </a:pPr>
            <a:r>
              <a:rPr lang="en-US" dirty="0">
                <a:solidFill>
                  <a:schemeClr val="bg1"/>
                </a:solidFill>
                <a:latin typeface="Arial" panose="020B0604020202020204" pitchFamily="34" charset="0"/>
                <a:cs typeface="Arial" panose="020B0604020202020204" pitchFamily="34" charset="0"/>
              </a:rPr>
              <a:t>April 23</a:t>
            </a:r>
            <a:r>
              <a:rPr lang="en-US" baseline="30000" dirty="0">
                <a:solidFill>
                  <a:schemeClr val="bg1"/>
                </a:solidFill>
                <a:latin typeface="Arial" panose="020B0604020202020204" pitchFamily="34" charset="0"/>
                <a:cs typeface="Arial" panose="020B0604020202020204" pitchFamily="34" charset="0"/>
              </a:rPr>
              <a:t>rd</a:t>
            </a:r>
            <a:r>
              <a:rPr lang="en-US" dirty="0">
                <a:solidFill>
                  <a:schemeClr val="bg1"/>
                </a:solidFill>
                <a:latin typeface="Arial" panose="020B0604020202020204" pitchFamily="34" charset="0"/>
                <a:cs typeface="Arial" panose="020B0604020202020204" pitchFamily="34" charset="0"/>
              </a:rPr>
              <a:t>: </a:t>
            </a:r>
            <a:r>
              <a:rPr lang="en-US" b="1" dirty="0">
                <a:solidFill>
                  <a:schemeClr val="bg1"/>
                </a:solidFill>
                <a:latin typeface="Arial" panose="020B0604020202020204" pitchFamily="34" charset="0"/>
                <a:cs typeface="Arial" panose="020B0604020202020204" pitchFamily="34" charset="0"/>
              </a:rPr>
              <a:t>PRIMARY ELECTION</a:t>
            </a:r>
          </a:p>
          <a:p>
            <a:pPr marL="0" indent="0">
              <a:buNone/>
            </a:pPr>
            <a:endParaRPr lang="en-US" b="1" dirty="0">
              <a:solidFill>
                <a:schemeClr val="bg1"/>
              </a:solidFill>
              <a:latin typeface="Arial" panose="020B0604020202020204" pitchFamily="34" charset="0"/>
              <a:cs typeface="Arial" panose="020B0604020202020204" pitchFamily="34" charset="0"/>
            </a:endParaRPr>
          </a:p>
          <a:p>
            <a:pPr marL="0" indent="0">
              <a:buNone/>
            </a:pPr>
            <a:r>
              <a:rPr lang="en-US" b="1" dirty="0">
                <a:solidFill>
                  <a:schemeClr val="bg1"/>
                </a:solidFill>
                <a:latin typeface="Arial" panose="020B0604020202020204" pitchFamily="34" charset="0"/>
                <a:cs typeface="Arial" panose="020B0604020202020204" pitchFamily="34" charset="0"/>
              </a:rPr>
              <a:t>General:</a:t>
            </a:r>
          </a:p>
          <a:p>
            <a:pPr marL="0" indent="0">
              <a:buNone/>
            </a:pPr>
            <a:r>
              <a:rPr lang="en-US" dirty="0">
                <a:solidFill>
                  <a:schemeClr val="bg1"/>
                </a:solidFill>
                <a:latin typeface="Arial" panose="020B0604020202020204" pitchFamily="34" charset="0"/>
                <a:cs typeface="Arial" panose="020B0604020202020204" pitchFamily="34" charset="0"/>
              </a:rPr>
              <a:t>October 21</a:t>
            </a:r>
            <a:r>
              <a:rPr lang="en-US" baseline="30000" dirty="0">
                <a:solidFill>
                  <a:schemeClr val="bg1"/>
                </a:solidFill>
                <a:latin typeface="Arial" panose="020B0604020202020204" pitchFamily="34" charset="0"/>
                <a:cs typeface="Arial" panose="020B0604020202020204" pitchFamily="34" charset="0"/>
              </a:rPr>
              <a:t>st</a:t>
            </a:r>
            <a:r>
              <a:rPr lang="en-US" dirty="0">
                <a:solidFill>
                  <a:schemeClr val="bg1"/>
                </a:solidFill>
                <a:latin typeface="Arial" panose="020B0604020202020204" pitchFamily="34" charset="0"/>
                <a:cs typeface="Arial" panose="020B0604020202020204" pitchFamily="34" charset="0"/>
              </a:rPr>
              <a:t>: Last day to REGISTER before the November election</a:t>
            </a:r>
          </a:p>
          <a:p>
            <a:pPr marL="0" indent="0">
              <a:buNone/>
            </a:pPr>
            <a:r>
              <a:rPr lang="en-US" dirty="0">
                <a:solidFill>
                  <a:schemeClr val="bg1"/>
                </a:solidFill>
                <a:latin typeface="Arial" panose="020B0604020202020204" pitchFamily="34" charset="0"/>
                <a:cs typeface="Arial" panose="020B0604020202020204" pitchFamily="34" charset="0"/>
              </a:rPr>
              <a:t>October 29</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Last day to apply for a mail-in or civilian absentee ballot</a:t>
            </a:r>
          </a:p>
          <a:p>
            <a:pPr marL="0" indent="0">
              <a:buNone/>
            </a:pPr>
            <a:r>
              <a:rPr lang="en-US" dirty="0">
                <a:solidFill>
                  <a:schemeClr val="bg1"/>
                </a:solidFill>
                <a:latin typeface="Arial" panose="020B0604020202020204" pitchFamily="34" charset="0"/>
                <a:cs typeface="Arial" panose="020B0604020202020204" pitchFamily="34" charset="0"/>
              </a:rPr>
              <a:t>November 5</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Last day for County Boards of Elections to receive completed mail-in and civilian absentee ballots (must be received by 8:00 P.M.)</a:t>
            </a:r>
          </a:p>
          <a:p>
            <a:pPr marL="0" indent="0">
              <a:buNone/>
            </a:pPr>
            <a:r>
              <a:rPr lang="en-US" dirty="0">
                <a:solidFill>
                  <a:schemeClr val="bg1"/>
                </a:solidFill>
                <a:latin typeface="Arial" panose="020B0604020202020204" pitchFamily="34" charset="0"/>
                <a:cs typeface="Arial" panose="020B0604020202020204" pitchFamily="34" charset="0"/>
              </a:rPr>
              <a:t>November 5</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a:t>
            </a:r>
            <a:r>
              <a:rPr lang="en-US" b="1" dirty="0">
                <a:solidFill>
                  <a:schemeClr val="bg1"/>
                </a:solidFill>
                <a:latin typeface="Arial" panose="020B0604020202020204" pitchFamily="34" charset="0"/>
                <a:cs typeface="Arial" panose="020B0604020202020204" pitchFamily="34" charset="0"/>
              </a:rPr>
              <a:t>GENERAL ELECTION</a:t>
            </a:r>
            <a:endParaRPr lang="en-US" dirty="0">
              <a:solidFill>
                <a:schemeClr val="bg1"/>
              </a:solidFill>
              <a:latin typeface="Arial" panose="020B060402020202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49797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Important 2024 Dates: NY</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solidFill>
                  <a:schemeClr val="bg1"/>
                </a:solidFill>
                <a:latin typeface="Arial" panose="020B0604020202020204" pitchFamily="34" charset="0"/>
                <a:cs typeface="Arial" panose="020B0604020202020204" pitchFamily="34" charset="0"/>
              </a:rPr>
              <a:t>Primaries:</a:t>
            </a:r>
          </a:p>
          <a:p>
            <a:pPr marL="0" indent="0">
              <a:buNone/>
            </a:pPr>
            <a:r>
              <a:rPr lang="en-US" dirty="0">
                <a:solidFill>
                  <a:schemeClr val="bg1"/>
                </a:solidFill>
                <a:latin typeface="Arial" panose="020B0604020202020204" pitchFamily="34" charset="0"/>
                <a:cs typeface="Arial" panose="020B0604020202020204" pitchFamily="34" charset="0"/>
              </a:rPr>
              <a:t>March 23</a:t>
            </a:r>
            <a:r>
              <a:rPr lang="en-US" baseline="30000" dirty="0">
                <a:solidFill>
                  <a:schemeClr val="bg1"/>
                </a:solidFill>
                <a:latin typeface="Arial" panose="020B0604020202020204" pitchFamily="34" charset="0"/>
                <a:cs typeface="Arial" panose="020B0604020202020204" pitchFamily="34" charset="0"/>
              </a:rPr>
              <a:t>rd</a:t>
            </a:r>
            <a:r>
              <a:rPr lang="en-US" dirty="0">
                <a:solidFill>
                  <a:schemeClr val="bg1"/>
                </a:solidFill>
                <a:latin typeface="Arial" panose="020B0604020202020204" pitchFamily="34" charset="0"/>
                <a:cs typeface="Arial" panose="020B0604020202020204" pitchFamily="34" charset="0"/>
              </a:rPr>
              <a:t>: Voter registration deadline</a:t>
            </a:r>
          </a:p>
          <a:p>
            <a:pPr marL="0" indent="0">
              <a:buNone/>
            </a:pPr>
            <a:r>
              <a:rPr lang="en-US" dirty="0">
                <a:solidFill>
                  <a:schemeClr val="bg1"/>
                </a:solidFill>
                <a:latin typeface="Arial" panose="020B0604020202020204" pitchFamily="34" charset="0"/>
                <a:cs typeface="Arial" panose="020B0604020202020204" pitchFamily="34" charset="0"/>
              </a:rPr>
              <a:t>March 23</a:t>
            </a:r>
            <a:r>
              <a:rPr lang="en-US" baseline="30000" dirty="0">
                <a:solidFill>
                  <a:schemeClr val="bg1"/>
                </a:solidFill>
                <a:latin typeface="Arial" panose="020B0604020202020204" pitchFamily="34" charset="0"/>
                <a:cs typeface="Arial" panose="020B0604020202020204" pitchFamily="34" charset="0"/>
              </a:rPr>
              <a:t>rd</a:t>
            </a:r>
            <a:r>
              <a:rPr lang="en-US" dirty="0">
                <a:solidFill>
                  <a:schemeClr val="bg1"/>
                </a:solidFill>
                <a:latin typeface="Arial" panose="020B0604020202020204" pitchFamily="34" charset="0"/>
                <a:cs typeface="Arial" panose="020B0604020202020204" pitchFamily="34" charset="0"/>
              </a:rPr>
              <a:t>: Last day to request mail-in/absentee ballot</a:t>
            </a:r>
          </a:p>
          <a:p>
            <a:pPr marL="0" indent="0">
              <a:buNone/>
            </a:pPr>
            <a:r>
              <a:rPr lang="en-US" dirty="0">
                <a:solidFill>
                  <a:schemeClr val="bg1"/>
                </a:solidFill>
                <a:latin typeface="Arial" panose="020B0604020202020204" pitchFamily="34" charset="0"/>
                <a:cs typeface="Arial" panose="020B0604020202020204" pitchFamily="34" charset="0"/>
              </a:rPr>
              <a:t>April 2</a:t>
            </a:r>
            <a:r>
              <a:rPr lang="en-US" baseline="30000" dirty="0">
                <a:solidFill>
                  <a:schemeClr val="bg1"/>
                </a:solidFill>
                <a:latin typeface="Arial" panose="020B0604020202020204" pitchFamily="34" charset="0"/>
                <a:cs typeface="Arial" panose="020B0604020202020204" pitchFamily="34" charset="0"/>
              </a:rPr>
              <a:t>nd</a:t>
            </a:r>
            <a:r>
              <a:rPr lang="en-US" dirty="0">
                <a:solidFill>
                  <a:schemeClr val="bg1"/>
                </a:solidFill>
                <a:latin typeface="Arial" panose="020B0604020202020204" pitchFamily="34" charset="0"/>
                <a:cs typeface="Arial" panose="020B0604020202020204" pitchFamily="34" charset="0"/>
              </a:rPr>
              <a:t>: Last day to return mail-in/absentee ballot (must be received by this date) </a:t>
            </a:r>
          </a:p>
          <a:p>
            <a:pPr marL="0" indent="0">
              <a:buNone/>
            </a:pPr>
            <a:r>
              <a:rPr lang="en-US" dirty="0">
                <a:solidFill>
                  <a:schemeClr val="bg1"/>
                </a:solidFill>
                <a:latin typeface="Arial" panose="020B0604020202020204" pitchFamily="34" charset="0"/>
                <a:cs typeface="Arial" panose="020B0604020202020204" pitchFamily="34" charset="0"/>
              </a:rPr>
              <a:t>April 2</a:t>
            </a:r>
            <a:r>
              <a:rPr lang="en-US" baseline="30000" dirty="0">
                <a:solidFill>
                  <a:schemeClr val="bg1"/>
                </a:solidFill>
                <a:latin typeface="Arial" panose="020B0604020202020204" pitchFamily="34" charset="0"/>
                <a:cs typeface="Arial" panose="020B0604020202020204" pitchFamily="34" charset="0"/>
              </a:rPr>
              <a:t>nd</a:t>
            </a:r>
            <a:r>
              <a:rPr lang="en-US" dirty="0">
                <a:solidFill>
                  <a:schemeClr val="bg1"/>
                </a:solidFill>
                <a:latin typeface="Arial" panose="020B0604020202020204" pitchFamily="34" charset="0"/>
                <a:cs typeface="Arial" panose="020B0604020202020204" pitchFamily="34" charset="0"/>
              </a:rPr>
              <a:t>: </a:t>
            </a:r>
            <a:r>
              <a:rPr lang="en-US" b="1" dirty="0">
                <a:solidFill>
                  <a:schemeClr val="bg1"/>
                </a:solidFill>
                <a:latin typeface="Arial" panose="020B0604020202020204" pitchFamily="34" charset="0"/>
                <a:cs typeface="Arial" panose="020B0604020202020204" pitchFamily="34" charset="0"/>
              </a:rPr>
              <a:t>PRESIDENTIAL PRIMARY ELECTION*</a:t>
            </a:r>
            <a:br>
              <a:rPr lang="en-US" b="1" dirty="0">
                <a:solidFill>
                  <a:schemeClr val="bg1"/>
                </a:solidFill>
                <a:latin typeface="Arial" panose="020B0604020202020204" pitchFamily="34" charset="0"/>
                <a:cs typeface="Arial" panose="020B0604020202020204" pitchFamily="34" charset="0"/>
              </a:rPr>
            </a:br>
            <a:endParaRPr lang="en-US" b="1" dirty="0">
              <a:solidFill>
                <a:schemeClr val="bg1"/>
              </a:solidFill>
              <a:latin typeface="Arial" panose="020B0604020202020204" pitchFamily="34" charset="0"/>
              <a:cs typeface="Arial" panose="020B0604020202020204" pitchFamily="34" charset="0"/>
            </a:endParaRPr>
          </a:p>
          <a:p>
            <a:pPr marL="0" indent="0">
              <a:buNone/>
            </a:pPr>
            <a:endParaRPr lang="en-US" b="1" dirty="0">
              <a:solidFill>
                <a:schemeClr val="bg1"/>
              </a:solidFill>
              <a:latin typeface="Arial" panose="020B0604020202020204" pitchFamily="34" charset="0"/>
              <a:cs typeface="Arial" panose="020B0604020202020204" pitchFamily="34" charset="0"/>
            </a:endParaRPr>
          </a:p>
          <a:p>
            <a:pPr marL="0" indent="0">
              <a:buNone/>
            </a:pPr>
            <a:r>
              <a:rPr lang="en-US" b="1" dirty="0">
                <a:solidFill>
                  <a:schemeClr val="bg1"/>
                </a:solidFill>
                <a:latin typeface="Arial" panose="020B0604020202020204" pitchFamily="34" charset="0"/>
                <a:cs typeface="Arial" panose="020B0604020202020204" pitchFamily="34" charset="0"/>
              </a:rPr>
              <a:t>General:</a:t>
            </a:r>
          </a:p>
          <a:p>
            <a:pPr marL="0" indent="0">
              <a:buNone/>
            </a:pPr>
            <a:r>
              <a:rPr lang="en-US" dirty="0">
                <a:solidFill>
                  <a:schemeClr val="bg1"/>
                </a:solidFill>
                <a:latin typeface="Arial" panose="020B0604020202020204" pitchFamily="34" charset="0"/>
                <a:cs typeface="Arial" panose="020B0604020202020204" pitchFamily="34" charset="0"/>
              </a:rPr>
              <a:t>October 26</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Voter Registration Deadline registration for General: Last day application must be received by board of elections to be eligible to vote in general election</a:t>
            </a:r>
          </a:p>
          <a:p>
            <a:pPr marL="0" indent="0">
              <a:buNone/>
            </a:pPr>
            <a:r>
              <a:rPr lang="en-US" dirty="0">
                <a:solidFill>
                  <a:schemeClr val="bg1"/>
                </a:solidFill>
                <a:latin typeface="Arial" panose="020B0604020202020204" pitchFamily="34" charset="0"/>
                <a:cs typeface="Arial" panose="020B0604020202020204" pitchFamily="34" charset="0"/>
              </a:rPr>
              <a:t>October 26</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Last day for board of elections to RECEIVE application or letter of application by mail or online portal for general election ballot. November 5</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Last day for County Boards of Elections to receive completed mail-in and civilian absentee ballots (must be received by 8:00 P.M.)</a:t>
            </a:r>
          </a:p>
          <a:p>
            <a:pPr marL="0" indent="0">
              <a:buNone/>
            </a:pPr>
            <a:r>
              <a:rPr lang="en-US" dirty="0">
                <a:solidFill>
                  <a:schemeClr val="bg1"/>
                </a:solidFill>
                <a:latin typeface="Arial" panose="020B0604020202020204" pitchFamily="34" charset="0"/>
                <a:cs typeface="Arial" panose="020B0604020202020204" pitchFamily="34" charset="0"/>
              </a:rPr>
              <a:t>November 5</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Last day to return mail-in/absentee ballot (must be received by this date)</a:t>
            </a:r>
          </a:p>
          <a:p>
            <a:pPr marL="0" indent="0">
              <a:buNone/>
            </a:pPr>
            <a:r>
              <a:rPr lang="en-US" dirty="0">
                <a:solidFill>
                  <a:schemeClr val="bg1"/>
                </a:solidFill>
                <a:latin typeface="Arial" panose="020B0604020202020204" pitchFamily="34" charset="0"/>
                <a:cs typeface="Arial" panose="020B0604020202020204" pitchFamily="34" charset="0"/>
              </a:rPr>
              <a:t>November 5</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a:t>
            </a:r>
            <a:r>
              <a:rPr lang="en-US" b="1" dirty="0">
                <a:solidFill>
                  <a:schemeClr val="bg1"/>
                </a:solidFill>
                <a:latin typeface="Arial" panose="020B0604020202020204" pitchFamily="34" charset="0"/>
                <a:cs typeface="Arial" panose="020B0604020202020204" pitchFamily="34" charset="0"/>
              </a:rPr>
              <a:t>GENERAL ELECTION</a:t>
            </a:r>
          </a:p>
          <a:p>
            <a:pPr marL="0" indent="0">
              <a:buNone/>
            </a:pPr>
            <a:endParaRPr lang="en-US" b="1" dirty="0">
              <a:solidFill>
                <a:schemeClr val="bg1"/>
              </a:solidFill>
              <a:latin typeface="Arial" panose="020B0604020202020204" pitchFamily="34" charset="0"/>
              <a:cs typeface="Arial" panose="020B0604020202020204" pitchFamily="34" charset="0"/>
            </a:endParaRPr>
          </a:p>
          <a:p>
            <a:pPr marL="0" indent="0">
              <a:buNone/>
            </a:pPr>
            <a:r>
              <a:rPr lang="en-US" b="1" i="1" dirty="0">
                <a:solidFill>
                  <a:schemeClr val="bg1"/>
                </a:solidFill>
                <a:latin typeface="Arial" panose="020B0604020202020204" pitchFamily="34" charset="0"/>
                <a:cs typeface="Arial" panose="020B0604020202020204" pitchFamily="34" charset="0"/>
              </a:rPr>
              <a:t>*NY state has different primaries for the state vs. presidential elections</a:t>
            </a:r>
            <a:endParaRPr lang="en-US" i="1" dirty="0">
              <a:solidFill>
                <a:schemeClr val="bg1"/>
              </a:solidFill>
              <a:latin typeface="Arial" panose="020B060402020202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2651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Important 2024 Dates: NJ</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solidFill>
                  <a:schemeClr val="bg1"/>
                </a:solidFill>
                <a:latin typeface="Arial" panose="020B0604020202020204" pitchFamily="34" charset="0"/>
                <a:cs typeface="Arial" panose="020B0604020202020204" pitchFamily="34" charset="0"/>
              </a:rPr>
              <a:t>Primaries:</a:t>
            </a:r>
          </a:p>
          <a:p>
            <a:pPr marL="0" indent="0">
              <a:buNone/>
            </a:pPr>
            <a:r>
              <a:rPr lang="en-US" dirty="0">
                <a:solidFill>
                  <a:schemeClr val="bg1"/>
                </a:solidFill>
                <a:latin typeface="Arial" panose="020B0604020202020204" pitchFamily="34" charset="0"/>
                <a:cs typeface="Arial" panose="020B0604020202020204" pitchFamily="34" charset="0"/>
              </a:rPr>
              <a:t>May 14th: Voter registration deadline</a:t>
            </a:r>
          </a:p>
          <a:p>
            <a:pPr marL="0" indent="0">
              <a:buNone/>
            </a:pPr>
            <a:r>
              <a:rPr lang="en-US" dirty="0">
                <a:solidFill>
                  <a:schemeClr val="bg1"/>
                </a:solidFill>
                <a:latin typeface="Arial" panose="020B0604020202020204" pitchFamily="34" charset="0"/>
                <a:cs typeface="Arial" panose="020B0604020202020204" pitchFamily="34" charset="0"/>
              </a:rPr>
              <a:t>May 28</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Last day to request mail-in/absentee ballot</a:t>
            </a:r>
          </a:p>
          <a:p>
            <a:pPr marL="0" indent="0">
              <a:buNone/>
            </a:pPr>
            <a:r>
              <a:rPr lang="en-US" dirty="0">
                <a:solidFill>
                  <a:schemeClr val="bg1"/>
                </a:solidFill>
                <a:latin typeface="Arial" panose="020B0604020202020204" pitchFamily="34" charset="0"/>
                <a:cs typeface="Arial" panose="020B0604020202020204" pitchFamily="34" charset="0"/>
              </a:rPr>
              <a:t>June 3</a:t>
            </a:r>
            <a:r>
              <a:rPr lang="en-US" baseline="30000" dirty="0">
                <a:solidFill>
                  <a:schemeClr val="bg1"/>
                </a:solidFill>
                <a:latin typeface="Arial" panose="020B0604020202020204" pitchFamily="34" charset="0"/>
                <a:cs typeface="Arial" panose="020B0604020202020204" pitchFamily="34" charset="0"/>
              </a:rPr>
              <a:t>rd</a:t>
            </a:r>
            <a:r>
              <a:rPr lang="en-US" dirty="0">
                <a:solidFill>
                  <a:schemeClr val="bg1"/>
                </a:solidFill>
                <a:latin typeface="Arial" panose="020B0604020202020204" pitchFamily="34" charset="0"/>
                <a:cs typeface="Arial" panose="020B0604020202020204" pitchFamily="34" charset="0"/>
              </a:rPr>
              <a:t> (3:00 p.m.): Last day to return mail-in/absentee ballot (must be received by this date) </a:t>
            </a:r>
          </a:p>
          <a:p>
            <a:pPr marL="0" indent="0">
              <a:buNone/>
            </a:pPr>
            <a:r>
              <a:rPr lang="en-US" dirty="0">
                <a:solidFill>
                  <a:schemeClr val="bg1"/>
                </a:solidFill>
                <a:latin typeface="Arial" panose="020B0604020202020204" pitchFamily="34" charset="0"/>
                <a:cs typeface="Arial" panose="020B0604020202020204" pitchFamily="34" charset="0"/>
              </a:rPr>
              <a:t>June 4</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a:t>
            </a:r>
            <a:r>
              <a:rPr lang="en-US" b="1" dirty="0">
                <a:solidFill>
                  <a:schemeClr val="bg1"/>
                </a:solidFill>
                <a:latin typeface="Arial" panose="020B0604020202020204" pitchFamily="34" charset="0"/>
                <a:cs typeface="Arial" panose="020B0604020202020204" pitchFamily="34" charset="0"/>
              </a:rPr>
              <a:t>PRIMARY ELECTION</a:t>
            </a:r>
            <a:br>
              <a:rPr lang="en-US" b="1" dirty="0">
                <a:solidFill>
                  <a:schemeClr val="bg1"/>
                </a:solidFill>
                <a:latin typeface="Arial" panose="020B0604020202020204" pitchFamily="34" charset="0"/>
                <a:cs typeface="Arial" panose="020B0604020202020204" pitchFamily="34" charset="0"/>
              </a:rPr>
            </a:br>
            <a:endParaRPr lang="en-US" b="1" dirty="0">
              <a:solidFill>
                <a:schemeClr val="bg1"/>
              </a:solidFill>
              <a:latin typeface="Arial" panose="020B0604020202020204" pitchFamily="34" charset="0"/>
              <a:cs typeface="Arial" panose="020B0604020202020204" pitchFamily="34" charset="0"/>
            </a:endParaRPr>
          </a:p>
          <a:p>
            <a:pPr marL="0" indent="0">
              <a:buNone/>
            </a:pPr>
            <a:endParaRPr lang="en-US" b="1" dirty="0">
              <a:solidFill>
                <a:schemeClr val="bg1"/>
              </a:solidFill>
              <a:latin typeface="Arial" panose="020B0604020202020204" pitchFamily="34" charset="0"/>
              <a:cs typeface="Arial" panose="020B0604020202020204" pitchFamily="34" charset="0"/>
            </a:endParaRPr>
          </a:p>
          <a:p>
            <a:pPr marL="0" indent="0">
              <a:buNone/>
            </a:pPr>
            <a:r>
              <a:rPr lang="en-US" b="1" dirty="0">
                <a:solidFill>
                  <a:schemeClr val="bg1"/>
                </a:solidFill>
                <a:latin typeface="Arial" panose="020B0604020202020204" pitchFamily="34" charset="0"/>
                <a:cs typeface="Arial" panose="020B0604020202020204" pitchFamily="34" charset="0"/>
              </a:rPr>
              <a:t>General:*</a:t>
            </a:r>
          </a:p>
          <a:p>
            <a:pPr marL="0" indent="0">
              <a:buNone/>
            </a:pPr>
            <a:r>
              <a:rPr lang="en-US" dirty="0">
                <a:solidFill>
                  <a:schemeClr val="bg1"/>
                </a:solidFill>
                <a:latin typeface="Arial" panose="020B0604020202020204" pitchFamily="34" charset="0"/>
                <a:cs typeface="Arial" panose="020B0604020202020204" pitchFamily="34" charset="0"/>
              </a:rPr>
              <a:t>October 15</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Voter registration deadline</a:t>
            </a:r>
          </a:p>
          <a:p>
            <a:pPr marL="0" indent="0">
              <a:buNone/>
            </a:pPr>
            <a:r>
              <a:rPr lang="en-US" dirty="0">
                <a:solidFill>
                  <a:schemeClr val="bg1"/>
                </a:solidFill>
                <a:latin typeface="Arial" panose="020B0604020202020204" pitchFamily="34" charset="0"/>
                <a:cs typeface="Arial" panose="020B0604020202020204" pitchFamily="34" charset="0"/>
              </a:rPr>
              <a:t>October 29</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Last day to request mail-in/absentee ballot</a:t>
            </a:r>
          </a:p>
          <a:p>
            <a:pPr marL="0" indent="0">
              <a:buNone/>
            </a:pPr>
            <a:r>
              <a:rPr lang="en-US" dirty="0">
                <a:solidFill>
                  <a:schemeClr val="bg1"/>
                </a:solidFill>
                <a:latin typeface="Arial" panose="020B0604020202020204" pitchFamily="34" charset="0"/>
                <a:cs typeface="Arial" panose="020B0604020202020204" pitchFamily="34" charset="0"/>
              </a:rPr>
              <a:t>November 4</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(3:00 p.m.): Last day to return mail-in/absentee ballot (must be received by this date)</a:t>
            </a:r>
          </a:p>
          <a:p>
            <a:pPr marL="0" indent="0">
              <a:buNone/>
            </a:pPr>
            <a:r>
              <a:rPr lang="en-US" dirty="0">
                <a:solidFill>
                  <a:schemeClr val="bg1"/>
                </a:solidFill>
                <a:latin typeface="Arial" panose="020B0604020202020204" pitchFamily="34" charset="0"/>
                <a:cs typeface="Arial" panose="020B0604020202020204" pitchFamily="34" charset="0"/>
              </a:rPr>
              <a:t>November 5</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a:t>
            </a:r>
            <a:r>
              <a:rPr lang="en-US" b="1" dirty="0">
                <a:solidFill>
                  <a:schemeClr val="bg1"/>
                </a:solidFill>
                <a:latin typeface="Arial" panose="020B0604020202020204" pitchFamily="34" charset="0"/>
                <a:cs typeface="Arial" panose="020B0604020202020204" pitchFamily="34" charset="0"/>
              </a:rPr>
              <a:t>GENERAL ELECTION</a:t>
            </a:r>
            <a:br>
              <a:rPr lang="en-US" b="1" dirty="0">
                <a:solidFill>
                  <a:schemeClr val="bg1"/>
                </a:solidFill>
                <a:latin typeface="Arial" panose="020B0604020202020204" pitchFamily="34" charset="0"/>
                <a:cs typeface="Arial" panose="020B0604020202020204" pitchFamily="34" charset="0"/>
              </a:rPr>
            </a:br>
            <a:br>
              <a:rPr lang="en-US" b="1" dirty="0">
                <a:solidFill>
                  <a:schemeClr val="bg1"/>
                </a:solidFill>
                <a:latin typeface="Arial" panose="020B0604020202020204" pitchFamily="34" charset="0"/>
                <a:cs typeface="Arial" panose="020B0604020202020204" pitchFamily="34" charset="0"/>
              </a:rPr>
            </a:br>
            <a:br>
              <a:rPr lang="en-US" b="1" dirty="0">
                <a:solidFill>
                  <a:schemeClr val="bg1"/>
                </a:solidFill>
                <a:latin typeface="Arial" panose="020B0604020202020204" pitchFamily="34" charset="0"/>
                <a:cs typeface="Arial" panose="020B0604020202020204" pitchFamily="34" charset="0"/>
              </a:rPr>
            </a:br>
            <a:r>
              <a:rPr lang="en-US" b="1" dirty="0">
                <a:solidFill>
                  <a:schemeClr val="bg1"/>
                </a:solidFill>
                <a:latin typeface="Arial" panose="020B0604020202020204" pitchFamily="34" charset="0"/>
                <a:cs typeface="Arial" panose="020B0604020202020204" pitchFamily="34" charset="0"/>
              </a:rPr>
              <a:t>*Tentative dates. Dates not officially released by state of NJ. Double-check over the Summer. </a:t>
            </a:r>
          </a:p>
          <a:p>
            <a:pPr marL="0" indent="0">
              <a:buNone/>
            </a:pPr>
            <a:endParaRPr lang="en-US" b="1" dirty="0">
              <a:solidFill>
                <a:schemeClr val="bg1"/>
              </a:solidFill>
              <a:latin typeface="Arial" panose="020B060402020202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pPr marL="0" indent="0">
              <a:buNone/>
            </a:pPr>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251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F0038-54BB-18EB-8852-4B665407DF60}"/>
              </a:ext>
            </a:extLst>
          </p:cNvPr>
          <p:cNvSpPr>
            <a:spLocks noGrp="1"/>
          </p:cNvSpPr>
          <p:nvPr>
            <p:ph type="ctrTitle"/>
          </p:nvPr>
        </p:nvSpPr>
        <p:spPr>
          <a:xfrm>
            <a:off x="1524000" y="1293812"/>
            <a:ext cx="9144000" cy="2387600"/>
          </a:xfrm>
        </p:spPr>
        <p:txBody>
          <a:bodyPr>
            <a:normAutofit/>
          </a:bodyPr>
          <a:lstStyle/>
          <a:p>
            <a:r>
              <a:rPr lang="en-US" sz="8000" b="1" dirty="0">
                <a:ln>
                  <a:solidFill>
                    <a:schemeClr val="accent1"/>
                  </a:solidFill>
                </a:ln>
                <a:solidFill>
                  <a:schemeClr val="bg1"/>
                </a:solidFill>
                <a:latin typeface="Arial" panose="020B0604020202020204" pitchFamily="34" charset="0"/>
                <a:cs typeface="Arial" panose="020B0604020202020204" pitchFamily="34" charset="0"/>
              </a:rPr>
              <a:t>Questions?</a:t>
            </a:r>
            <a:endParaRPr lang="en-US" sz="8000" i="1" dirty="0">
              <a:ln>
                <a:solidFill>
                  <a:schemeClr val="accent1"/>
                </a:solidFill>
              </a:ln>
              <a:solidFill>
                <a:schemeClr val="bg1"/>
              </a:solidFill>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B489AF29-ACAE-F4BE-748F-6949DAA95D8F}"/>
              </a:ext>
            </a:extLst>
          </p:cNvPr>
          <p:cNvPicPr>
            <a:picLocks noChangeAspect="1"/>
          </p:cNvPicPr>
          <p:nvPr/>
        </p:nvPicPr>
        <p:blipFill rotWithShape="1">
          <a:blip r:embed="rId2">
            <a:alphaModFix amt="19000"/>
          </a:blip>
          <a:srcRect l="5152" t="5878" r="3938" b="6167"/>
          <a:stretch/>
        </p:blipFill>
        <p:spPr>
          <a:xfrm rot="19391846">
            <a:off x="-2362367" y="-1017583"/>
            <a:ext cx="9473501" cy="7010391"/>
          </a:xfrm>
          <a:prstGeom prst="rect">
            <a:avLst/>
          </a:prstGeom>
          <a:effectLst>
            <a:softEdge rad="526023"/>
          </a:effectLst>
        </p:spPr>
      </p:pic>
    </p:spTree>
    <p:extLst>
      <p:ext uri="{BB962C8B-B14F-4D97-AF65-F5344CB8AC3E}">
        <p14:creationId xmlns:p14="http://schemas.microsoft.com/office/powerpoint/2010/main" val="3331071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What are primaries?</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2">
            <a:duotone>
              <a:schemeClr val="accent1">
                <a:shade val="45000"/>
                <a:satMod val="135000"/>
              </a:schemeClr>
              <a:prstClr val="white"/>
            </a:duotone>
            <a:alphaModFix amt="38000"/>
            <a:extLst>
              <a:ext uri="{BEBA8EAE-BF5A-486C-A8C5-ECC9F3942E4B}">
                <a14:imgProps xmlns:a14="http://schemas.microsoft.com/office/drawing/2010/main">
                  <a14:imgLayer r:embed="rId3">
                    <a14:imgEffect>
                      <a14:brightnessContrast bright="-40000" contrast="40000"/>
                    </a14:imgEffect>
                  </a14:imgLayer>
                </a14:imgProps>
              </a:ext>
            </a:extLst>
          </a:blip>
          <a:stretch>
            <a:fillRect/>
          </a:stretch>
        </p:blipFill>
        <p:spPr>
          <a:xfrm rot="18679581">
            <a:off x="4528520" y="4234040"/>
            <a:ext cx="10866796" cy="3063766"/>
          </a:xfrm>
          <a:blipFill>
            <a:blip r:embed="rId4">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Parties use primary elections in the months prior to a general election to select the candidate that will run on behalf of the party during the general election</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NY Primary (presidential): Tuesday, April 2</a:t>
            </a:r>
            <a:r>
              <a:rPr lang="en-US" baseline="30000" dirty="0">
                <a:solidFill>
                  <a:schemeClr val="bg1"/>
                </a:solidFill>
                <a:latin typeface="Arial" panose="020B0604020202020204" pitchFamily="34" charset="0"/>
                <a:cs typeface="Arial" panose="020B0604020202020204" pitchFamily="34" charset="0"/>
              </a:rPr>
              <a:t>nd</a:t>
            </a:r>
            <a:r>
              <a:rPr lang="en-US" dirty="0">
                <a:solidFill>
                  <a:schemeClr val="bg1"/>
                </a:solidFill>
                <a:latin typeface="Arial" panose="020B0604020202020204" pitchFamily="34"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PA Primary: Tuesday, April 23</a:t>
            </a:r>
            <a:r>
              <a:rPr lang="en-US" baseline="30000" dirty="0">
                <a:solidFill>
                  <a:schemeClr val="bg1"/>
                </a:solidFill>
                <a:latin typeface="Arial" panose="020B0604020202020204" pitchFamily="34" charset="0"/>
                <a:cs typeface="Arial" panose="020B0604020202020204" pitchFamily="34" charset="0"/>
              </a:rPr>
              <a:t>rd</a:t>
            </a:r>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NJ Primary: Tuesday, June 4</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060954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How do primaries work?</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Based on the results of primary elections in each state, candidates receive a certain number of delegates (not votes, technically). </a:t>
            </a:r>
            <a:br>
              <a:rPr lang="en-US" dirty="0">
                <a:solidFill>
                  <a:schemeClr val="bg1"/>
                </a:solidFill>
                <a:latin typeface="Arial" panose="020B0604020202020204" pitchFamily="34" charset="0"/>
                <a:cs typeface="Arial" panose="020B0604020202020204" pitchFamily="34" charset="0"/>
              </a:rPr>
            </a:br>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Republican primaries:</a:t>
            </a:r>
          </a:p>
          <a:p>
            <a:pPr lvl="1"/>
            <a:r>
              <a:rPr lang="en-US" dirty="0">
                <a:solidFill>
                  <a:schemeClr val="bg1"/>
                </a:solidFill>
                <a:latin typeface="Arial" panose="020B0604020202020204" pitchFamily="34" charset="0"/>
                <a:cs typeface="Arial" panose="020B0604020202020204" pitchFamily="34" charset="0"/>
              </a:rPr>
              <a:t>How many delegates depends on state</a:t>
            </a:r>
          </a:p>
          <a:p>
            <a:pPr lvl="1"/>
            <a:r>
              <a:rPr lang="en-US" dirty="0">
                <a:solidFill>
                  <a:schemeClr val="bg1"/>
                </a:solidFill>
                <a:latin typeface="Arial" panose="020B0604020202020204" pitchFamily="34" charset="0"/>
                <a:cs typeface="Arial" panose="020B0604020202020204" pitchFamily="34" charset="0"/>
              </a:rPr>
              <a:t>In some states, winning the state means winning all of the state’s delegates</a:t>
            </a:r>
          </a:p>
          <a:p>
            <a:pPr lvl="1"/>
            <a:r>
              <a:rPr lang="en-US" dirty="0">
                <a:solidFill>
                  <a:schemeClr val="bg1"/>
                </a:solidFill>
                <a:latin typeface="Arial" panose="020B0604020202020204" pitchFamily="34" charset="0"/>
                <a:cs typeface="Arial" panose="020B0604020202020204" pitchFamily="34" charset="0"/>
              </a:rPr>
              <a:t>In other states, delegates are awarded proportionally</a:t>
            </a:r>
          </a:p>
          <a:p>
            <a:pPr lvl="1"/>
            <a:r>
              <a:rPr lang="en-US" b="1" dirty="0">
                <a:solidFill>
                  <a:schemeClr val="bg1"/>
                </a:solidFill>
                <a:latin typeface="Arial" panose="020B0604020202020204" pitchFamily="34" charset="0"/>
                <a:cs typeface="Arial" panose="020B0604020202020204" pitchFamily="34" charset="0"/>
              </a:rPr>
              <a:t>Must win 1,215 delegates to secure nomination</a:t>
            </a: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677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How do primaries work?</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2">
            <a:duotone>
              <a:schemeClr val="accent1">
                <a:shade val="45000"/>
                <a:satMod val="135000"/>
              </a:schemeClr>
              <a:prstClr val="white"/>
            </a:duotone>
            <a:alphaModFix amt="38000"/>
            <a:extLst>
              <a:ext uri="{BEBA8EAE-BF5A-486C-A8C5-ECC9F3942E4B}">
                <a14:imgProps xmlns:a14="http://schemas.microsoft.com/office/drawing/2010/main">
                  <a14:imgLayer r:embed="rId3">
                    <a14:imgEffect>
                      <a14:brightnessContrast bright="-40000" contrast="40000"/>
                    </a14:imgEffect>
                  </a14:imgLayer>
                </a14:imgProps>
              </a:ext>
            </a:extLst>
          </a:blip>
          <a:stretch>
            <a:fillRect/>
          </a:stretch>
        </p:blipFill>
        <p:spPr>
          <a:xfrm rot="18679581">
            <a:off x="4528520" y="4234040"/>
            <a:ext cx="10866796" cy="3063766"/>
          </a:xfrm>
          <a:blipFill>
            <a:blip r:embed="rId4">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Democratic primaries:</a:t>
            </a:r>
          </a:p>
          <a:p>
            <a:pPr lvl="1"/>
            <a:r>
              <a:rPr lang="en-US" dirty="0">
                <a:solidFill>
                  <a:schemeClr val="bg1"/>
                </a:solidFill>
                <a:latin typeface="Arial" panose="020B0604020202020204" pitchFamily="34" charset="0"/>
                <a:cs typeface="Arial" panose="020B0604020202020204" pitchFamily="34" charset="0"/>
              </a:rPr>
              <a:t>In all primaries, delegates are awarded proportionally</a:t>
            </a:r>
          </a:p>
          <a:p>
            <a:pPr lvl="1"/>
            <a:r>
              <a:rPr lang="en-US" b="1" dirty="0">
                <a:solidFill>
                  <a:schemeClr val="bg1"/>
                </a:solidFill>
                <a:latin typeface="Arial" panose="020B0604020202020204" pitchFamily="34" charset="0"/>
                <a:cs typeface="Arial" panose="020B0604020202020204" pitchFamily="34" charset="0"/>
              </a:rPr>
              <a:t>Must win 1,968 delegates to secure nomination</a:t>
            </a:r>
          </a:p>
          <a:p>
            <a:pPr lvl="1"/>
            <a:r>
              <a:rPr lang="en-US" dirty="0">
                <a:solidFill>
                  <a:schemeClr val="bg1"/>
                </a:solidFill>
                <a:latin typeface="Arial" panose="020B0604020202020204" pitchFamily="34" charset="0"/>
                <a:cs typeface="Arial" panose="020B0604020202020204" pitchFamily="34" charset="0"/>
              </a:rPr>
              <a:t>If no one receives a majority of pledged delegates on the first ballot at convention, </a:t>
            </a:r>
            <a:r>
              <a:rPr lang="en-US" i="1" dirty="0">
                <a:solidFill>
                  <a:schemeClr val="bg1"/>
                </a:solidFill>
                <a:latin typeface="Arial" panose="020B0604020202020204" pitchFamily="34" charset="0"/>
                <a:cs typeface="Arial" panose="020B0604020202020204" pitchFamily="34" charset="0"/>
              </a:rPr>
              <a:t>superdelegates</a:t>
            </a:r>
            <a:r>
              <a:rPr lang="en-US" dirty="0">
                <a:solidFill>
                  <a:schemeClr val="bg1"/>
                </a:solidFill>
                <a:latin typeface="Arial" panose="020B0604020202020204" pitchFamily="34" charset="0"/>
                <a:cs typeface="Arial" panose="020B0604020202020204" pitchFamily="34" charset="0"/>
              </a:rPr>
              <a:t> (unpledged) are allowed to vote on second ballot</a:t>
            </a: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6939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How do primaries work?</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2">
            <a:duotone>
              <a:schemeClr val="accent1">
                <a:shade val="45000"/>
                <a:satMod val="135000"/>
              </a:schemeClr>
              <a:prstClr val="white"/>
            </a:duotone>
            <a:alphaModFix amt="38000"/>
            <a:extLst>
              <a:ext uri="{BEBA8EAE-BF5A-486C-A8C5-ECC9F3942E4B}">
                <a14:imgProps xmlns:a14="http://schemas.microsoft.com/office/drawing/2010/main">
                  <a14:imgLayer r:embed="rId3">
                    <a14:imgEffect>
                      <a14:brightnessContrast bright="-40000" contrast="40000"/>
                    </a14:imgEffect>
                  </a14:imgLayer>
                </a14:imgProps>
              </a:ext>
            </a:extLst>
          </a:blip>
          <a:stretch>
            <a:fillRect/>
          </a:stretch>
        </p:blipFill>
        <p:spPr>
          <a:xfrm rot="18679581">
            <a:off x="4528520" y="4234040"/>
            <a:ext cx="10866796" cy="3063766"/>
          </a:xfrm>
          <a:blipFill>
            <a:blip r:embed="rId4">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Candidates are formally nominated at parties’ national conventions during the summer before the election</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Republican National Convention (July 15-July 18, Milwaukee, WI) </a:t>
            </a:r>
          </a:p>
          <a:p>
            <a:r>
              <a:rPr lang="en-US" dirty="0">
                <a:solidFill>
                  <a:schemeClr val="bg1"/>
                </a:solidFill>
                <a:latin typeface="Arial" panose="020B0604020202020204" pitchFamily="34" charset="0"/>
                <a:cs typeface="Arial" panose="020B0604020202020204" pitchFamily="34" charset="0"/>
              </a:rPr>
              <a:t>Democratic National Convention (August 19-August 22, Chicago, IL) </a:t>
            </a: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0845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How do primaries work?</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Different states have different rules for their primary elections</a:t>
            </a:r>
            <a:br>
              <a:rPr lang="en-US" dirty="0">
                <a:solidFill>
                  <a:schemeClr val="bg1"/>
                </a:solidFill>
                <a:latin typeface="Arial" panose="020B0604020202020204" pitchFamily="34" charset="0"/>
                <a:cs typeface="Arial" panose="020B0604020202020204" pitchFamily="34" charset="0"/>
              </a:rPr>
            </a:br>
            <a:endParaRPr lang="en-US" dirty="0">
              <a:solidFill>
                <a:schemeClr val="bg1"/>
              </a:solidFill>
              <a:latin typeface="Arial" panose="020B0604020202020204" pitchFamily="34" charset="0"/>
              <a:cs typeface="Arial" panose="020B0604020202020204" pitchFamily="34" charset="0"/>
            </a:endParaRPr>
          </a:p>
          <a:p>
            <a:pPr lvl="1"/>
            <a:r>
              <a:rPr lang="en-US" dirty="0">
                <a:solidFill>
                  <a:schemeClr val="bg1"/>
                </a:solidFill>
                <a:latin typeface="Arial" panose="020B0604020202020204" pitchFamily="34" charset="0"/>
                <a:cs typeface="Arial" panose="020B0604020202020204" pitchFamily="34" charset="0"/>
              </a:rPr>
              <a:t>Closed v. Open primaries</a:t>
            </a:r>
          </a:p>
          <a:p>
            <a:pPr lvl="2"/>
            <a:r>
              <a:rPr lang="en-US" dirty="0">
                <a:solidFill>
                  <a:schemeClr val="bg1"/>
                </a:solidFill>
                <a:latin typeface="Arial" panose="020B0604020202020204" pitchFamily="34" charset="0"/>
                <a:cs typeface="Arial" panose="020B0604020202020204" pitchFamily="34" charset="0"/>
              </a:rPr>
              <a:t>PA and NY have </a:t>
            </a:r>
            <a:r>
              <a:rPr lang="en-US" b="1" dirty="0">
                <a:solidFill>
                  <a:schemeClr val="bg1"/>
                </a:solidFill>
                <a:latin typeface="Arial" panose="020B0604020202020204" pitchFamily="34" charset="0"/>
                <a:cs typeface="Arial" panose="020B0604020202020204" pitchFamily="34" charset="0"/>
              </a:rPr>
              <a:t>closed primaries</a:t>
            </a:r>
          </a:p>
          <a:p>
            <a:pPr lvl="2"/>
            <a:r>
              <a:rPr lang="en-US" dirty="0">
                <a:solidFill>
                  <a:schemeClr val="bg1"/>
                </a:solidFill>
                <a:latin typeface="Arial" panose="020B0604020202020204" pitchFamily="34" charset="0"/>
                <a:cs typeface="Arial" panose="020B0604020202020204" pitchFamily="34" charset="0"/>
              </a:rPr>
              <a:t>NJ has </a:t>
            </a:r>
            <a:r>
              <a:rPr lang="en-US" b="1" dirty="0">
                <a:solidFill>
                  <a:schemeClr val="bg1"/>
                </a:solidFill>
                <a:latin typeface="Arial" panose="020B0604020202020204" pitchFamily="34" charset="0"/>
                <a:cs typeface="Arial" panose="020B0604020202020204" pitchFamily="34" charset="0"/>
              </a:rPr>
              <a:t>partially open primaries</a:t>
            </a:r>
            <a:br>
              <a:rPr lang="en-US" b="1" dirty="0">
                <a:solidFill>
                  <a:schemeClr val="bg1"/>
                </a:solidFill>
                <a:latin typeface="Arial" panose="020B0604020202020204" pitchFamily="34" charset="0"/>
                <a:cs typeface="Arial" panose="020B0604020202020204" pitchFamily="34" charset="0"/>
              </a:rPr>
            </a:br>
            <a:endParaRPr lang="en-US" b="1" dirty="0">
              <a:solidFill>
                <a:schemeClr val="bg1"/>
              </a:solidFill>
              <a:latin typeface="Arial" panose="020B0604020202020204" pitchFamily="34" charset="0"/>
              <a:cs typeface="Arial" panose="020B0604020202020204" pitchFamily="34" charset="0"/>
            </a:endParaRPr>
          </a:p>
          <a:p>
            <a:pPr lvl="1"/>
            <a:r>
              <a:rPr lang="en-US" dirty="0">
                <a:solidFill>
                  <a:schemeClr val="bg1"/>
                </a:solidFill>
                <a:latin typeface="Arial" panose="020B0604020202020204" pitchFamily="34" charset="0"/>
                <a:cs typeface="Arial" panose="020B0604020202020204" pitchFamily="34" charset="0"/>
              </a:rPr>
              <a:t>Caucuses v. Primaries</a:t>
            </a: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0641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Registration</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How do I find out if I am registered and/or which party I am registered with? </a:t>
            </a:r>
          </a:p>
          <a:p>
            <a:pPr lvl="1"/>
            <a:r>
              <a:rPr lang="en-US" dirty="0">
                <a:solidFill>
                  <a:schemeClr val="bg1"/>
                </a:solidFill>
                <a:latin typeface="Arial" panose="020B0604020202020204" pitchFamily="34" charset="0"/>
                <a:cs typeface="Arial" panose="020B0604020202020204" pitchFamily="34" charset="0"/>
              </a:rPr>
              <a:t>State elections websites allow you to look up your voter registration status, which should include party affiliation</a:t>
            </a:r>
          </a:p>
          <a:p>
            <a:pPr lvl="1"/>
            <a:endParaRPr lang="en-US" dirty="0">
              <a:solidFill>
                <a:schemeClr val="bg1"/>
              </a:solidFill>
              <a:latin typeface="Arial" panose="020B0604020202020204" pitchFamily="34" charset="0"/>
              <a:cs typeface="Arial" panose="020B0604020202020204" pitchFamily="34" charset="0"/>
            </a:endParaRPr>
          </a:p>
          <a:p>
            <a:pPr lvl="1"/>
            <a:r>
              <a:rPr lang="en-US" dirty="0">
                <a:solidFill>
                  <a:schemeClr val="bg1"/>
                </a:solidFill>
                <a:latin typeface="Arial" panose="020B0604020202020204" pitchFamily="34" charset="0"/>
                <a:cs typeface="Arial" panose="020B0604020202020204" pitchFamily="34" charset="0"/>
              </a:rPr>
              <a:t>PA: </a:t>
            </a:r>
            <a:r>
              <a:rPr lang="en-US" dirty="0">
                <a:solidFill>
                  <a:schemeClr val="bg1"/>
                </a:solidFill>
                <a:latin typeface="Arial" panose="020B0604020202020204" pitchFamily="34" charset="0"/>
                <a:cs typeface="Arial" panose="020B0604020202020204" pitchFamily="34" charset="0"/>
                <a:hlinkClick r:id="rId6"/>
              </a:rPr>
              <a:t>https://www.pavoterservices.pa.gov/pages/voterregistrationstatus.aspx</a:t>
            </a:r>
            <a:endParaRPr lang="en-US" dirty="0">
              <a:solidFill>
                <a:schemeClr val="bg1"/>
              </a:solidFill>
              <a:latin typeface="Arial" panose="020B0604020202020204" pitchFamily="34" charset="0"/>
              <a:cs typeface="Arial" panose="020B0604020202020204" pitchFamily="34" charset="0"/>
            </a:endParaRPr>
          </a:p>
          <a:p>
            <a:pPr lvl="1"/>
            <a:r>
              <a:rPr lang="en-US" dirty="0">
                <a:solidFill>
                  <a:schemeClr val="bg1"/>
                </a:solidFill>
                <a:latin typeface="Arial" panose="020B0604020202020204" pitchFamily="34" charset="0"/>
                <a:cs typeface="Arial" panose="020B0604020202020204" pitchFamily="34" charset="0"/>
              </a:rPr>
              <a:t>NJ:</a:t>
            </a:r>
            <a:br>
              <a:rPr lang="en-US" dirty="0">
                <a:solidFill>
                  <a:schemeClr val="bg1"/>
                </a:solidFill>
                <a:latin typeface="Arial" panose="020B0604020202020204" pitchFamily="34" charset="0"/>
                <a:cs typeface="Arial" panose="020B0604020202020204" pitchFamily="34" charset="0"/>
              </a:rPr>
            </a:br>
            <a:r>
              <a:rPr lang="en-US" dirty="0">
                <a:solidFill>
                  <a:schemeClr val="bg1"/>
                </a:solidFill>
                <a:latin typeface="Arial" panose="020B0604020202020204" pitchFamily="34" charset="0"/>
                <a:cs typeface="Arial" panose="020B0604020202020204" pitchFamily="34" charset="0"/>
                <a:hlinkClick r:id="rId7"/>
              </a:rPr>
              <a:t>https://voter.svrs.nj.gov/registration-check</a:t>
            </a:r>
            <a:endParaRPr lang="en-US" dirty="0">
              <a:solidFill>
                <a:schemeClr val="bg1"/>
              </a:solidFill>
              <a:latin typeface="Arial" panose="020B0604020202020204" pitchFamily="34" charset="0"/>
              <a:cs typeface="Arial" panose="020B0604020202020204" pitchFamily="34" charset="0"/>
            </a:endParaRPr>
          </a:p>
          <a:p>
            <a:pPr lvl="1"/>
            <a:r>
              <a:rPr lang="en-US" dirty="0">
                <a:solidFill>
                  <a:schemeClr val="bg1"/>
                </a:solidFill>
                <a:latin typeface="Arial" panose="020B0604020202020204" pitchFamily="34" charset="0"/>
                <a:cs typeface="Arial" panose="020B0604020202020204" pitchFamily="34" charset="0"/>
              </a:rPr>
              <a:t>NY:</a:t>
            </a:r>
            <a:br>
              <a:rPr lang="en-US" dirty="0">
                <a:solidFill>
                  <a:schemeClr val="bg1"/>
                </a:solidFill>
                <a:latin typeface="Arial" panose="020B0604020202020204" pitchFamily="34" charset="0"/>
                <a:cs typeface="Arial" panose="020B0604020202020204" pitchFamily="34" charset="0"/>
              </a:rPr>
            </a:br>
            <a:r>
              <a:rPr lang="en-US" dirty="0">
                <a:solidFill>
                  <a:schemeClr val="bg1"/>
                </a:solidFill>
                <a:latin typeface="Arial" panose="020B0604020202020204" pitchFamily="34" charset="0"/>
                <a:cs typeface="Arial" panose="020B0604020202020204" pitchFamily="34" charset="0"/>
                <a:hlinkClick r:id="rId8"/>
              </a:rPr>
              <a:t>https://voterlookup.elections.ny.gov/</a:t>
            </a:r>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2100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94FA-8872-65CF-48CB-F83310B55FB8}"/>
              </a:ext>
            </a:extLst>
          </p:cNvPr>
          <p:cNvSpPr>
            <a:spLocks noGrp="1"/>
          </p:cNvSpPr>
          <p:nvPr>
            <p:ph type="title"/>
          </p:nvPr>
        </p:nvSpPr>
        <p:spPr/>
        <p:txBody>
          <a:bodyPr/>
          <a:lstStyle/>
          <a:p>
            <a:r>
              <a:rPr lang="en-US" dirty="0">
                <a:solidFill>
                  <a:schemeClr val="bg1"/>
                </a:solidFill>
                <a:latin typeface="Arial" panose="020B0604020202020204" pitchFamily="34" charset="0"/>
                <a:cs typeface="Arial" panose="020B0604020202020204" pitchFamily="34" charset="0"/>
              </a:rPr>
              <a:t>Registration</a:t>
            </a:r>
          </a:p>
        </p:txBody>
      </p:sp>
      <p:pic>
        <p:nvPicPr>
          <p:cNvPr id="13" name="Content Placeholder 12">
            <a:extLst>
              <a:ext uri="{FF2B5EF4-FFF2-40B4-BE49-F238E27FC236}">
                <a16:creationId xmlns:a16="http://schemas.microsoft.com/office/drawing/2014/main" id="{1BE0F7B8-7E6F-6436-DB3C-E1BD076A6445}"/>
              </a:ext>
            </a:extLst>
          </p:cNvPr>
          <p:cNvPicPr>
            <a:picLocks noGrp="1" noChangeAspect="1"/>
          </p:cNvPicPr>
          <p:nvPr>
            <p:ph idx="1"/>
          </p:nvPr>
        </p:nvPicPr>
        <p:blipFill>
          <a:blip r:embed="rId3">
            <a:duotone>
              <a:schemeClr val="accent1">
                <a:shade val="45000"/>
                <a:satMod val="135000"/>
              </a:schemeClr>
              <a:prstClr val="white"/>
            </a:duotone>
            <a:alphaModFix amt="38000"/>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rot="18679581">
            <a:off x="4528520" y="4234040"/>
            <a:ext cx="10866796" cy="3063766"/>
          </a:xfrm>
          <a:blipFill>
            <a:blip r:embed="rId5">
              <a:alphaModFix amt="38000"/>
            </a:blip>
            <a:stretch>
              <a:fillRect/>
            </a:stretch>
          </a:blipFill>
          <a:effectLst>
            <a:softEdge rad="886639"/>
          </a:effectLst>
        </p:spPr>
      </p:pic>
      <p:sp>
        <p:nvSpPr>
          <p:cNvPr id="3" name="Content Placeholder 2">
            <a:extLst>
              <a:ext uri="{FF2B5EF4-FFF2-40B4-BE49-F238E27FC236}">
                <a16:creationId xmlns:a16="http://schemas.microsoft.com/office/drawing/2014/main" id="{C88BA6A9-875E-BBE6-7E26-435C06FEDF5A}"/>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latin typeface="Arial" panose="020B0604020202020204" pitchFamily="34" charset="0"/>
                <a:cs typeface="Arial" panose="020B0604020202020204" pitchFamily="34" charset="0"/>
              </a:rPr>
              <a:t>If I’m not registered to vote, how do I register?</a:t>
            </a:r>
          </a:p>
          <a:p>
            <a:pPr lvl="1"/>
            <a:r>
              <a:rPr lang="en-US" dirty="0">
                <a:solidFill>
                  <a:schemeClr val="bg1"/>
                </a:solidFill>
                <a:latin typeface="Arial" panose="020B0604020202020204" pitchFamily="34" charset="0"/>
                <a:cs typeface="Arial" panose="020B0604020202020204" pitchFamily="34" charset="0"/>
              </a:rPr>
              <a:t>In Pennsylvania…</a:t>
            </a:r>
          </a:p>
          <a:p>
            <a:pPr lvl="2"/>
            <a:r>
              <a:rPr lang="en-US" dirty="0">
                <a:solidFill>
                  <a:schemeClr val="bg1"/>
                </a:solidFill>
                <a:latin typeface="Arial" panose="020B0604020202020204" pitchFamily="34" charset="0"/>
                <a:cs typeface="Arial" panose="020B0604020202020204" pitchFamily="34" charset="0"/>
              </a:rPr>
              <a:t>You must be registered by </a:t>
            </a:r>
            <a:r>
              <a:rPr lang="en-US" b="1" dirty="0">
                <a:solidFill>
                  <a:schemeClr val="bg1"/>
                </a:solidFill>
                <a:latin typeface="Arial" panose="020B0604020202020204" pitchFamily="34" charset="0"/>
                <a:cs typeface="Arial" panose="020B0604020202020204" pitchFamily="34" charset="0"/>
              </a:rPr>
              <a:t>15 days</a:t>
            </a:r>
            <a:r>
              <a:rPr lang="en-US" dirty="0">
                <a:solidFill>
                  <a:schemeClr val="bg1"/>
                </a:solidFill>
                <a:latin typeface="Arial" panose="020B0604020202020204" pitchFamily="34" charset="0"/>
                <a:cs typeface="Arial" panose="020B0604020202020204" pitchFamily="34" charset="0"/>
              </a:rPr>
              <a:t> prior to the election to vote</a:t>
            </a:r>
          </a:p>
          <a:p>
            <a:pPr lvl="2"/>
            <a:r>
              <a:rPr lang="en-US" dirty="0">
                <a:solidFill>
                  <a:schemeClr val="bg1"/>
                </a:solidFill>
                <a:latin typeface="Arial" panose="020B0604020202020204" pitchFamily="34" charset="0"/>
                <a:cs typeface="Arial" panose="020B0604020202020204" pitchFamily="34" charset="0"/>
              </a:rPr>
              <a:t>You can register to vote online, by mail, or at a number of government agencies, including Pennsylvania Department of Transportation (PennDOT) Photo License and Driver’s License Centers.</a:t>
            </a:r>
          </a:p>
          <a:p>
            <a:pPr lvl="2"/>
            <a:r>
              <a:rPr lang="en-US" dirty="0">
                <a:solidFill>
                  <a:schemeClr val="bg1"/>
                </a:solidFill>
                <a:latin typeface="Arial" panose="020B0604020202020204" pitchFamily="34" charset="0"/>
                <a:cs typeface="Arial" panose="020B0604020202020204" pitchFamily="34" charset="0"/>
                <a:hlinkClick r:id="rId6"/>
              </a:rPr>
              <a:t>https://www.vote.pa.gov/Register-to-Vote/Pages/default.aspx</a:t>
            </a:r>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2"/>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a:p>
            <a:pPr lvl="1"/>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000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TotalTime>
  <Words>2344</Words>
  <Application>Microsoft Macintosh PowerPoint</Application>
  <PresentationFormat>Widescreen</PresentationFormat>
  <Paragraphs>276</Paragraphs>
  <Slides>25</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Open Sans</vt:lpstr>
      <vt:lpstr>Palatino</vt:lpstr>
      <vt:lpstr>Office Theme</vt:lpstr>
      <vt:lpstr>2024 Elections:  What to Expect</vt:lpstr>
      <vt:lpstr>Election Timeline</vt:lpstr>
      <vt:lpstr>What are primaries?</vt:lpstr>
      <vt:lpstr>How do primaries work?</vt:lpstr>
      <vt:lpstr>How do primaries work?</vt:lpstr>
      <vt:lpstr>How do primaries work?</vt:lpstr>
      <vt:lpstr>How do primaries work?</vt:lpstr>
      <vt:lpstr>Registration</vt:lpstr>
      <vt:lpstr>Registration</vt:lpstr>
      <vt:lpstr>Registration</vt:lpstr>
      <vt:lpstr>Registration</vt:lpstr>
      <vt:lpstr>Registration</vt:lpstr>
      <vt:lpstr>Voting</vt:lpstr>
      <vt:lpstr>Voting</vt:lpstr>
      <vt:lpstr>Voting</vt:lpstr>
      <vt:lpstr>Voting</vt:lpstr>
      <vt:lpstr>Voting</vt:lpstr>
      <vt:lpstr>Voting</vt:lpstr>
      <vt:lpstr>Voting</vt:lpstr>
      <vt:lpstr>Voting</vt:lpstr>
      <vt:lpstr>Voting</vt:lpstr>
      <vt:lpstr>Important 2024 Dates: PA</vt:lpstr>
      <vt:lpstr>Important 2024 Dates: NY</vt:lpstr>
      <vt:lpstr>Important 2024 Dates: NJ</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Elections:  What to Expect</dc:title>
  <dc:creator>JoyAnna Hopper Ph.D.</dc:creator>
  <cp:lastModifiedBy>JoyAnna Hopper Ph.D.</cp:lastModifiedBy>
  <cp:revision>11</cp:revision>
  <cp:lastPrinted>2024-02-01T17:00:13Z</cp:lastPrinted>
  <dcterms:created xsi:type="dcterms:W3CDTF">2024-02-01T16:17:39Z</dcterms:created>
  <dcterms:modified xsi:type="dcterms:W3CDTF">2024-02-06T19:25:48Z</dcterms:modified>
</cp:coreProperties>
</file>