
<file path=[Content_Types].xml><?xml version="1.0" encoding="utf-8"?>
<Types xmlns="http://schemas.openxmlformats.org/package/2006/content-types">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256" r:id="rId2"/>
    <p:sldId id="257" r:id="rId3"/>
    <p:sldId id="259" r:id="rId4"/>
    <p:sldId id="279" r:id="rId5"/>
    <p:sldId id="260" r:id="rId6"/>
    <p:sldId id="261" r:id="rId7"/>
    <p:sldId id="262" r:id="rId8"/>
    <p:sldId id="258" r:id="rId9"/>
    <p:sldId id="282" r:id="rId10"/>
    <p:sldId id="284" r:id="rId11"/>
    <p:sldId id="285" r:id="rId12"/>
    <p:sldId id="287" r:id="rId13"/>
    <p:sldId id="263" r:id="rId14"/>
    <p:sldId id="264" r:id="rId15"/>
    <p:sldId id="274" r:id="rId16"/>
    <p:sldId id="265" r:id="rId17"/>
    <p:sldId id="266" r:id="rId18"/>
    <p:sldId id="283" r:id="rId19"/>
    <p:sldId id="275" r:id="rId20"/>
    <p:sldId id="277" r:id="rId21"/>
    <p:sldId id="278" r:id="rId22"/>
    <p:sldId id="267" r:id="rId23"/>
    <p:sldId id="268" r:id="rId24"/>
    <p:sldId id="269" r:id="rId25"/>
    <p:sldId id="270" r:id="rId26"/>
    <p:sldId id="271" r:id="rId27"/>
    <p:sldId id="272" r:id="rId28"/>
    <p:sldId id="280" r:id="rId29"/>
    <p:sldId id="273" r:id="rId30"/>
  </p:sldIdLst>
  <p:sldSz cx="9144000" cy="5143500" type="screen16x9"/>
  <p:notesSz cx="9144000" cy="51435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04" autoAdjust="0"/>
    <p:restoredTop sz="75139" autoAdjust="0"/>
  </p:normalViewPr>
  <p:slideViewPr>
    <p:cSldViewPr>
      <p:cViewPr varScale="1">
        <p:scale>
          <a:sx n="71" d="100"/>
          <a:sy n="71" d="100"/>
        </p:scale>
        <p:origin x="618" y="66"/>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25717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80013" y="0"/>
            <a:ext cx="3962400" cy="257175"/>
          </a:xfrm>
          <a:prstGeom prst="rect">
            <a:avLst/>
          </a:prstGeom>
        </p:spPr>
        <p:txBody>
          <a:bodyPr vert="horz" lIns="91440" tIns="45720" rIns="91440" bIns="45720" rtlCol="0"/>
          <a:lstStyle>
            <a:lvl1pPr algn="r">
              <a:defRPr sz="1200"/>
            </a:lvl1pPr>
          </a:lstStyle>
          <a:p>
            <a:fld id="{FF95A851-7882-4D43-90AF-98F2438CF193}" type="datetimeFigureOut">
              <a:rPr lang="en-US" smtClean="0"/>
              <a:t>11/3/2019</a:t>
            </a:fld>
            <a:endParaRPr lang="en-US"/>
          </a:p>
        </p:txBody>
      </p:sp>
      <p:sp>
        <p:nvSpPr>
          <p:cNvPr id="4" name="Slide Image Placeholder 3"/>
          <p:cNvSpPr>
            <a:spLocks noGrp="1" noRot="1" noChangeAspect="1"/>
          </p:cNvSpPr>
          <p:nvPr>
            <p:ph type="sldImg" idx="2"/>
          </p:nvPr>
        </p:nvSpPr>
        <p:spPr>
          <a:xfrm>
            <a:off x="3028950" y="642938"/>
            <a:ext cx="3086100" cy="17367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2474913"/>
            <a:ext cx="7315200" cy="20256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4886325"/>
            <a:ext cx="3962400" cy="25717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80013" y="4886325"/>
            <a:ext cx="3962400" cy="257175"/>
          </a:xfrm>
          <a:prstGeom prst="rect">
            <a:avLst/>
          </a:prstGeom>
        </p:spPr>
        <p:txBody>
          <a:bodyPr vert="horz" lIns="91440" tIns="45720" rIns="91440" bIns="45720" rtlCol="0" anchor="b"/>
          <a:lstStyle>
            <a:lvl1pPr algn="r">
              <a:defRPr sz="1200"/>
            </a:lvl1pPr>
          </a:lstStyle>
          <a:p>
            <a:fld id="{D4D294C2-4D12-4579-ABBF-F0087D47C391}" type="slidenum">
              <a:rPr lang="en-US" smtClean="0"/>
              <a:t>‹#›</a:t>
            </a:fld>
            <a:endParaRPr lang="en-US"/>
          </a:p>
        </p:txBody>
      </p:sp>
    </p:spTree>
    <p:extLst>
      <p:ext uri="{BB962C8B-B14F-4D97-AF65-F5344CB8AC3E}">
        <p14:creationId xmlns:p14="http://schemas.microsoft.com/office/powerpoint/2010/main" val="16266428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4D294C2-4D12-4579-ABBF-F0087D47C391}" type="slidenum">
              <a:rPr lang="en-US" smtClean="0"/>
              <a:t>1</a:t>
            </a:fld>
            <a:endParaRPr lang="en-US"/>
          </a:p>
        </p:txBody>
      </p:sp>
    </p:spTree>
    <p:extLst>
      <p:ext uri="{BB962C8B-B14F-4D97-AF65-F5344CB8AC3E}">
        <p14:creationId xmlns:p14="http://schemas.microsoft.com/office/powerpoint/2010/main" val="72839879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Through our research, we concluded that there is moderate to strong evidence in support of using various recreational, leisure activities to improve the activity and participation levels in persons with Parkinson’s Disease.</a:t>
            </a:r>
          </a:p>
        </p:txBody>
      </p:sp>
      <p:sp>
        <p:nvSpPr>
          <p:cNvPr id="4" name="Slide Number Placeholder 3"/>
          <p:cNvSpPr>
            <a:spLocks noGrp="1"/>
          </p:cNvSpPr>
          <p:nvPr>
            <p:ph type="sldNum" sz="quarter" idx="5"/>
          </p:nvPr>
        </p:nvSpPr>
        <p:spPr/>
        <p:txBody>
          <a:bodyPr/>
          <a:lstStyle/>
          <a:p>
            <a:fld id="{D4D294C2-4D12-4579-ABBF-F0087D47C391}" type="slidenum">
              <a:rPr lang="en-US" smtClean="0"/>
              <a:t>22</a:t>
            </a:fld>
            <a:endParaRPr lang="en-US"/>
          </a:p>
        </p:txBody>
      </p:sp>
    </p:spTree>
    <p:extLst>
      <p:ext uri="{BB962C8B-B14F-4D97-AF65-F5344CB8AC3E}">
        <p14:creationId xmlns:p14="http://schemas.microsoft.com/office/powerpoint/2010/main" val="42618245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were various limitations in our study that should be discussed. Studies included in our research often yielded smaller sample sizes, limiting the statistical power of the articles. Self-report outcome measures were utilized throughout various studies, which often leads to more subjective results based on the patient’s experience. Few studies did not perform long-term follow-up, defined as follow-up of more than 6 months after the conclusion of the study. While our search yielded increased studies, only 4 databases were employed for collecting data. This may have limited the amount of studies that were captured in our search, preventing us from obtaining all the pertinent data. Lastly, the studies collected in our search varied in frequency and duration, increasing the difficulty of comparing and concluding beneficial interventions. </a:t>
            </a:r>
          </a:p>
        </p:txBody>
      </p:sp>
      <p:sp>
        <p:nvSpPr>
          <p:cNvPr id="4" name="Slide Number Placeholder 3"/>
          <p:cNvSpPr>
            <a:spLocks noGrp="1"/>
          </p:cNvSpPr>
          <p:nvPr>
            <p:ph type="sldNum" sz="quarter" idx="5"/>
          </p:nvPr>
        </p:nvSpPr>
        <p:spPr/>
        <p:txBody>
          <a:bodyPr/>
          <a:lstStyle/>
          <a:p>
            <a:fld id="{D4D294C2-4D12-4579-ABBF-F0087D47C391}" type="slidenum">
              <a:rPr lang="en-US" smtClean="0"/>
              <a:t>23</a:t>
            </a:fld>
            <a:endParaRPr lang="en-US"/>
          </a:p>
        </p:txBody>
      </p:sp>
    </p:spTree>
    <p:extLst>
      <p:ext uri="{BB962C8B-B14F-4D97-AF65-F5344CB8AC3E}">
        <p14:creationId xmlns:p14="http://schemas.microsoft.com/office/powerpoint/2010/main" val="42478873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Future studies should focus on determining the optimal training parameters per activity to promote long-term improvements and to provide operationalized descriptions of interventions to allow others to easily reproduce the activity. Additional research should be focused on boxing, as it is the most novel intervention regarding treatment of Parkinson’s and has little high level evidence on the topic. </a:t>
            </a:r>
          </a:p>
        </p:txBody>
      </p:sp>
      <p:sp>
        <p:nvSpPr>
          <p:cNvPr id="4" name="Slide Number Placeholder 3"/>
          <p:cNvSpPr>
            <a:spLocks noGrp="1"/>
          </p:cNvSpPr>
          <p:nvPr>
            <p:ph type="sldNum" sz="quarter" idx="5"/>
          </p:nvPr>
        </p:nvSpPr>
        <p:spPr/>
        <p:txBody>
          <a:bodyPr/>
          <a:lstStyle/>
          <a:p>
            <a:fld id="{D4D294C2-4D12-4579-ABBF-F0087D47C391}" type="slidenum">
              <a:rPr lang="en-US" smtClean="0"/>
              <a:t>24</a:t>
            </a:fld>
            <a:endParaRPr lang="en-US"/>
          </a:p>
        </p:txBody>
      </p:sp>
    </p:spTree>
    <p:extLst>
      <p:ext uri="{BB962C8B-B14F-4D97-AF65-F5344CB8AC3E}">
        <p14:creationId xmlns:p14="http://schemas.microsoft.com/office/powerpoint/2010/main" val="197540480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Practicing clinicians should consider educating and referring patients to participate in recreational programs to promote increased activity, participation, and symptom management as part of the long-term management in persons with Parkinson’s Disease. It was also concluded that the effects of improved patient-reported outcomes in recreational interventions were more pronounced as they were significantly associated </a:t>
            </a:r>
            <a:r>
              <a:rPr lang="en-US" sz="1200" dirty="0">
                <a:latin typeface="Georgia" panose="02040502050405020303" pitchFamily="18" charset="0"/>
              </a:rPr>
              <a:t>with continuing exercise outside of the study intervention.</a:t>
            </a:r>
            <a:endParaRPr lang="en-US" sz="1400" dirty="0">
              <a:latin typeface="Georgia" panose="02040502050405020303" pitchFamily="18" charset="0"/>
              <a:cs typeface="Georgia"/>
            </a:endParaRPr>
          </a:p>
          <a:p>
            <a:r>
              <a:rPr lang="en-US" dirty="0"/>
              <a:t>Based on the research collected, the most successful programs included tai chi and yoga, alone or combined with traditional therapy, for an average of 60 minutes, 2-3 times per week, over a 12-24 week time period. </a:t>
            </a:r>
          </a:p>
        </p:txBody>
      </p:sp>
      <p:sp>
        <p:nvSpPr>
          <p:cNvPr id="4" name="Slide Number Placeholder 3"/>
          <p:cNvSpPr>
            <a:spLocks noGrp="1"/>
          </p:cNvSpPr>
          <p:nvPr>
            <p:ph type="sldNum" sz="quarter" idx="5"/>
          </p:nvPr>
        </p:nvSpPr>
        <p:spPr/>
        <p:txBody>
          <a:bodyPr/>
          <a:lstStyle/>
          <a:p>
            <a:fld id="{D4D294C2-4D12-4579-ABBF-F0087D47C391}" type="slidenum">
              <a:rPr lang="en-US" smtClean="0"/>
              <a:t>25</a:t>
            </a:fld>
            <a:endParaRPr lang="en-US"/>
          </a:p>
        </p:txBody>
      </p:sp>
    </p:spTree>
    <p:extLst>
      <p:ext uri="{BB962C8B-B14F-4D97-AF65-F5344CB8AC3E}">
        <p14:creationId xmlns:p14="http://schemas.microsoft.com/office/powerpoint/2010/main" val="209512039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My colleagues and I would like to thank our research advisor, Dr. Renee Hakim, our Scientific Inquiry professor, Dr. Tracey Collins, the librarian who assisted us during our data collection, Ian O’Hara, and the rest of the Physical Therapy Department at the University of Scranton. </a:t>
            </a:r>
          </a:p>
        </p:txBody>
      </p:sp>
      <p:sp>
        <p:nvSpPr>
          <p:cNvPr id="4" name="Slide Number Placeholder 3"/>
          <p:cNvSpPr>
            <a:spLocks noGrp="1"/>
          </p:cNvSpPr>
          <p:nvPr>
            <p:ph type="sldNum" sz="quarter" idx="5"/>
          </p:nvPr>
        </p:nvSpPr>
        <p:spPr/>
        <p:txBody>
          <a:bodyPr/>
          <a:lstStyle/>
          <a:p>
            <a:fld id="{D4D294C2-4D12-4579-ABBF-F0087D47C391}" type="slidenum">
              <a:rPr lang="en-US" smtClean="0"/>
              <a:t>26</a:t>
            </a:fld>
            <a:endParaRPr lang="en-US"/>
          </a:p>
        </p:txBody>
      </p:sp>
    </p:spTree>
    <p:extLst>
      <p:ext uri="{BB962C8B-B14F-4D97-AF65-F5344CB8AC3E}">
        <p14:creationId xmlns:p14="http://schemas.microsoft.com/office/powerpoint/2010/main" val="374092159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4D294C2-4D12-4579-ABBF-F0087D47C391}" type="slidenum">
              <a:rPr lang="en-US" smtClean="0"/>
              <a:t>27</a:t>
            </a:fld>
            <a:endParaRPr lang="en-US"/>
          </a:p>
        </p:txBody>
      </p:sp>
    </p:spTree>
    <p:extLst>
      <p:ext uri="{BB962C8B-B14F-4D97-AF65-F5344CB8AC3E}">
        <p14:creationId xmlns:p14="http://schemas.microsoft.com/office/powerpoint/2010/main" val="5360352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Parkinson’s disease (PD) affects approximately 10 million people worldwide and is the second most common chronic neurodegenerative disease.1-6 Based on prolonged life expectancy and demographic changes, the estimated prevalence of PD is expected to double by 2040.1 PD is typically managed pharmacologically, with the replacement of dopamine to control motor symptoms. While motor symptoms are a primary symptom of Parkinson’s disease, non-motor symptoms, such as anxiety and depression, have been reported to have a greater impact on disability.1-4, 6 Individuals experiencing anxiety and/or depression are more likely to be found in poor social communication, adopt a sedentary lifestyle, present with increased progression of physical symptoms, and in turn increase the incidence of relapse, healthcare costs, and caregiver distress.1,2, 6 While pharmacological agents have been shown to help with non-motor symptoms, drug interactions and negative side effects are common occurrences.1,6 Adopting a complementary and alternative management approach to treating mild-to-moderate Parkinson’s disease allows patients to combat the severity, progression, and development of motor and non-motor symptoms.5 Mind-body exercises including yoga, Tai Chi, dancing, cycling, and boxing have been some of those mentioned and studied, looking at the beneficial effects on physical and psychological outcomes regarding activity and participation.1-6</a:t>
            </a:r>
            <a:endParaRPr lang="en-US" dirty="0"/>
          </a:p>
        </p:txBody>
      </p:sp>
      <p:sp>
        <p:nvSpPr>
          <p:cNvPr id="4" name="Slide Number Placeholder 3"/>
          <p:cNvSpPr>
            <a:spLocks noGrp="1"/>
          </p:cNvSpPr>
          <p:nvPr>
            <p:ph type="sldNum" sz="quarter" idx="5"/>
          </p:nvPr>
        </p:nvSpPr>
        <p:spPr/>
        <p:txBody>
          <a:bodyPr/>
          <a:lstStyle/>
          <a:p>
            <a:fld id="{D4D294C2-4D12-4579-ABBF-F0087D47C391}" type="slidenum">
              <a:rPr lang="en-US" smtClean="0"/>
              <a:t>3</a:t>
            </a:fld>
            <a:endParaRPr lang="en-US"/>
          </a:p>
        </p:txBody>
      </p:sp>
    </p:spTree>
    <p:extLst>
      <p:ext uri="{BB962C8B-B14F-4D97-AF65-F5344CB8AC3E}">
        <p14:creationId xmlns:p14="http://schemas.microsoft.com/office/powerpoint/2010/main" val="22003279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4D294C2-4D12-4579-ABBF-F0087D47C391}" type="slidenum">
              <a:rPr lang="en-US" smtClean="0"/>
              <a:t>4</a:t>
            </a:fld>
            <a:endParaRPr lang="en-US"/>
          </a:p>
        </p:txBody>
      </p:sp>
    </p:spTree>
    <p:extLst>
      <p:ext uri="{BB962C8B-B14F-4D97-AF65-F5344CB8AC3E}">
        <p14:creationId xmlns:p14="http://schemas.microsoft.com/office/powerpoint/2010/main" val="1398428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4D294C2-4D12-4579-ABBF-F0087D47C391}" type="slidenum">
              <a:rPr lang="en-US" smtClean="0"/>
              <a:t>11</a:t>
            </a:fld>
            <a:endParaRPr lang="en-US"/>
          </a:p>
        </p:txBody>
      </p:sp>
    </p:spTree>
    <p:extLst>
      <p:ext uri="{BB962C8B-B14F-4D97-AF65-F5344CB8AC3E}">
        <p14:creationId xmlns:p14="http://schemas.microsoft.com/office/powerpoint/2010/main" val="15175287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4D294C2-4D12-4579-ABBF-F0087D47C391}" type="slidenum">
              <a:rPr lang="en-US" smtClean="0"/>
              <a:t>12</a:t>
            </a:fld>
            <a:endParaRPr lang="en-US"/>
          </a:p>
        </p:txBody>
      </p:sp>
    </p:spTree>
    <p:extLst>
      <p:ext uri="{BB962C8B-B14F-4D97-AF65-F5344CB8AC3E}">
        <p14:creationId xmlns:p14="http://schemas.microsoft.com/office/powerpoint/2010/main" val="14442820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4D294C2-4D12-4579-ABBF-F0087D47C391}" type="slidenum">
              <a:rPr lang="en-US" smtClean="0"/>
              <a:t>13</a:t>
            </a:fld>
            <a:endParaRPr lang="en-US"/>
          </a:p>
        </p:txBody>
      </p:sp>
    </p:spTree>
    <p:extLst>
      <p:ext uri="{BB962C8B-B14F-4D97-AF65-F5344CB8AC3E}">
        <p14:creationId xmlns:p14="http://schemas.microsoft.com/office/powerpoint/2010/main" val="6977543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Change table to author, </a:t>
            </a:r>
            <a:r>
              <a:rPr lang="en-US" dirty="0" err="1"/>
              <a:t>PEDro</a:t>
            </a:r>
            <a:r>
              <a:rPr lang="en-US" dirty="0"/>
              <a:t> score, and intervention, comments (frequency, intensity, duration)</a:t>
            </a:r>
          </a:p>
          <a:p>
            <a:r>
              <a:rPr lang="en-US" dirty="0"/>
              <a:t>Numbers on the top can be found in pamphlet, explain evidence total</a:t>
            </a:r>
          </a:p>
          <a:p>
            <a:r>
              <a:rPr lang="en-US" dirty="0"/>
              <a:t>Explain difficulty of blinding therapist and intervention</a:t>
            </a:r>
          </a:p>
        </p:txBody>
      </p:sp>
      <p:sp>
        <p:nvSpPr>
          <p:cNvPr id="4" name="Slide Number Placeholder 3"/>
          <p:cNvSpPr>
            <a:spLocks noGrp="1"/>
          </p:cNvSpPr>
          <p:nvPr>
            <p:ph type="sldNum" sz="quarter" idx="5"/>
          </p:nvPr>
        </p:nvSpPr>
        <p:spPr/>
        <p:txBody>
          <a:bodyPr/>
          <a:lstStyle/>
          <a:p>
            <a:fld id="{D4D294C2-4D12-4579-ABBF-F0087D47C391}" type="slidenum">
              <a:rPr lang="en-US" smtClean="0"/>
              <a:t>14</a:t>
            </a:fld>
            <a:endParaRPr lang="en-US"/>
          </a:p>
        </p:txBody>
      </p:sp>
    </p:spTree>
    <p:extLst>
      <p:ext uri="{BB962C8B-B14F-4D97-AF65-F5344CB8AC3E}">
        <p14:creationId xmlns:p14="http://schemas.microsoft.com/office/powerpoint/2010/main" val="27973731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that negative value is good using UPDRS and PDQ, negative score = better score</a:t>
            </a:r>
          </a:p>
        </p:txBody>
      </p:sp>
      <p:sp>
        <p:nvSpPr>
          <p:cNvPr id="4" name="Slide Number Placeholder 3"/>
          <p:cNvSpPr>
            <a:spLocks noGrp="1"/>
          </p:cNvSpPr>
          <p:nvPr>
            <p:ph type="sldNum" sz="quarter" idx="5"/>
          </p:nvPr>
        </p:nvSpPr>
        <p:spPr/>
        <p:txBody>
          <a:bodyPr/>
          <a:lstStyle/>
          <a:p>
            <a:fld id="{D4D294C2-4D12-4579-ABBF-F0087D47C391}" type="slidenum">
              <a:rPr lang="en-US" smtClean="0"/>
              <a:t>17</a:t>
            </a:fld>
            <a:endParaRPr lang="en-US"/>
          </a:p>
        </p:txBody>
      </p:sp>
    </p:spTree>
    <p:extLst>
      <p:ext uri="{BB962C8B-B14F-4D97-AF65-F5344CB8AC3E}">
        <p14:creationId xmlns:p14="http://schemas.microsoft.com/office/powerpoint/2010/main" val="5747003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Explain meta-analysis</a:t>
            </a:r>
          </a:p>
          <a:p>
            <a:r>
              <a:rPr lang="en-US" dirty="0"/>
              <a:t>Change in score </a:t>
            </a:r>
          </a:p>
          <a:p>
            <a:r>
              <a:rPr lang="en-US" dirty="0"/>
              <a:t>Red is combined data – collapsed data</a:t>
            </a:r>
          </a:p>
        </p:txBody>
      </p:sp>
      <p:sp>
        <p:nvSpPr>
          <p:cNvPr id="4" name="Slide Number Placeholder 3"/>
          <p:cNvSpPr>
            <a:spLocks noGrp="1"/>
          </p:cNvSpPr>
          <p:nvPr>
            <p:ph type="sldNum" sz="quarter" idx="5"/>
          </p:nvPr>
        </p:nvSpPr>
        <p:spPr/>
        <p:txBody>
          <a:bodyPr/>
          <a:lstStyle/>
          <a:p>
            <a:fld id="{D4D294C2-4D12-4579-ABBF-F0087D47C391}" type="slidenum">
              <a:rPr lang="en-US" smtClean="0"/>
              <a:t>20</a:t>
            </a:fld>
            <a:endParaRPr lang="en-US"/>
          </a:p>
        </p:txBody>
      </p:sp>
    </p:spTree>
    <p:extLst>
      <p:ext uri="{BB962C8B-B14F-4D97-AF65-F5344CB8AC3E}">
        <p14:creationId xmlns:p14="http://schemas.microsoft.com/office/powerpoint/2010/main" val="93512751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obj" preserve="1">
  <p:cSld name="Title Slide">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0"/>
            <a:ext cx="9143999" cy="5143499"/>
          </a:xfrm>
          <a:prstGeom prst="rect">
            <a:avLst/>
          </a:prstGeom>
          <a:blipFill>
            <a:blip r:embed="rId2" cstate="print"/>
            <a:stretch>
              <a:fillRect/>
            </a:stretch>
          </a:blipFill>
        </p:spPr>
        <p:txBody>
          <a:bodyPr wrap="square" lIns="0" tIns="0" rIns="0" bIns="0" rtlCol="0"/>
          <a:lstStyle/>
          <a:p>
            <a:endParaRPr/>
          </a:p>
        </p:txBody>
      </p:sp>
      <p:sp>
        <p:nvSpPr>
          <p:cNvPr id="17" name="bk object 17"/>
          <p:cNvSpPr/>
          <p:nvPr/>
        </p:nvSpPr>
        <p:spPr>
          <a:xfrm>
            <a:off x="0" y="1163100"/>
            <a:ext cx="9144000" cy="3980815"/>
          </a:xfrm>
          <a:custGeom>
            <a:avLst/>
            <a:gdLst/>
            <a:ahLst/>
            <a:cxnLst/>
            <a:rect l="l" t="t" r="r" b="b"/>
            <a:pathLst>
              <a:path w="9144000" h="3980815">
                <a:moveTo>
                  <a:pt x="0" y="3980399"/>
                </a:moveTo>
                <a:lnTo>
                  <a:pt x="9143999" y="3980399"/>
                </a:lnTo>
                <a:lnTo>
                  <a:pt x="9143999" y="0"/>
                </a:lnTo>
                <a:lnTo>
                  <a:pt x="0" y="0"/>
                </a:lnTo>
                <a:lnTo>
                  <a:pt x="0" y="3980399"/>
                </a:lnTo>
                <a:close/>
              </a:path>
            </a:pathLst>
          </a:custGeom>
          <a:solidFill>
            <a:srgbClr val="FFFFFF"/>
          </a:solidFill>
        </p:spPr>
        <p:txBody>
          <a:bodyPr wrap="square" lIns="0" tIns="0" rIns="0" bIns="0" rtlCol="0"/>
          <a:lstStyle/>
          <a:p>
            <a:endParaRPr/>
          </a:p>
        </p:txBody>
      </p:sp>
      <p:sp>
        <p:nvSpPr>
          <p:cNvPr id="18" name="bk object 18"/>
          <p:cNvSpPr/>
          <p:nvPr/>
        </p:nvSpPr>
        <p:spPr>
          <a:xfrm>
            <a:off x="4526626" y="571349"/>
            <a:ext cx="4617720" cy="590550"/>
          </a:xfrm>
          <a:custGeom>
            <a:avLst/>
            <a:gdLst/>
            <a:ahLst/>
            <a:cxnLst/>
            <a:rect l="l" t="t" r="r" b="b"/>
            <a:pathLst>
              <a:path w="4617720" h="590550">
                <a:moveTo>
                  <a:pt x="4616173" y="590501"/>
                </a:moveTo>
                <a:lnTo>
                  <a:pt x="0" y="590501"/>
                </a:lnTo>
                <a:lnTo>
                  <a:pt x="4617372" y="0"/>
                </a:lnTo>
                <a:lnTo>
                  <a:pt x="4616173" y="590501"/>
                </a:lnTo>
                <a:close/>
              </a:path>
            </a:pathLst>
          </a:custGeom>
          <a:solidFill>
            <a:srgbClr val="FFFFFF">
              <a:alpha val="6666"/>
            </a:srgbClr>
          </a:solidFill>
        </p:spPr>
        <p:txBody>
          <a:bodyPr wrap="square" lIns="0" tIns="0" rIns="0" bIns="0" rtlCol="0"/>
          <a:lstStyle/>
          <a:p>
            <a:endParaRPr/>
          </a:p>
        </p:txBody>
      </p:sp>
      <p:sp>
        <p:nvSpPr>
          <p:cNvPr id="19" name="bk object 19"/>
          <p:cNvSpPr/>
          <p:nvPr/>
        </p:nvSpPr>
        <p:spPr>
          <a:xfrm>
            <a:off x="4526626" y="1162132"/>
            <a:ext cx="4617720" cy="571500"/>
          </a:xfrm>
          <a:custGeom>
            <a:avLst/>
            <a:gdLst/>
            <a:ahLst/>
            <a:cxnLst/>
            <a:rect l="l" t="t" r="r" b="b"/>
            <a:pathLst>
              <a:path w="4617720" h="571500">
                <a:moveTo>
                  <a:pt x="4617372" y="571095"/>
                </a:moveTo>
                <a:lnTo>
                  <a:pt x="0" y="0"/>
                </a:lnTo>
                <a:lnTo>
                  <a:pt x="4616173" y="0"/>
                </a:lnTo>
                <a:lnTo>
                  <a:pt x="4617372" y="571095"/>
                </a:lnTo>
                <a:close/>
              </a:path>
            </a:pathLst>
          </a:custGeom>
          <a:solidFill>
            <a:srgbClr val="000000">
              <a:alpha val="7843"/>
            </a:srgbClr>
          </a:solidFill>
        </p:spPr>
        <p:txBody>
          <a:bodyPr wrap="square" lIns="0" tIns="0" rIns="0" bIns="0" rtlCol="0"/>
          <a:lstStyle/>
          <a:p>
            <a:endParaRPr/>
          </a:p>
        </p:txBody>
      </p:sp>
      <p:sp>
        <p:nvSpPr>
          <p:cNvPr id="2" name="Holder 2"/>
          <p:cNvSpPr>
            <a:spLocks noGrp="1"/>
          </p:cNvSpPr>
          <p:nvPr>
            <p:ph type="ctrTitle"/>
          </p:nvPr>
        </p:nvSpPr>
        <p:spPr>
          <a:xfrm>
            <a:off x="2712194" y="230882"/>
            <a:ext cx="3719611" cy="756919"/>
          </a:xfrm>
          <a:prstGeom prst="rect">
            <a:avLst/>
          </a:prstGeom>
        </p:spPr>
        <p:txBody>
          <a:bodyPr wrap="square" lIns="0" tIns="0" rIns="0" bIns="0">
            <a:spAutoFit/>
          </a:bodyPr>
          <a:lstStyle>
            <a:lvl1pPr>
              <a:defRPr b="0" i="0">
                <a:solidFill>
                  <a:schemeClr val="tx1"/>
                </a:solidFill>
              </a:defRPr>
            </a:lvl1pPr>
          </a:lstStyle>
          <a:p>
            <a:endParaRPr/>
          </a:p>
        </p:txBody>
      </p:sp>
      <p:sp>
        <p:nvSpPr>
          <p:cNvPr id="3" name="Holder 3"/>
          <p:cNvSpPr>
            <a:spLocks noGrp="1"/>
          </p:cNvSpPr>
          <p:nvPr>
            <p:ph type="subTitle" idx="4"/>
          </p:nvPr>
        </p:nvSpPr>
        <p:spPr>
          <a:xfrm>
            <a:off x="1371600" y="2880360"/>
            <a:ext cx="6400800" cy="1285875"/>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11/3/2019</a:t>
            </a:fld>
            <a:endParaRPr lang="en-US"/>
          </a:p>
        </p:txBody>
      </p:sp>
      <p:sp>
        <p:nvSpPr>
          <p:cNvPr id="6" name="Holder 6"/>
          <p:cNvSpPr>
            <a:spLocks noGrp="1"/>
          </p:cNvSpPr>
          <p:nvPr>
            <p:ph type="sldNum" sz="quarter" idx="7"/>
          </p:nvPr>
        </p:nvSpPr>
        <p:spPr/>
        <p:txBody>
          <a:bodyPr lIns="0" tIns="0" rIns="0" bIns="0"/>
          <a:lstStyle>
            <a:lvl1pPr>
              <a:defRPr sz="1300" b="0" i="0">
                <a:solidFill>
                  <a:schemeClr val="tx1"/>
                </a:solidFill>
                <a:latin typeface="Georgia"/>
                <a:cs typeface="Georgia"/>
              </a:defRPr>
            </a:lvl1pPr>
          </a:lstStyle>
          <a:p>
            <a:pPr marL="104139">
              <a:lnSpc>
                <a:spcPts val="1550"/>
              </a:lnSpc>
            </a:pPr>
            <a:fld id="{81D60167-4931-47E6-BA6A-407CBD079E47}" type="slidenum">
              <a:rPr dirty="0"/>
              <a:t>‹#›</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800" b="0" i="0">
                <a:solidFill>
                  <a:schemeClr val="bg1"/>
                </a:solidFill>
                <a:latin typeface="Georgia"/>
                <a:cs typeface="Georgia"/>
              </a:defRPr>
            </a:lvl1pPr>
          </a:lstStyle>
          <a:p>
            <a:endParaRPr/>
          </a:p>
        </p:txBody>
      </p:sp>
      <p:sp>
        <p:nvSpPr>
          <p:cNvPr id="3" name="Holder 3"/>
          <p:cNvSpPr>
            <a:spLocks noGrp="1"/>
          </p:cNvSpPr>
          <p:nvPr>
            <p:ph type="body" idx="1"/>
          </p:nvPr>
        </p:nvSpPr>
        <p:spPr/>
        <p:txBody>
          <a:bodyPr lIns="0" tIns="0" rIns="0" bIns="0"/>
          <a:lstStyle>
            <a:lvl1pPr>
              <a:defRPr sz="2400" b="0" i="0">
                <a:solidFill>
                  <a:schemeClr val="tx1"/>
                </a:solidFill>
                <a:latin typeface="Georgia"/>
                <a:cs typeface="Georgia"/>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11/3/2019</a:t>
            </a:fld>
            <a:endParaRPr lang="en-US"/>
          </a:p>
        </p:txBody>
      </p:sp>
      <p:sp>
        <p:nvSpPr>
          <p:cNvPr id="6" name="Holder 6"/>
          <p:cNvSpPr>
            <a:spLocks noGrp="1"/>
          </p:cNvSpPr>
          <p:nvPr>
            <p:ph type="sldNum" sz="quarter" idx="7"/>
          </p:nvPr>
        </p:nvSpPr>
        <p:spPr/>
        <p:txBody>
          <a:bodyPr lIns="0" tIns="0" rIns="0" bIns="0"/>
          <a:lstStyle>
            <a:lvl1pPr>
              <a:defRPr sz="1300" b="0" i="0">
                <a:solidFill>
                  <a:schemeClr val="tx1"/>
                </a:solidFill>
                <a:latin typeface="Georgia"/>
                <a:cs typeface="Georgia"/>
              </a:defRPr>
            </a:lvl1pPr>
          </a:lstStyle>
          <a:p>
            <a:pPr marL="104139">
              <a:lnSpc>
                <a:spcPts val="1550"/>
              </a:lnSpc>
            </a:pPr>
            <a:fld id="{81D60167-4931-47E6-BA6A-407CBD079E47}" type="slidenum">
              <a:rPr dirty="0"/>
              <a:t>‹#›</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 preserve="1">
  <p:cSld name="Two Content">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0"/>
            <a:ext cx="9143999" cy="5143499"/>
          </a:xfrm>
          <a:prstGeom prst="rect">
            <a:avLst/>
          </a:prstGeom>
          <a:blipFill>
            <a:blip r:embed="rId2" cstate="print"/>
            <a:stretch>
              <a:fillRect/>
            </a:stretch>
          </a:blipFill>
        </p:spPr>
        <p:txBody>
          <a:bodyPr wrap="square" lIns="0" tIns="0" rIns="0" bIns="0" rtlCol="0"/>
          <a:lstStyle/>
          <a:p>
            <a:endParaRPr/>
          </a:p>
        </p:txBody>
      </p:sp>
      <p:sp>
        <p:nvSpPr>
          <p:cNvPr id="17" name="bk object 17"/>
          <p:cNvSpPr/>
          <p:nvPr/>
        </p:nvSpPr>
        <p:spPr>
          <a:xfrm>
            <a:off x="0" y="1163100"/>
            <a:ext cx="9144000" cy="3980815"/>
          </a:xfrm>
          <a:custGeom>
            <a:avLst/>
            <a:gdLst/>
            <a:ahLst/>
            <a:cxnLst/>
            <a:rect l="l" t="t" r="r" b="b"/>
            <a:pathLst>
              <a:path w="9144000" h="3980815">
                <a:moveTo>
                  <a:pt x="0" y="3980399"/>
                </a:moveTo>
                <a:lnTo>
                  <a:pt x="9143999" y="3980399"/>
                </a:lnTo>
                <a:lnTo>
                  <a:pt x="9143999" y="0"/>
                </a:lnTo>
                <a:lnTo>
                  <a:pt x="0" y="0"/>
                </a:lnTo>
                <a:lnTo>
                  <a:pt x="0" y="3980399"/>
                </a:lnTo>
                <a:close/>
              </a:path>
            </a:pathLst>
          </a:custGeom>
          <a:solidFill>
            <a:srgbClr val="FFFFFF"/>
          </a:solidFill>
        </p:spPr>
        <p:txBody>
          <a:bodyPr wrap="square" lIns="0" tIns="0" rIns="0" bIns="0" rtlCol="0"/>
          <a:lstStyle/>
          <a:p>
            <a:endParaRPr/>
          </a:p>
        </p:txBody>
      </p:sp>
      <p:sp>
        <p:nvSpPr>
          <p:cNvPr id="18" name="bk object 18"/>
          <p:cNvSpPr/>
          <p:nvPr/>
        </p:nvSpPr>
        <p:spPr>
          <a:xfrm>
            <a:off x="4526626" y="1162132"/>
            <a:ext cx="4617720" cy="571500"/>
          </a:xfrm>
          <a:custGeom>
            <a:avLst/>
            <a:gdLst/>
            <a:ahLst/>
            <a:cxnLst/>
            <a:rect l="l" t="t" r="r" b="b"/>
            <a:pathLst>
              <a:path w="4617720" h="571500">
                <a:moveTo>
                  <a:pt x="4617372" y="571095"/>
                </a:moveTo>
                <a:lnTo>
                  <a:pt x="0" y="0"/>
                </a:lnTo>
                <a:lnTo>
                  <a:pt x="4616173" y="0"/>
                </a:lnTo>
                <a:lnTo>
                  <a:pt x="4617372" y="571095"/>
                </a:lnTo>
                <a:close/>
              </a:path>
            </a:pathLst>
          </a:custGeom>
          <a:solidFill>
            <a:srgbClr val="000000">
              <a:alpha val="7843"/>
            </a:srgbClr>
          </a:solidFill>
        </p:spPr>
        <p:txBody>
          <a:bodyPr wrap="square" lIns="0" tIns="0" rIns="0" bIns="0" rtlCol="0"/>
          <a:lstStyle/>
          <a:p>
            <a:endParaRPr/>
          </a:p>
        </p:txBody>
      </p:sp>
      <p:sp>
        <p:nvSpPr>
          <p:cNvPr id="19" name="bk object 19"/>
          <p:cNvSpPr/>
          <p:nvPr/>
        </p:nvSpPr>
        <p:spPr>
          <a:xfrm>
            <a:off x="4526626" y="571349"/>
            <a:ext cx="4617720" cy="590550"/>
          </a:xfrm>
          <a:custGeom>
            <a:avLst/>
            <a:gdLst/>
            <a:ahLst/>
            <a:cxnLst/>
            <a:rect l="l" t="t" r="r" b="b"/>
            <a:pathLst>
              <a:path w="4617720" h="590550">
                <a:moveTo>
                  <a:pt x="4616173" y="590501"/>
                </a:moveTo>
                <a:lnTo>
                  <a:pt x="0" y="590501"/>
                </a:lnTo>
                <a:lnTo>
                  <a:pt x="4617372" y="0"/>
                </a:lnTo>
                <a:lnTo>
                  <a:pt x="4616173" y="590501"/>
                </a:lnTo>
                <a:close/>
              </a:path>
            </a:pathLst>
          </a:custGeom>
          <a:solidFill>
            <a:srgbClr val="FFFFFF">
              <a:alpha val="6666"/>
            </a:srgbClr>
          </a:solidFill>
        </p:spPr>
        <p:txBody>
          <a:bodyPr wrap="square" lIns="0" tIns="0" rIns="0" bIns="0" rtlCol="0"/>
          <a:lstStyle/>
          <a:p>
            <a:endParaRPr/>
          </a:p>
        </p:txBody>
      </p:sp>
      <p:sp>
        <p:nvSpPr>
          <p:cNvPr id="2" name="Holder 2"/>
          <p:cNvSpPr>
            <a:spLocks noGrp="1"/>
          </p:cNvSpPr>
          <p:nvPr>
            <p:ph type="title"/>
          </p:nvPr>
        </p:nvSpPr>
        <p:spPr/>
        <p:txBody>
          <a:bodyPr lIns="0" tIns="0" rIns="0" bIns="0"/>
          <a:lstStyle>
            <a:lvl1pPr>
              <a:defRPr sz="4800" b="0" i="0">
                <a:solidFill>
                  <a:schemeClr val="bg1"/>
                </a:solidFill>
                <a:latin typeface="Georgia"/>
                <a:cs typeface="Georgia"/>
              </a:defRPr>
            </a:lvl1pPr>
          </a:lstStyle>
          <a:p>
            <a:endParaRPr/>
          </a:p>
        </p:txBody>
      </p:sp>
      <p:sp>
        <p:nvSpPr>
          <p:cNvPr id="3" name="Holder 3"/>
          <p:cNvSpPr>
            <a:spLocks noGrp="1"/>
          </p:cNvSpPr>
          <p:nvPr>
            <p:ph sz="half" idx="2"/>
          </p:nvPr>
        </p:nvSpPr>
        <p:spPr>
          <a:xfrm>
            <a:off x="574724" y="1207643"/>
            <a:ext cx="2289175" cy="2997200"/>
          </a:xfrm>
          <a:prstGeom prst="rect">
            <a:avLst/>
          </a:prstGeom>
        </p:spPr>
        <p:txBody>
          <a:bodyPr wrap="square" lIns="0" tIns="0" rIns="0" bIns="0">
            <a:spAutoFit/>
          </a:bodyPr>
          <a:lstStyle>
            <a:lvl1pPr>
              <a:defRPr sz="2400" b="0" i="0">
                <a:solidFill>
                  <a:schemeClr val="tx1"/>
                </a:solidFill>
                <a:latin typeface="Georgia"/>
                <a:cs typeface="Georgia"/>
              </a:defRPr>
            </a:lvl1pPr>
          </a:lstStyle>
          <a:p>
            <a:endParaRPr/>
          </a:p>
        </p:txBody>
      </p:sp>
      <p:sp>
        <p:nvSpPr>
          <p:cNvPr id="4" name="Holder 4"/>
          <p:cNvSpPr>
            <a:spLocks noGrp="1"/>
          </p:cNvSpPr>
          <p:nvPr>
            <p:ph sz="half" idx="3"/>
          </p:nvPr>
        </p:nvSpPr>
        <p:spPr>
          <a:xfrm>
            <a:off x="4809823" y="1207643"/>
            <a:ext cx="3054350" cy="2575560"/>
          </a:xfrm>
          <a:prstGeom prst="rect">
            <a:avLst/>
          </a:prstGeom>
        </p:spPr>
        <p:txBody>
          <a:bodyPr wrap="square" lIns="0" tIns="0" rIns="0" bIns="0">
            <a:spAutoFit/>
          </a:bodyPr>
          <a:lstStyle>
            <a:lvl1pPr>
              <a:defRPr sz="2400" b="0" i="0">
                <a:solidFill>
                  <a:schemeClr val="tx1"/>
                </a:solidFill>
                <a:latin typeface="Georgia"/>
                <a:cs typeface="Georgia"/>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11/3/2019</a:t>
            </a:fld>
            <a:endParaRPr lang="en-US"/>
          </a:p>
        </p:txBody>
      </p:sp>
      <p:sp>
        <p:nvSpPr>
          <p:cNvPr id="7" name="Holder 7"/>
          <p:cNvSpPr>
            <a:spLocks noGrp="1"/>
          </p:cNvSpPr>
          <p:nvPr>
            <p:ph type="sldNum" sz="quarter" idx="7"/>
          </p:nvPr>
        </p:nvSpPr>
        <p:spPr/>
        <p:txBody>
          <a:bodyPr lIns="0" tIns="0" rIns="0" bIns="0"/>
          <a:lstStyle>
            <a:lvl1pPr>
              <a:defRPr sz="1300" b="0" i="0">
                <a:solidFill>
                  <a:schemeClr val="tx1"/>
                </a:solidFill>
                <a:latin typeface="Georgia"/>
                <a:cs typeface="Georgia"/>
              </a:defRPr>
            </a:lvl1pPr>
          </a:lstStyle>
          <a:p>
            <a:pPr marL="104139">
              <a:lnSpc>
                <a:spcPts val="1550"/>
              </a:lnSpc>
            </a:pPr>
            <a:fld id="{81D60167-4931-47E6-BA6A-407CBD079E47}" type="slidenum">
              <a:rPr dirty="0"/>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reserve="1">
  <p:cSld name="Title Only">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0"/>
            <a:ext cx="9143999" cy="5143499"/>
          </a:xfrm>
          <a:prstGeom prst="rect">
            <a:avLst/>
          </a:prstGeom>
          <a:blipFill>
            <a:blip r:embed="rId2" cstate="print"/>
            <a:stretch>
              <a:fillRect/>
            </a:stretch>
          </a:blipFill>
        </p:spPr>
        <p:txBody>
          <a:bodyPr wrap="square" lIns="0" tIns="0" rIns="0" bIns="0" rtlCol="0"/>
          <a:lstStyle/>
          <a:p>
            <a:endParaRPr/>
          </a:p>
        </p:txBody>
      </p:sp>
      <p:sp>
        <p:nvSpPr>
          <p:cNvPr id="17" name="bk object 17"/>
          <p:cNvSpPr/>
          <p:nvPr/>
        </p:nvSpPr>
        <p:spPr>
          <a:xfrm>
            <a:off x="6699" y="76256"/>
            <a:ext cx="9134475" cy="5055235"/>
          </a:xfrm>
          <a:custGeom>
            <a:avLst/>
            <a:gdLst/>
            <a:ahLst/>
            <a:cxnLst/>
            <a:rect l="l" t="t" r="r" b="b"/>
            <a:pathLst>
              <a:path w="9134475" h="5055235">
                <a:moveTo>
                  <a:pt x="1565" y="5054792"/>
                </a:moveTo>
                <a:lnTo>
                  <a:pt x="1253" y="4980402"/>
                </a:lnTo>
                <a:lnTo>
                  <a:pt x="857" y="4862728"/>
                </a:lnTo>
                <a:lnTo>
                  <a:pt x="542" y="4738157"/>
                </a:lnTo>
                <a:lnTo>
                  <a:pt x="302" y="4607147"/>
                </a:lnTo>
                <a:lnTo>
                  <a:pt x="89" y="4423248"/>
                </a:lnTo>
                <a:lnTo>
                  <a:pt x="0" y="3976262"/>
                </a:lnTo>
                <a:lnTo>
                  <a:pt x="227" y="3603172"/>
                </a:lnTo>
                <a:lnTo>
                  <a:pt x="2780" y="1616710"/>
                </a:lnTo>
                <a:lnTo>
                  <a:pt x="3096" y="1236109"/>
                </a:lnTo>
                <a:lnTo>
                  <a:pt x="3140" y="727138"/>
                </a:lnTo>
                <a:lnTo>
                  <a:pt x="2985" y="538333"/>
                </a:lnTo>
                <a:lnTo>
                  <a:pt x="2792" y="403287"/>
                </a:lnTo>
                <a:lnTo>
                  <a:pt x="2528" y="274373"/>
                </a:lnTo>
                <a:lnTo>
                  <a:pt x="2186" y="152049"/>
                </a:lnTo>
                <a:lnTo>
                  <a:pt x="1762" y="36777"/>
                </a:lnTo>
                <a:lnTo>
                  <a:pt x="1601" y="0"/>
                </a:lnTo>
                <a:lnTo>
                  <a:pt x="9134106" y="3255735"/>
                </a:lnTo>
                <a:lnTo>
                  <a:pt x="1565" y="5054792"/>
                </a:lnTo>
                <a:close/>
              </a:path>
            </a:pathLst>
          </a:custGeom>
          <a:solidFill>
            <a:srgbClr val="FFFFFF">
              <a:alpha val="6666"/>
            </a:srgbClr>
          </a:solidFill>
        </p:spPr>
        <p:txBody>
          <a:bodyPr wrap="square" lIns="0" tIns="0" rIns="0" bIns="0" rtlCol="0"/>
          <a:lstStyle/>
          <a:p>
            <a:endParaRPr/>
          </a:p>
        </p:txBody>
      </p:sp>
      <p:sp>
        <p:nvSpPr>
          <p:cNvPr id="2" name="Holder 2"/>
          <p:cNvSpPr>
            <a:spLocks noGrp="1"/>
          </p:cNvSpPr>
          <p:nvPr>
            <p:ph type="title"/>
          </p:nvPr>
        </p:nvSpPr>
        <p:spPr/>
        <p:txBody>
          <a:bodyPr lIns="0" tIns="0" rIns="0" bIns="0"/>
          <a:lstStyle>
            <a:lvl1pPr>
              <a:defRPr sz="4800" b="0" i="0">
                <a:solidFill>
                  <a:schemeClr val="bg1"/>
                </a:solidFill>
                <a:latin typeface="Georgia"/>
                <a:cs typeface="Georgia"/>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11/3/2019</a:t>
            </a:fld>
            <a:endParaRPr lang="en-US"/>
          </a:p>
        </p:txBody>
      </p:sp>
      <p:sp>
        <p:nvSpPr>
          <p:cNvPr id="5" name="Holder 5"/>
          <p:cNvSpPr>
            <a:spLocks noGrp="1"/>
          </p:cNvSpPr>
          <p:nvPr>
            <p:ph type="sldNum" sz="quarter" idx="7"/>
          </p:nvPr>
        </p:nvSpPr>
        <p:spPr/>
        <p:txBody>
          <a:bodyPr lIns="0" tIns="0" rIns="0" bIns="0"/>
          <a:lstStyle>
            <a:lvl1pPr>
              <a:defRPr sz="1300" b="0" i="0">
                <a:solidFill>
                  <a:schemeClr val="tx1"/>
                </a:solidFill>
                <a:latin typeface="Georgia"/>
                <a:cs typeface="Georgia"/>
              </a:defRPr>
            </a:lvl1pPr>
          </a:lstStyle>
          <a:p>
            <a:pPr marL="104139">
              <a:lnSpc>
                <a:spcPts val="1550"/>
              </a:lnSpc>
            </a:pPr>
            <a:fld id="{81D60167-4931-47E6-BA6A-407CBD079E47}" type="slidenum">
              <a:rPr dirty="0"/>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11/3/2019</a:t>
            </a:fld>
            <a:endParaRPr lang="en-US"/>
          </a:p>
        </p:txBody>
      </p:sp>
      <p:sp>
        <p:nvSpPr>
          <p:cNvPr id="4" name="Holder 4"/>
          <p:cNvSpPr>
            <a:spLocks noGrp="1"/>
          </p:cNvSpPr>
          <p:nvPr>
            <p:ph type="sldNum" sz="quarter" idx="7"/>
          </p:nvPr>
        </p:nvSpPr>
        <p:spPr/>
        <p:txBody>
          <a:bodyPr lIns="0" tIns="0" rIns="0" bIns="0"/>
          <a:lstStyle>
            <a:lvl1pPr>
              <a:defRPr sz="1300" b="0" i="0">
                <a:solidFill>
                  <a:schemeClr val="tx1"/>
                </a:solidFill>
                <a:latin typeface="Georgia"/>
                <a:cs typeface="Georgia"/>
              </a:defRPr>
            </a:lvl1pPr>
          </a:lstStyle>
          <a:p>
            <a:pPr marL="104139">
              <a:lnSpc>
                <a:spcPts val="1550"/>
              </a:lnSpc>
            </a:pPr>
            <a:fld id="{81D60167-4931-47E6-BA6A-407CBD079E47}" type="slidenum">
              <a:rPr dirty="0"/>
              <a:t>‹#›</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0"/>
            <a:ext cx="9143999" cy="5143499"/>
          </a:xfrm>
          <a:prstGeom prst="rect">
            <a:avLst/>
          </a:prstGeom>
          <a:blipFill>
            <a:blip r:embed="rId7" cstate="print"/>
            <a:stretch>
              <a:fillRect/>
            </a:stretch>
          </a:blipFill>
        </p:spPr>
        <p:txBody>
          <a:bodyPr wrap="square" lIns="0" tIns="0" rIns="0" bIns="0" rtlCol="0"/>
          <a:lstStyle/>
          <a:p>
            <a:endParaRPr/>
          </a:p>
        </p:txBody>
      </p:sp>
      <p:sp>
        <p:nvSpPr>
          <p:cNvPr id="2" name="Holder 2"/>
          <p:cNvSpPr>
            <a:spLocks noGrp="1"/>
          </p:cNvSpPr>
          <p:nvPr>
            <p:ph type="title"/>
          </p:nvPr>
        </p:nvSpPr>
        <p:spPr>
          <a:xfrm>
            <a:off x="3055243" y="230882"/>
            <a:ext cx="3033513" cy="756919"/>
          </a:xfrm>
          <a:prstGeom prst="rect">
            <a:avLst/>
          </a:prstGeom>
        </p:spPr>
        <p:txBody>
          <a:bodyPr wrap="square" lIns="0" tIns="0" rIns="0" bIns="0">
            <a:spAutoFit/>
          </a:bodyPr>
          <a:lstStyle>
            <a:lvl1pPr>
              <a:defRPr sz="4800" b="0" i="0">
                <a:solidFill>
                  <a:schemeClr val="bg1"/>
                </a:solidFill>
                <a:latin typeface="Georgia"/>
                <a:cs typeface="Georgia"/>
              </a:defRPr>
            </a:lvl1pPr>
          </a:lstStyle>
          <a:p>
            <a:endParaRPr/>
          </a:p>
        </p:txBody>
      </p:sp>
      <p:sp>
        <p:nvSpPr>
          <p:cNvPr id="3" name="Holder 3"/>
          <p:cNvSpPr>
            <a:spLocks noGrp="1"/>
          </p:cNvSpPr>
          <p:nvPr>
            <p:ph type="body" idx="1"/>
          </p:nvPr>
        </p:nvSpPr>
        <p:spPr>
          <a:xfrm>
            <a:off x="589602" y="1415415"/>
            <a:ext cx="7964795" cy="2835275"/>
          </a:xfrm>
          <a:prstGeom prst="rect">
            <a:avLst/>
          </a:prstGeom>
        </p:spPr>
        <p:txBody>
          <a:bodyPr wrap="square" lIns="0" tIns="0" rIns="0" bIns="0">
            <a:spAutoFit/>
          </a:bodyPr>
          <a:lstStyle>
            <a:lvl1pPr>
              <a:defRPr sz="2400" b="0" i="0">
                <a:solidFill>
                  <a:schemeClr val="tx1"/>
                </a:solidFill>
                <a:latin typeface="Georgia"/>
                <a:cs typeface="Georgia"/>
              </a:defRPr>
            </a:lvl1pPr>
          </a:lstStyle>
          <a:p>
            <a:endParaRPr/>
          </a:p>
        </p:txBody>
      </p:sp>
      <p:sp>
        <p:nvSpPr>
          <p:cNvPr id="4" name="Holder 4"/>
          <p:cNvSpPr>
            <a:spLocks noGrp="1"/>
          </p:cNvSpPr>
          <p:nvPr>
            <p:ph type="ftr" sz="quarter" idx="5"/>
          </p:nvPr>
        </p:nvSpPr>
        <p:spPr>
          <a:xfrm>
            <a:off x="3108960" y="4783455"/>
            <a:ext cx="2926080" cy="257175"/>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4783455"/>
            <a:ext cx="2103120" cy="257175"/>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11/3/2019</a:t>
            </a:fld>
            <a:endParaRPr lang="en-US"/>
          </a:p>
        </p:txBody>
      </p:sp>
      <p:sp>
        <p:nvSpPr>
          <p:cNvPr id="6" name="Holder 6"/>
          <p:cNvSpPr>
            <a:spLocks noGrp="1"/>
          </p:cNvSpPr>
          <p:nvPr>
            <p:ph type="sldNum" sz="quarter" idx="7"/>
          </p:nvPr>
        </p:nvSpPr>
        <p:spPr>
          <a:xfrm>
            <a:off x="8822135" y="4829976"/>
            <a:ext cx="223520" cy="213360"/>
          </a:xfrm>
          <a:prstGeom prst="rect">
            <a:avLst/>
          </a:prstGeom>
        </p:spPr>
        <p:txBody>
          <a:bodyPr wrap="square" lIns="0" tIns="0" rIns="0" bIns="0">
            <a:spAutoFit/>
          </a:bodyPr>
          <a:lstStyle>
            <a:lvl1pPr>
              <a:defRPr sz="1300" b="0" i="0">
                <a:solidFill>
                  <a:schemeClr val="tx1"/>
                </a:solidFill>
                <a:latin typeface="Georgia"/>
                <a:cs typeface="Georgia"/>
              </a:defRPr>
            </a:lvl1pPr>
          </a:lstStyle>
          <a:p>
            <a:pPr marL="104139">
              <a:lnSpc>
                <a:spcPts val="1550"/>
              </a:lnSpc>
            </a:pPr>
            <a:fld id="{81D60167-4931-47E6-BA6A-407CBD079E47}" type="slidenum">
              <a:rPr dirty="0"/>
              <a:t>‹#›</a:t>
            </a:fld>
            <a:endParaRPr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2984999"/>
            <a:ext cx="9144000" cy="2159000"/>
          </a:xfrm>
          <a:custGeom>
            <a:avLst/>
            <a:gdLst/>
            <a:ahLst/>
            <a:cxnLst/>
            <a:rect l="l" t="t" r="r" b="b"/>
            <a:pathLst>
              <a:path w="9144000" h="2159000">
                <a:moveTo>
                  <a:pt x="0" y="2158499"/>
                </a:moveTo>
                <a:lnTo>
                  <a:pt x="9143999" y="2158499"/>
                </a:lnTo>
                <a:lnTo>
                  <a:pt x="9143999" y="0"/>
                </a:lnTo>
                <a:lnTo>
                  <a:pt x="0" y="0"/>
                </a:lnTo>
                <a:lnTo>
                  <a:pt x="0" y="2158499"/>
                </a:lnTo>
                <a:close/>
              </a:path>
            </a:pathLst>
          </a:custGeom>
          <a:solidFill>
            <a:srgbClr val="FFFFFF"/>
          </a:solidFill>
        </p:spPr>
        <p:txBody>
          <a:bodyPr wrap="square" lIns="0" tIns="0" rIns="0" bIns="0" rtlCol="0"/>
          <a:lstStyle/>
          <a:p>
            <a:endParaRPr/>
          </a:p>
        </p:txBody>
      </p:sp>
      <p:sp>
        <p:nvSpPr>
          <p:cNvPr id="3" name="object 3"/>
          <p:cNvSpPr/>
          <p:nvPr/>
        </p:nvSpPr>
        <p:spPr>
          <a:xfrm>
            <a:off x="0" y="2393175"/>
            <a:ext cx="4617720" cy="590550"/>
          </a:xfrm>
          <a:custGeom>
            <a:avLst/>
            <a:gdLst/>
            <a:ahLst/>
            <a:cxnLst/>
            <a:rect l="l" t="t" r="r" b="b"/>
            <a:pathLst>
              <a:path w="4617720" h="590550">
                <a:moveTo>
                  <a:pt x="4617372" y="590501"/>
                </a:moveTo>
                <a:lnTo>
                  <a:pt x="1198" y="590501"/>
                </a:lnTo>
                <a:lnTo>
                  <a:pt x="0" y="0"/>
                </a:lnTo>
                <a:lnTo>
                  <a:pt x="4617372" y="590501"/>
                </a:lnTo>
                <a:close/>
              </a:path>
            </a:pathLst>
          </a:custGeom>
          <a:solidFill>
            <a:srgbClr val="FFFFFF">
              <a:alpha val="6666"/>
            </a:srgbClr>
          </a:solidFill>
        </p:spPr>
        <p:txBody>
          <a:bodyPr wrap="square" lIns="0" tIns="0" rIns="0" bIns="0" rtlCol="0"/>
          <a:lstStyle/>
          <a:p>
            <a:endParaRPr/>
          </a:p>
        </p:txBody>
      </p:sp>
      <p:sp>
        <p:nvSpPr>
          <p:cNvPr id="4" name="object 4"/>
          <p:cNvSpPr/>
          <p:nvPr/>
        </p:nvSpPr>
        <p:spPr>
          <a:xfrm>
            <a:off x="0" y="2983957"/>
            <a:ext cx="4617720" cy="571500"/>
          </a:xfrm>
          <a:custGeom>
            <a:avLst/>
            <a:gdLst/>
            <a:ahLst/>
            <a:cxnLst/>
            <a:rect l="l" t="t" r="r" b="b"/>
            <a:pathLst>
              <a:path w="4617720" h="571500">
                <a:moveTo>
                  <a:pt x="0" y="571095"/>
                </a:moveTo>
                <a:lnTo>
                  <a:pt x="1198" y="0"/>
                </a:lnTo>
                <a:lnTo>
                  <a:pt x="4617372" y="0"/>
                </a:lnTo>
                <a:lnTo>
                  <a:pt x="0" y="571095"/>
                </a:lnTo>
                <a:close/>
              </a:path>
            </a:pathLst>
          </a:custGeom>
          <a:solidFill>
            <a:srgbClr val="000000">
              <a:alpha val="7843"/>
            </a:srgbClr>
          </a:solidFill>
        </p:spPr>
        <p:txBody>
          <a:bodyPr wrap="square" lIns="0" tIns="0" rIns="0" bIns="0" rtlCol="0"/>
          <a:lstStyle/>
          <a:p>
            <a:endParaRPr/>
          </a:p>
        </p:txBody>
      </p:sp>
      <p:sp>
        <p:nvSpPr>
          <p:cNvPr id="5" name="object 5"/>
          <p:cNvSpPr txBox="1">
            <a:spLocks noGrp="1"/>
          </p:cNvSpPr>
          <p:nvPr>
            <p:ph type="title"/>
          </p:nvPr>
        </p:nvSpPr>
        <p:spPr>
          <a:xfrm>
            <a:off x="766415" y="422982"/>
            <a:ext cx="7597775" cy="2224968"/>
          </a:xfrm>
          <a:prstGeom prst="rect">
            <a:avLst/>
          </a:prstGeom>
        </p:spPr>
        <p:txBody>
          <a:bodyPr vert="horz" wrap="square" lIns="0" tIns="8890" rIns="0" bIns="0" rtlCol="0">
            <a:spAutoFit/>
          </a:bodyPr>
          <a:lstStyle/>
          <a:p>
            <a:pPr algn="ctr"/>
            <a:r>
              <a:rPr lang="en-US" sz="3600" dirty="0"/>
              <a:t>Recreational Activities Impact on Activity and Participation in Persons with Parkinson’s Disease: A Systematic Review</a:t>
            </a:r>
          </a:p>
        </p:txBody>
      </p:sp>
      <p:sp>
        <p:nvSpPr>
          <p:cNvPr id="6" name="object 6"/>
          <p:cNvSpPr txBox="1"/>
          <p:nvPr/>
        </p:nvSpPr>
        <p:spPr>
          <a:xfrm>
            <a:off x="2227619" y="3269707"/>
            <a:ext cx="4780202" cy="1718676"/>
          </a:xfrm>
          <a:prstGeom prst="rect">
            <a:avLst/>
          </a:prstGeom>
        </p:spPr>
        <p:txBody>
          <a:bodyPr vert="horz" wrap="square" lIns="0" tIns="8890" rIns="0" bIns="0" rtlCol="0">
            <a:spAutoFit/>
          </a:bodyPr>
          <a:lstStyle/>
          <a:p>
            <a:pPr marL="566420" marR="558800" indent="1270" algn="ctr">
              <a:lnSpc>
                <a:spcPct val="101600"/>
              </a:lnSpc>
              <a:spcBef>
                <a:spcPts val="70"/>
              </a:spcBef>
            </a:pPr>
            <a:r>
              <a:rPr lang="en-US" i="1" spc="-5" dirty="0">
                <a:latin typeface="Georgia"/>
                <a:cs typeface="Georgia"/>
              </a:rPr>
              <a:t>Emily Gilinger</a:t>
            </a:r>
            <a:r>
              <a:rPr i="1" spc="-5" dirty="0">
                <a:latin typeface="Georgia"/>
                <a:cs typeface="Georgia"/>
              </a:rPr>
              <a:t> SPT </a:t>
            </a:r>
            <a:endParaRPr lang="en-US" i="1" spc="-5" dirty="0">
              <a:latin typeface="Georgia"/>
              <a:cs typeface="Georgia"/>
            </a:endParaRPr>
          </a:p>
          <a:p>
            <a:pPr marL="566420" marR="558800" indent="1270" algn="ctr">
              <a:lnSpc>
                <a:spcPct val="101600"/>
              </a:lnSpc>
              <a:spcBef>
                <a:spcPts val="70"/>
              </a:spcBef>
            </a:pPr>
            <a:r>
              <a:rPr lang="en-US" i="1" spc="-5" dirty="0">
                <a:latin typeface="Georgia"/>
                <a:cs typeface="Georgia"/>
              </a:rPr>
              <a:t>Tyler Huggins</a:t>
            </a:r>
            <a:r>
              <a:rPr i="1" spc="-5" dirty="0">
                <a:latin typeface="Georgia"/>
                <a:cs typeface="Georgia"/>
              </a:rPr>
              <a:t> SPT </a:t>
            </a:r>
            <a:endParaRPr lang="en-US" i="1" spc="-5" dirty="0">
              <a:latin typeface="Georgia"/>
              <a:cs typeface="Georgia"/>
            </a:endParaRPr>
          </a:p>
          <a:p>
            <a:pPr marL="566420" marR="558800" indent="1270" algn="ctr">
              <a:lnSpc>
                <a:spcPct val="101600"/>
              </a:lnSpc>
              <a:spcBef>
                <a:spcPts val="70"/>
              </a:spcBef>
            </a:pPr>
            <a:r>
              <a:rPr lang="en-US" i="1" spc="-5" dirty="0">
                <a:latin typeface="Georgia"/>
                <a:cs typeface="Georgia"/>
              </a:rPr>
              <a:t>Joshua Taylor</a:t>
            </a:r>
            <a:r>
              <a:rPr i="1" spc="-5" dirty="0">
                <a:latin typeface="Georgia"/>
                <a:cs typeface="Georgia"/>
              </a:rPr>
              <a:t> SPT</a:t>
            </a:r>
            <a:endParaRPr lang="en-US" i="1" spc="-5" dirty="0">
              <a:latin typeface="Georgia"/>
              <a:cs typeface="Georgia"/>
            </a:endParaRPr>
          </a:p>
          <a:p>
            <a:pPr marL="566420" marR="558800" indent="1270" algn="ctr">
              <a:lnSpc>
                <a:spcPct val="101600"/>
              </a:lnSpc>
              <a:spcBef>
                <a:spcPts val="70"/>
              </a:spcBef>
            </a:pPr>
            <a:r>
              <a:rPr lang="en-US" i="1" spc="-5" dirty="0">
                <a:latin typeface="Georgia"/>
                <a:cs typeface="Georgia"/>
              </a:rPr>
              <a:t>Brian Gargiulo</a:t>
            </a:r>
            <a:r>
              <a:rPr i="1" spc="-90" dirty="0">
                <a:latin typeface="Georgia"/>
                <a:cs typeface="Georgia"/>
              </a:rPr>
              <a:t> </a:t>
            </a:r>
            <a:r>
              <a:rPr i="1" spc="-5" dirty="0">
                <a:latin typeface="Georgia"/>
                <a:cs typeface="Georgia"/>
              </a:rPr>
              <a:t>SPT</a:t>
            </a:r>
            <a:endParaRPr dirty="0">
              <a:latin typeface="Georgia"/>
              <a:cs typeface="Georgia"/>
            </a:endParaRPr>
          </a:p>
          <a:p>
            <a:pPr algn="ctr">
              <a:lnSpc>
                <a:spcPct val="100000"/>
              </a:lnSpc>
              <a:spcBef>
                <a:spcPts val="30"/>
              </a:spcBef>
            </a:pPr>
            <a:r>
              <a:rPr i="1" spc="-5" dirty="0">
                <a:latin typeface="Georgia"/>
                <a:cs typeface="Georgia"/>
              </a:rPr>
              <a:t>Dr. </a:t>
            </a:r>
            <a:r>
              <a:rPr lang="en-US" i="1" spc="-5" dirty="0">
                <a:latin typeface="Georgia"/>
                <a:cs typeface="Georgia"/>
              </a:rPr>
              <a:t>Re</a:t>
            </a:r>
            <a:r>
              <a:rPr lang="en-US" i="1" spc="-5" dirty="0">
                <a:latin typeface="Georgia" panose="02040502050405020303" pitchFamily="18" charset="0"/>
                <a:cs typeface="Georgia"/>
              </a:rPr>
              <a:t>n</a:t>
            </a:r>
            <a:r>
              <a:rPr lang="en-US" i="1" dirty="0">
                <a:latin typeface="Georgia" panose="02040502050405020303" pitchFamily="18" charset="0"/>
              </a:rPr>
              <a:t>é</a:t>
            </a:r>
            <a:r>
              <a:rPr lang="en-US" i="1" spc="-5" dirty="0">
                <a:latin typeface="Georgia" panose="02040502050405020303" pitchFamily="18" charset="0"/>
                <a:cs typeface="Georgia"/>
              </a:rPr>
              <a:t>e</a:t>
            </a:r>
            <a:r>
              <a:rPr lang="en-US" i="1" spc="-5" dirty="0">
                <a:latin typeface="Georgia"/>
                <a:cs typeface="Georgia"/>
              </a:rPr>
              <a:t> Hakim</a:t>
            </a:r>
            <a:r>
              <a:rPr i="1" spc="-5" dirty="0">
                <a:latin typeface="Georgia"/>
                <a:cs typeface="Georgia"/>
              </a:rPr>
              <a:t>, PT, PhD, </a:t>
            </a:r>
            <a:r>
              <a:rPr lang="en-US" i="1" spc="-5" dirty="0">
                <a:latin typeface="Georgia"/>
                <a:cs typeface="Georgia"/>
              </a:rPr>
              <a:t>Board Certified Neurologic Clinical </a:t>
            </a:r>
            <a:r>
              <a:rPr i="1" spc="-5" dirty="0">
                <a:latin typeface="Georgia"/>
                <a:cs typeface="Georgia"/>
              </a:rPr>
              <a:t>S</a:t>
            </a:r>
            <a:r>
              <a:rPr lang="en-US" i="1" spc="-5" dirty="0">
                <a:latin typeface="Georgia"/>
                <a:cs typeface="Georgia"/>
              </a:rPr>
              <a:t>pecialist</a:t>
            </a:r>
            <a:endParaRPr dirty="0">
              <a:latin typeface="Georgia"/>
              <a:cs typeface="Georgia"/>
            </a:endParaRPr>
          </a:p>
        </p:txBody>
      </p:sp>
      <p:sp>
        <p:nvSpPr>
          <p:cNvPr id="7" name="object 7"/>
          <p:cNvSpPr/>
          <p:nvPr/>
        </p:nvSpPr>
        <p:spPr>
          <a:xfrm>
            <a:off x="7281650" y="3072299"/>
            <a:ext cx="1562374" cy="2071200"/>
          </a:xfrm>
          <a:prstGeom prst="rect">
            <a:avLst/>
          </a:prstGeom>
          <a:blipFill>
            <a:blip r:embed="rId3" cstate="print"/>
            <a:stretch>
              <a:fillRect/>
            </a:stretch>
          </a:blipFill>
        </p:spPr>
        <p:txBody>
          <a:bodyPr wrap="square" lIns="0" tIns="0" rIns="0" bIns="0" rtlCol="0"/>
          <a:lstStyle/>
          <a:p>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904999" y="230882"/>
            <a:ext cx="4835569" cy="751488"/>
          </a:xfrm>
          <a:prstGeom prst="rect">
            <a:avLst/>
          </a:prstGeom>
        </p:spPr>
        <p:txBody>
          <a:bodyPr vert="horz" wrap="square" lIns="0" tIns="12700" rIns="0" bIns="0" rtlCol="0">
            <a:spAutoFit/>
          </a:bodyPr>
          <a:lstStyle/>
          <a:p>
            <a:pPr marL="12700">
              <a:lnSpc>
                <a:spcPct val="100000"/>
              </a:lnSpc>
              <a:spcBef>
                <a:spcPts val="100"/>
              </a:spcBef>
            </a:pPr>
            <a:r>
              <a:rPr lang="en-US" sz="4800" spc="-5" dirty="0">
                <a:solidFill>
                  <a:srgbClr val="FFFFFF"/>
                </a:solidFill>
                <a:latin typeface="Georgia"/>
                <a:cs typeface="Georgia"/>
              </a:rPr>
              <a:t>Selection Criteria</a:t>
            </a:r>
            <a:endParaRPr sz="4800" dirty="0">
              <a:latin typeface="Georgia"/>
              <a:cs typeface="Georgia"/>
            </a:endParaRPr>
          </a:p>
        </p:txBody>
      </p:sp>
      <p:sp>
        <p:nvSpPr>
          <p:cNvPr id="3" name="object 3"/>
          <p:cNvSpPr/>
          <p:nvPr/>
        </p:nvSpPr>
        <p:spPr>
          <a:xfrm>
            <a:off x="1999024" y="2297775"/>
            <a:ext cx="5975985" cy="457200"/>
          </a:xfrm>
          <a:custGeom>
            <a:avLst/>
            <a:gdLst/>
            <a:ahLst/>
            <a:cxnLst/>
            <a:rect l="l" t="t" r="r" b="b"/>
            <a:pathLst>
              <a:path w="5975984" h="457200">
                <a:moveTo>
                  <a:pt x="0" y="0"/>
                </a:moveTo>
                <a:lnTo>
                  <a:pt x="5975821" y="0"/>
                </a:lnTo>
                <a:lnTo>
                  <a:pt x="5975821" y="457200"/>
                </a:lnTo>
                <a:lnTo>
                  <a:pt x="0" y="457200"/>
                </a:lnTo>
                <a:lnTo>
                  <a:pt x="0" y="0"/>
                </a:lnTo>
                <a:close/>
              </a:path>
            </a:pathLst>
          </a:custGeom>
          <a:solidFill>
            <a:srgbClr val="FFFFFF"/>
          </a:solidFill>
        </p:spPr>
        <p:txBody>
          <a:bodyPr wrap="square" lIns="0" tIns="0" rIns="0" bIns="0" rtlCol="0"/>
          <a:lstStyle/>
          <a:p>
            <a:endParaRPr/>
          </a:p>
        </p:txBody>
      </p:sp>
      <p:sp>
        <p:nvSpPr>
          <p:cNvPr id="4" name="object 4"/>
          <p:cNvSpPr/>
          <p:nvPr/>
        </p:nvSpPr>
        <p:spPr>
          <a:xfrm>
            <a:off x="1999024" y="2754975"/>
            <a:ext cx="6013450" cy="457200"/>
          </a:xfrm>
          <a:custGeom>
            <a:avLst/>
            <a:gdLst/>
            <a:ahLst/>
            <a:cxnLst/>
            <a:rect l="l" t="t" r="r" b="b"/>
            <a:pathLst>
              <a:path w="6013450" h="457200">
                <a:moveTo>
                  <a:pt x="0" y="0"/>
                </a:moveTo>
                <a:lnTo>
                  <a:pt x="6012842" y="0"/>
                </a:lnTo>
                <a:lnTo>
                  <a:pt x="6012842" y="457199"/>
                </a:lnTo>
                <a:lnTo>
                  <a:pt x="0" y="457199"/>
                </a:lnTo>
                <a:lnTo>
                  <a:pt x="0" y="0"/>
                </a:lnTo>
                <a:close/>
              </a:path>
            </a:pathLst>
          </a:custGeom>
          <a:solidFill>
            <a:srgbClr val="FFFFFF"/>
          </a:solidFill>
        </p:spPr>
        <p:txBody>
          <a:bodyPr wrap="square" lIns="0" tIns="0" rIns="0" bIns="0" rtlCol="0"/>
          <a:lstStyle/>
          <a:p>
            <a:endParaRPr/>
          </a:p>
        </p:txBody>
      </p:sp>
      <p:sp>
        <p:nvSpPr>
          <p:cNvPr id="5" name="object 5"/>
          <p:cNvSpPr/>
          <p:nvPr/>
        </p:nvSpPr>
        <p:spPr>
          <a:xfrm>
            <a:off x="1999024" y="3212175"/>
            <a:ext cx="4741545" cy="457200"/>
          </a:xfrm>
          <a:custGeom>
            <a:avLst/>
            <a:gdLst/>
            <a:ahLst/>
            <a:cxnLst/>
            <a:rect l="l" t="t" r="r" b="b"/>
            <a:pathLst>
              <a:path w="4741545" h="457200">
                <a:moveTo>
                  <a:pt x="0" y="0"/>
                </a:moveTo>
                <a:lnTo>
                  <a:pt x="4741106" y="0"/>
                </a:lnTo>
                <a:lnTo>
                  <a:pt x="4741106" y="457200"/>
                </a:lnTo>
                <a:lnTo>
                  <a:pt x="0" y="457200"/>
                </a:lnTo>
                <a:lnTo>
                  <a:pt x="0" y="0"/>
                </a:lnTo>
                <a:close/>
              </a:path>
            </a:pathLst>
          </a:custGeom>
          <a:solidFill>
            <a:srgbClr val="FFFFFF"/>
          </a:solidFill>
        </p:spPr>
        <p:txBody>
          <a:bodyPr wrap="square" lIns="0" tIns="0" rIns="0" bIns="0" rtlCol="0"/>
          <a:lstStyle/>
          <a:p>
            <a:endParaRPr/>
          </a:p>
        </p:txBody>
      </p:sp>
      <p:sp>
        <p:nvSpPr>
          <p:cNvPr id="6" name="object 6"/>
          <p:cNvSpPr txBox="1"/>
          <p:nvPr/>
        </p:nvSpPr>
        <p:spPr>
          <a:xfrm>
            <a:off x="506401" y="1976889"/>
            <a:ext cx="7349348" cy="2013372"/>
          </a:xfrm>
          <a:prstGeom prst="rect">
            <a:avLst/>
          </a:prstGeom>
        </p:spPr>
        <p:txBody>
          <a:bodyPr vert="horz" wrap="square" lIns="0" tIns="12700" rIns="0" bIns="0" rtlCol="0">
            <a:spAutoFit/>
          </a:bodyPr>
          <a:lstStyle/>
          <a:p>
            <a:pPr marL="342900" indent="-342900" algn="just">
              <a:spcAft>
                <a:spcPts val="1200"/>
              </a:spcAft>
              <a:buFont typeface="Arial" panose="020B0604020202020204" pitchFamily="34" charset="0"/>
              <a:buChar char="•"/>
            </a:pPr>
            <a:r>
              <a:rPr lang="en-US" sz="2000" dirty="0">
                <a:latin typeface="Georgia" panose="02040502050405020303" pitchFamily="18" charset="0"/>
              </a:rPr>
              <a:t>Selection criteria included:</a:t>
            </a:r>
          </a:p>
          <a:p>
            <a:pPr marL="742950" lvl="1" indent="-285750" algn="just">
              <a:spcAft>
                <a:spcPts val="1200"/>
              </a:spcAft>
              <a:buFont typeface="Arial" panose="020B0604020202020204" pitchFamily="34" charset="0"/>
              <a:buChar char="•"/>
            </a:pPr>
            <a:r>
              <a:rPr lang="en-US" sz="2000" dirty="0">
                <a:latin typeface="Georgia" panose="02040502050405020303" pitchFamily="18" charset="0"/>
              </a:rPr>
              <a:t>RCT design,</a:t>
            </a:r>
          </a:p>
          <a:p>
            <a:pPr marL="742950" lvl="1" indent="-285750" algn="just">
              <a:spcAft>
                <a:spcPts val="1200"/>
              </a:spcAft>
              <a:buFont typeface="Arial" panose="020B0604020202020204" pitchFamily="34" charset="0"/>
              <a:buChar char="•"/>
            </a:pPr>
            <a:r>
              <a:rPr lang="en-US" sz="2000" dirty="0">
                <a:latin typeface="Georgia" panose="02040502050405020303" pitchFamily="18" charset="0"/>
              </a:rPr>
              <a:t>participants with mild to moderate PD, </a:t>
            </a:r>
          </a:p>
          <a:p>
            <a:pPr marL="742950" lvl="1" indent="-285750" algn="just">
              <a:spcAft>
                <a:spcPts val="1200"/>
              </a:spcAft>
              <a:buFont typeface="Arial" panose="020B0604020202020204" pitchFamily="34" charset="0"/>
              <a:buChar char="•"/>
            </a:pPr>
            <a:r>
              <a:rPr lang="en-US" sz="2000" dirty="0">
                <a:latin typeface="Georgia" panose="02040502050405020303" pitchFamily="18" charset="0"/>
              </a:rPr>
              <a:t>and recreational activity as an intervention (defined by leisure activity or non-conventional PT treatment). </a:t>
            </a:r>
          </a:p>
        </p:txBody>
      </p:sp>
      <p:sp>
        <p:nvSpPr>
          <p:cNvPr id="7" name="object 7"/>
          <p:cNvSpPr/>
          <p:nvPr/>
        </p:nvSpPr>
        <p:spPr>
          <a:xfrm>
            <a:off x="7855749" y="3675575"/>
            <a:ext cx="1107299" cy="1467924"/>
          </a:xfrm>
          <a:prstGeom prst="rect">
            <a:avLst/>
          </a:prstGeom>
          <a:blipFill>
            <a:blip r:embed="rId2" cstate="print"/>
            <a:stretch>
              <a:fillRect/>
            </a:stretch>
          </a:blipFill>
        </p:spPr>
        <p:txBody>
          <a:bodyPr wrap="square" lIns="0" tIns="0" rIns="0" bIns="0" rtlCol="0"/>
          <a:lstStyle/>
          <a:p>
            <a:endParaRPr/>
          </a:p>
        </p:txBody>
      </p:sp>
      <p:sp>
        <p:nvSpPr>
          <p:cNvPr id="9" name="object 9"/>
          <p:cNvSpPr txBox="1">
            <a:spLocks noGrp="1"/>
          </p:cNvSpPr>
          <p:nvPr>
            <p:ph type="sldNum" sz="quarter" idx="7"/>
          </p:nvPr>
        </p:nvSpPr>
        <p:spPr>
          <a:xfrm>
            <a:off x="8763000" y="4829976"/>
            <a:ext cx="282655" cy="192489"/>
          </a:xfrm>
          <a:prstGeom prst="rect">
            <a:avLst/>
          </a:prstGeom>
        </p:spPr>
        <p:txBody>
          <a:bodyPr vert="horz" wrap="square" lIns="0" tIns="0" rIns="0" bIns="0" rtlCol="0">
            <a:spAutoFit/>
          </a:bodyPr>
          <a:lstStyle/>
          <a:p>
            <a:pPr marL="104139">
              <a:lnSpc>
                <a:spcPts val="1550"/>
              </a:lnSpc>
            </a:pPr>
            <a:fld id="{81D60167-4931-47E6-BA6A-407CBD079E47}" type="slidenum">
              <a:rPr dirty="0"/>
              <a:t>10</a:t>
            </a:fld>
            <a:endParaRPr dirty="0"/>
          </a:p>
        </p:txBody>
      </p:sp>
    </p:spTree>
    <p:extLst>
      <p:ext uri="{BB962C8B-B14F-4D97-AF65-F5344CB8AC3E}">
        <p14:creationId xmlns:p14="http://schemas.microsoft.com/office/powerpoint/2010/main" val="41615337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1202430"/>
            <a:ext cx="9144000" cy="3980815"/>
          </a:xfrm>
          <a:custGeom>
            <a:avLst/>
            <a:gdLst/>
            <a:ahLst/>
            <a:cxnLst/>
            <a:rect l="l" t="t" r="r" b="b"/>
            <a:pathLst>
              <a:path w="9144000" h="3980815">
                <a:moveTo>
                  <a:pt x="0" y="3980399"/>
                </a:moveTo>
                <a:lnTo>
                  <a:pt x="9143999" y="3980399"/>
                </a:lnTo>
                <a:lnTo>
                  <a:pt x="9143999" y="0"/>
                </a:lnTo>
                <a:lnTo>
                  <a:pt x="0" y="0"/>
                </a:lnTo>
                <a:lnTo>
                  <a:pt x="0" y="3980399"/>
                </a:lnTo>
                <a:close/>
              </a:path>
            </a:pathLst>
          </a:custGeom>
          <a:solidFill>
            <a:srgbClr val="FFFFFF"/>
          </a:solidFill>
        </p:spPr>
        <p:txBody>
          <a:bodyPr wrap="square" lIns="0" tIns="0" rIns="0" bIns="0" rtlCol="0"/>
          <a:lstStyle/>
          <a:p>
            <a:endParaRPr/>
          </a:p>
        </p:txBody>
      </p:sp>
      <p:sp>
        <p:nvSpPr>
          <p:cNvPr id="3" name="object 3"/>
          <p:cNvSpPr/>
          <p:nvPr/>
        </p:nvSpPr>
        <p:spPr>
          <a:xfrm>
            <a:off x="4526626" y="571349"/>
            <a:ext cx="4617720" cy="590550"/>
          </a:xfrm>
          <a:custGeom>
            <a:avLst/>
            <a:gdLst/>
            <a:ahLst/>
            <a:cxnLst/>
            <a:rect l="l" t="t" r="r" b="b"/>
            <a:pathLst>
              <a:path w="4617720" h="590550">
                <a:moveTo>
                  <a:pt x="4616173" y="590501"/>
                </a:moveTo>
                <a:lnTo>
                  <a:pt x="0" y="590501"/>
                </a:lnTo>
                <a:lnTo>
                  <a:pt x="4617372" y="0"/>
                </a:lnTo>
                <a:lnTo>
                  <a:pt x="4616173" y="590501"/>
                </a:lnTo>
                <a:close/>
              </a:path>
            </a:pathLst>
          </a:custGeom>
          <a:solidFill>
            <a:srgbClr val="FFFFFF">
              <a:alpha val="6666"/>
            </a:srgbClr>
          </a:solidFill>
        </p:spPr>
        <p:txBody>
          <a:bodyPr wrap="square" lIns="0" tIns="0" rIns="0" bIns="0" rtlCol="0"/>
          <a:lstStyle/>
          <a:p>
            <a:endParaRPr/>
          </a:p>
        </p:txBody>
      </p:sp>
      <p:sp>
        <p:nvSpPr>
          <p:cNvPr id="4" name="object 4"/>
          <p:cNvSpPr/>
          <p:nvPr/>
        </p:nvSpPr>
        <p:spPr>
          <a:xfrm>
            <a:off x="4526626" y="1162132"/>
            <a:ext cx="4617720" cy="571500"/>
          </a:xfrm>
          <a:custGeom>
            <a:avLst/>
            <a:gdLst/>
            <a:ahLst/>
            <a:cxnLst/>
            <a:rect l="l" t="t" r="r" b="b"/>
            <a:pathLst>
              <a:path w="4617720" h="571500">
                <a:moveTo>
                  <a:pt x="4617372" y="571095"/>
                </a:moveTo>
                <a:lnTo>
                  <a:pt x="0" y="0"/>
                </a:lnTo>
                <a:lnTo>
                  <a:pt x="4616173" y="0"/>
                </a:lnTo>
                <a:lnTo>
                  <a:pt x="4617372" y="571095"/>
                </a:lnTo>
                <a:close/>
              </a:path>
            </a:pathLst>
          </a:custGeom>
          <a:solidFill>
            <a:srgbClr val="000000">
              <a:alpha val="7843"/>
            </a:srgbClr>
          </a:solidFill>
        </p:spPr>
        <p:txBody>
          <a:bodyPr wrap="square" lIns="0" tIns="0" rIns="0" bIns="0" rtlCol="0"/>
          <a:lstStyle/>
          <a:p>
            <a:endParaRPr/>
          </a:p>
        </p:txBody>
      </p:sp>
      <p:sp>
        <p:nvSpPr>
          <p:cNvPr id="5" name="object 5"/>
          <p:cNvSpPr txBox="1">
            <a:spLocks noGrp="1"/>
          </p:cNvSpPr>
          <p:nvPr>
            <p:ph type="title"/>
          </p:nvPr>
        </p:nvSpPr>
        <p:spPr>
          <a:xfrm>
            <a:off x="1981200" y="230882"/>
            <a:ext cx="5874549" cy="751488"/>
          </a:xfrm>
          <a:prstGeom prst="rect">
            <a:avLst/>
          </a:prstGeom>
        </p:spPr>
        <p:txBody>
          <a:bodyPr vert="horz" wrap="square" lIns="0" tIns="12700" rIns="0" bIns="0" rtlCol="0">
            <a:spAutoFit/>
          </a:bodyPr>
          <a:lstStyle/>
          <a:p>
            <a:pPr marL="12700">
              <a:lnSpc>
                <a:spcPct val="100000"/>
              </a:lnSpc>
              <a:spcBef>
                <a:spcPts val="100"/>
              </a:spcBef>
            </a:pPr>
            <a:r>
              <a:rPr lang="en-US" spc="-5" dirty="0"/>
              <a:t>Outcome Measures</a:t>
            </a:r>
            <a:endParaRPr spc="-5" dirty="0"/>
          </a:p>
        </p:txBody>
      </p:sp>
      <p:sp>
        <p:nvSpPr>
          <p:cNvPr id="6" name="object 6"/>
          <p:cNvSpPr txBox="1"/>
          <p:nvPr/>
        </p:nvSpPr>
        <p:spPr>
          <a:xfrm>
            <a:off x="530225" y="1428750"/>
            <a:ext cx="7242917" cy="3704219"/>
          </a:xfrm>
          <a:prstGeom prst="rect">
            <a:avLst/>
          </a:prstGeom>
        </p:spPr>
        <p:txBody>
          <a:bodyPr vert="horz" wrap="square" lIns="0" tIns="10795" rIns="0" bIns="0" rtlCol="0">
            <a:spAutoFit/>
          </a:bodyPr>
          <a:lstStyle/>
          <a:p>
            <a:pPr marL="342900" indent="-342900" algn="just" fontAlgn="base">
              <a:spcAft>
                <a:spcPts val="600"/>
              </a:spcAft>
              <a:buFont typeface="Arial" panose="020B0604020202020204" pitchFamily="34" charset="0"/>
              <a:buChar char="•"/>
            </a:pPr>
            <a:r>
              <a:rPr lang="en-US" sz="2000" dirty="0">
                <a:latin typeface="Georgia" panose="02040502050405020303" pitchFamily="18" charset="0"/>
              </a:rPr>
              <a:t>Unified Parkinson Disease Rating Scale (UPDRS): </a:t>
            </a:r>
          </a:p>
          <a:p>
            <a:pPr marL="800100" lvl="1" indent="-342900" algn="just" fontAlgn="base">
              <a:spcAft>
                <a:spcPts val="600"/>
              </a:spcAft>
              <a:buFont typeface="Arial" panose="020B0604020202020204" pitchFamily="34" charset="0"/>
              <a:buChar char="•"/>
            </a:pPr>
            <a:r>
              <a:rPr lang="en-US" sz="2000" dirty="0">
                <a:latin typeface="Georgia" panose="02040502050405020303" pitchFamily="18" charset="0"/>
              </a:rPr>
              <a:t>Consists of the following five segments: </a:t>
            </a:r>
          </a:p>
          <a:p>
            <a:pPr marL="1257300" lvl="2" indent="-342900" algn="just" fontAlgn="base">
              <a:spcAft>
                <a:spcPts val="600"/>
              </a:spcAft>
              <a:buFont typeface="+mj-lt"/>
              <a:buAutoNum type="arabicPeriod"/>
            </a:pPr>
            <a:r>
              <a:rPr lang="en-US" sz="2000" dirty="0">
                <a:latin typeface="Georgia" panose="02040502050405020303" pitchFamily="18" charset="0"/>
              </a:rPr>
              <a:t>Mentation, Behavior, and Mood, </a:t>
            </a:r>
          </a:p>
          <a:p>
            <a:pPr marL="1257300" lvl="2" indent="-342900" algn="just" fontAlgn="base">
              <a:spcAft>
                <a:spcPts val="600"/>
              </a:spcAft>
              <a:buFont typeface="+mj-lt"/>
              <a:buAutoNum type="arabicPeriod"/>
            </a:pPr>
            <a:r>
              <a:rPr lang="en-US" sz="2000" dirty="0">
                <a:latin typeface="Georgia" panose="02040502050405020303" pitchFamily="18" charset="0"/>
              </a:rPr>
              <a:t>ADL, </a:t>
            </a:r>
          </a:p>
          <a:p>
            <a:pPr marL="1257300" lvl="2" indent="-342900" algn="just" fontAlgn="base">
              <a:spcAft>
                <a:spcPts val="600"/>
              </a:spcAft>
              <a:buFont typeface="+mj-lt"/>
              <a:buAutoNum type="arabicPeriod"/>
            </a:pPr>
            <a:r>
              <a:rPr lang="en-US" sz="2000" dirty="0">
                <a:latin typeface="Georgia" panose="02040502050405020303" pitchFamily="18" charset="0"/>
              </a:rPr>
              <a:t>Motor sections, </a:t>
            </a:r>
          </a:p>
          <a:p>
            <a:pPr marL="1257300" lvl="2" indent="-342900" algn="just" fontAlgn="base">
              <a:spcAft>
                <a:spcPts val="600"/>
              </a:spcAft>
              <a:buFont typeface="+mj-lt"/>
              <a:buAutoNum type="arabicPeriod"/>
            </a:pPr>
            <a:r>
              <a:rPr lang="en-US" sz="2000" dirty="0">
                <a:latin typeface="Georgia" panose="02040502050405020303" pitchFamily="18" charset="0"/>
              </a:rPr>
              <a:t>Modified Hoehn and </a:t>
            </a:r>
            <a:r>
              <a:rPr lang="en-US" sz="2000" dirty="0" err="1">
                <a:latin typeface="Georgia" panose="02040502050405020303" pitchFamily="18" charset="0"/>
              </a:rPr>
              <a:t>Yahr</a:t>
            </a:r>
            <a:r>
              <a:rPr lang="en-US" sz="2000" dirty="0">
                <a:latin typeface="Georgia" panose="02040502050405020303" pitchFamily="18" charset="0"/>
              </a:rPr>
              <a:t> Scale, and </a:t>
            </a:r>
          </a:p>
          <a:p>
            <a:pPr marL="1257300" lvl="2" indent="-342900" algn="just" fontAlgn="base">
              <a:spcAft>
                <a:spcPts val="600"/>
              </a:spcAft>
              <a:buFont typeface="+mj-lt"/>
              <a:buAutoNum type="arabicPeriod"/>
            </a:pPr>
            <a:r>
              <a:rPr lang="en-US" sz="2000" dirty="0">
                <a:latin typeface="Georgia" panose="02040502050405020303" pitchFamily="18" charset="0"/>
              </a:rPr>
              <a:t>Schwab and England ADL scale</a:t>
            </a:r>
            <a:r>
              <a:rPr lang="en-US" sz="2000" baseline="30000" dirty="0">
                <a:latin typeface="Georgia" panose="02040502050405020303" pitchFamily="18" charset="0"/>
              </a:rPr>
              <a:t>4</a:t>
            </a:r>
          </a:p>
          <a:p>
            <a:pPr marL="755650" lvl="1" indent="-285750" algn="just">
              <a:spcAft>
                <a:spcPts val="600"/>
              </a:spcAft>
              <a:buFont typeface="Arial" panose="020B0604020202020204" pitchFamily="34" charset="0"/>
              <a:buChar char="•"/>
              <a:tabLst>
                <a:tab pos="409575" algn="l"/>
                <a:tab pos="410209" algn="l"/>
              </a:tabLst>
            </a:pPr>
            <a:r>
              <a:rPr lang="en-US" sz="2000" dirty="0">
                <a:latin typeface="Georgia" panose="02040502050405020303" pitchFamily="18" charset="0"/>
              </a:rPr>
              <a:t>Minimal Clinical Important Difference (MCID) of -3.25 pts for meaningful improvement</a:t>
            </a:r>
            <a:r>
              <a:rPr lang="en-US" sz="2000" baseline="30000" dirty="0">
                <a:latin typeface="Georgia" panose="02040502050405020303" pitchFamily="18" charset="0"/>
              </a:rPr>
              <a:t>5</a:t>
            </a:r>
            <a:endParaRPr lang="en-US" sz="2000" dirty="0">
              <a:latin typeface="Georgia" panose="02040502050405020303" pitchFamily="18" charset="0"/>
            </a:endParaRPr>
          </a:p>
          <a:p>
            <a:pPr marL="800100" lvl="1" indent="-342900" algn="just" fontAlgn="base">
              <a:spcAft>
                <a:spcPts val="600"/>
              </a:spcAft>
              <a:buFont typeface="Arial" panose="020B0604020202020204" pitchFamily="34" charset="0"/>
              <a:buChar char="•"/>
            </a:pPr>
            <a:endParaRPr lang="en-US" sz="2000" dirty="0">
              <a:latin typeface="Georgia" panose="02040502050405020303" pitchFamily="18" charset="0"/>
            </a:endParaRPr>
          </a:p>
        </p:txBody>
      </p:sp>
      <p:sp>
        <p:nvSpPr>
          <p:cNvPr id="7" name="object 7"/>
          <p:cNvSpPr/>
          <p:nvPr/>
        </p:nvSpPr>
        <p:spPr>
          <a:xfrm>
            <a:off x="7855749" y="3675575"/>
            <a:ext cx="1107299" cy="1467924"/>
          </a:xfrm>
          <a:prstGeom prst="rect">
            <a:avLst/>
          </a:prstGeom>
          <a:blipFill>
            <a:blip r:embed="rId3" cstate="print"/>
            <a:stretch>
              <a:fillRect/>
            </a:stretch>
          </a:blipFill>
        </p:spPr>
        <p:txBody>
          <a:bodyPr wrap="square" lIns="0" tIns="0" rIns="0" bIns="0" rtlCol="0"/>
          <a:lstStyle/>
          <a:p>
            <a:endParaRPr/>
          </a:p>
        </p:txBody>
      </p:sp>
      <p:sp>
        <p:nvSpPr>
          <p:cNvPr id="8" name="object 8"/>
          <p:cNvSpPr txBox="1">
            <a:spLocks noGrp="1"/>
          </p:cNvSpPr>
          <p:nvPr>
            <p:ph type="sldNum" sz="quarter" idx="7"/>
          </p:nvPr>
        </p:nvSpPr>
        <p:spPr>
          <a:xfrm>
            <a:off x="8763000" y="4829976"/>
            <a:ext cx="282655" cy="192489"/>
          </a:xfrm>
          <a:prstGeom prst="rect">
            <a:avLst/>
          </a:prstGeom>
        </p:spPr>
        <p:txBody>
          <a:bodyPr vert="horz" wrap="square" lIns="0" tIns="0" rIns="0" bIns="0" rtlCol="0">
            <a:spAutoFit/>
          </a:bodyPr>
          <a:lstStyle/>
          <a:p>
            <a:pPr marL="104139">
              <a:lnSpc>
                <a:spcPts val="1550"/>
              </a:lnSpc>
            </a:pPr>
            <a:fld id="{81D60167-4931-47E6-BA6A-407CBD079E47}" type="slidenum">
              <a:rPr dirty="0"/>
              <a:t>11</a:t>
            </a:fld>
            <a:endParaRPr dirty="0"/>
          </a:p>
        </p:txBody>
      </p:sp>
    </p:spTree>
    <p:extLst>
      <p:ext uri="{BB962C8B-B14F-4D97-AF65-F5344CB8AC3E}">
        <p14:creationId xmlns:p14="http://schemas.microsoft.com/office/powerpoint/2010/main" val="38652577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1202430"/>
            <a:ext cx="9144000" cy="3980815"/>
          </a:xfrm>
          <a:custGeom>
            <a:avLst/>
            <a:gdLst/>
            <a:ahLst/>
            <a:cxnLst/>
            <a:rect l="l" t="t" r="r" b="b"/>
            <a:pathLst>
              <a:path w="9144000" h="3980815">
                <a:moveTo>
                  <a:pt x="0" y="3980399"/>
                </a:moveTo>
                <a:lnTo>
                  <a:pt x="9143999" y="3980399"/>
                </a:lnTo>
                <a:lnTo>
                  <a:pt x="9143999" y="0"/>
                </a:lnTo>
                <a:lnTo>
                  <a:pt x="0" y="0"/>
                </a:lnTo>
                <a:lnTo>
                  <a:pt x="0" y="3980399"/>
                </a:lnTo>
                <a:close/>
              </a:path>
            </a:pathLst>
          </a:custGeom>
          <a:solidFill>
            <a:srgbClr val="FFFFFF"/>
          </a:solidFill>
        </p:spPr>
        <p:txBody>
          <a:bodyPr wrap="square" lIns="0" tIns="0" rIns="0" bIns="0" rtlCol="0"/>
          <a:lstStyle/>
          <a:p>
            <a:endParaRPr/>
          </a:p>
        </p:txBody>
      </p:sp>
      <p:sp>
        <p:nvSpPr>
          <p:cNvPr id="3" name="object 3"/>
          <p:cNvSpPr/>
          <p:nvPr/>
        </p:nvSpPr>
        <p:spPr>
          <a:xfrm>
            <a:off x="4526626" y="571349"/>
            <a:ext cx="4617720" cy="590550"/>
          </a:xfrm>
          <a:custGeom>
            <a:avLst/>
            <a:gdLst/>
            <a:ahLst/>
            <a:cxnLst/>
            <a:rect l="l" t="t" r="r" b="b"/>
            <a:pathLst>
              <a:path w="4617720" h="590550">
                <a:moveTo>
                  <a:pt x="4616173" y="590501"/>
                </a:moveTo>
                <a:lnTo>
                  <a:pt x="0" y="590501"/>
                </a:lnTo>
                <a:lnTo>
                  <a:pt x="4617372" y="0"/>
                </a:lnTo>
                <a:lnTo>
                  <a:pt x="4616173" y="590501"/>
                </a:lnTo>
                <a:close/>
              </a:path>
            </a:pathLst>
          </a:custGeom>
          <a:solidFill>
            <a:srgbClr val="FFFFFF">
              <a:alpha val="6666"/>
            </a:srgbClr>
          </a:solidFill>
        </p:spPr>
        <p:txBody>
          <a:bodyPr wrap="square" lIns="0" tIns="0" rIns="0" bIns="0" rtlCol="0"/>
          <a:lstStyle/>
          <a:p>
            <a:endParaRPr/>
          </a:p>
        </p:txBody>
      </p:sp>
      <p:sp>
        <p:nvSpPr>
          <p:cNvPr id="4" name="object 4"/>
          <p:cNvSpPr/>
          <p:nvPr/>
        </p:nvSpPr>
        <p:spPr>
          <a:xfrm>
            <a:off x="4526626" y="1162132"/>
            <a:ext cx="4617720" cy="571500"/>
          </a:xfrm>
          <a:custGeom>
            <a:avLst/>
            <a:gdLst/>
            <a:ahLst/>
            <a:cxnLst/>
            <a:rect l="l" t="t" r="r" b="b"/>
            <a:pathLst>
              <a:path w="4617720" h="571500">
                <a:moveTo>
                  <a:pt x="4617372" y="571095"/>
                </a:moveTo>
                <a:lnTo>
                  <a:pt x="0" y="0"/>
                </a:lnTo>
                <a:lnTo>
                  <a:pt x="4616173" y="0"/>
                </a:lnTo>
                <a:lnTo>
                  <a:pt x="4617372" y="571095"/>
                </a:lnTo>
                <a:close/>
              </a:path>
            </a:pathLst>
          </a:custGeom>
          <a:solidFill>
            <a:srgbClr val="000000">
              <a:alpha val="7843"/>
            </a:srgbClr>
          </a:solidFill>
        </p:spPr>
        <p:txBody>
          <a:bodyPr wrap="square" lIns="0" tIns="0" rIns="0" bIns="0" rtlCol="0"/>
          <a:lstStyle/>
          <a:p>
            <a:endParaRPr/>
          </a:p>
        </p:txBody>
      </p:sp>
      <p:sp>
        <p:nvSpPr>
          <p:cNvPr id="5" name="object 5"/>
          <p:cNvSpPr txBox="1">
            <a:spLocks noGrp="1"/>
          </p:cNvSpPr>
          <p:nvPr>
            <p:ph type="title"/>
          </p:nvPr>
        </p:nvSpPr>
        <p:spPr>
          <a:xfrm>
            <a:off x="1981200" y="230882"/>
            <a:ext cx="5874549" cy="751488"/>
          </a:xfrm>
          <a:prstGeom prst="rect">
            <a:avLst/>
          </a:prstGeom>
        </p:spPr>
        <p:txBody>
          <a:bodyPr vert="horz" wrap="square" lIns="0" tIns="12700" rIns="0" bIns="0" rtlCol="0">
            <a:spAutoFit/>
          </a:bodyPr>
          <a:lstStyle/>
          <a:p>
            <a:pPr marL="12700">
              <a:lnSpc>
                <a:spcPct val="100000"/>
              </a:lnSpc>
              <a:spcBef>
                <a:spcPts val="100"/>
              </a:spcBef>
            </a:pPr>
            <a:r>
              <a:rPr lang="en-US" spc="-5" dirty="0"/>
              <a:t>Outcome Measures</a:t>
            </a:r>
            <a:endParaRPr spc="-5" dirty="0"/>
          </a:p>
        </p:txBody>
      </p:sp>
      <p:sp>
        <p:nvSpPr>
          <p:cNvPr id="6" name="object 6"/>
          <p:cNvSpPr txBox="1"/>
          <p:nvPr/>
        </p:nvSpPr>
        <p:spPr>
          <a:xfrm>
            <a:off x="530225" y="1870347"/>
            <a:ext cx="7992745" cy="2473113"/>
          </a:xfrm>
          <a:prstGeom prst="rect">
            <a:avLst/>
          </a:prstGeom>
        </p:spPr>
        <p:txBody>
          <a:bodyPr vert="horz" wrap="square" lIns="0" tIns="10795" rIns="0" bIns="0" rtlCol="0">
            <a:spAutoFit/>
          </a:bodyPr>
          <a:lstStyle/>
          <a:p>
            <a:pPr marL="342900" indent="-342900" algn="just" fontAlgn="base">
              <a:spcAft>
                <a:spcPts val="1200"/>
              </a:spcAft>
              <a:buFont typeface="Arial" panose="020B0604020202020204" pitchFamily="34" charset="0"/>
              <a:buChar char="•"/>
            </a:pPr>
            <a:r>
              <a:rPr lang="en-US" sz="2000" dirty="0">
                <a:latin typeface="Georgia" panose="02040502050405020303" pitchFamily="18" charset="0"/>
              </a:rPr>
              <a:t>Parkinson Disease Questionnaire (PDQ-39):</a:t>
            </a:r>
          </a:p>
          <a:p>
            <a:pPr marL="800100" lvl="1" indent="-342900" algn="just" fontAlgn="base">
              <a:spcAft>
                <a:spcPts val="1200"/>
              </a:spcAft>
              <a:buFont typeface="Arial" panose="020B0604020202020204" pitchFamily="34" charset="0"/>
              <a:buChar char="•"/>
            </a:pPr>
            <a:r>
              <a:rPr lang="en-US" sz="2000" dirty="0">
                <a:latin typeface="Georgia" panose="02040502050405020303" pitchFamily="18" charset="0"/>
              </a:rPr>
              <a:t>Primarily used in clinical trials of therapeutics intended to benefit individuals with Parkinson’s disease</a:t>
            </a:r>
          </a:p>
          <a:p>
            <a:pPr marL="800100" lvl="1" indent="-342900" algn="just" fontAlgn="base">
              <a:spcAft>
                <a:spcPts val="1200"/>
              </a:spcAft>
              <a:buFont typeface="Arial" panose="020B0604020202020204" pitchFamily="34" charset="0"/>
              <a:buChar char="•"/>
            </a:pPr>
            <a:r>
              <a:rPr lang="en-US" sz="2000" dirty="0">
                <a:latin typeface="Georgia" panose="02040502050405020303" pitchFamily="18" charset="0"/>
              </a:rPr>
              <a:t>Self-report questionnaire</a:t>
            </a:r>
          </a:p>
          <a:p>
            <a:pPr marL="800100" lvl="1" indent="-342900" algn="just" fontAlgn="base">
              <a:spcAft>
                <a:spcPts val="1200"/>
              </a:spcAft>
              <a:buFont typeface="Arial" panose="020B0604020202020204" pitchFamily="34" charset="0"/>
              <a:buChar char="•"/>
            </a:pPr>
            <a:r>
              <a:rPr lang="en-US" sz="2000" dirty="0">
                <a:latin typeface="Georgia" panose="02040502050405020303" pitchFamily="18" charset="0"/>
              </a:rPr>
              <a:t>Assesses Parkinson’s disease-specific health related quality</a:t>
            </a:r>
            <a:r>
              <a:rPr lang="en-US" sz="2000" baseline="30000" dirty="0">
                <a:latin typeface="Georgia" panose="02040502050405020303" pitchFamily="18" charset="0"/>
              </a:rPr>
              <a:t>6</a:t>
            </a:r>
          </a:p>
          <a:p>
            <a:pPr marL="755650" lvl="1" indent="-285750" algn="just">
              <a:spcAft>
                <a:spcPts val="1200"/>
              </a:spcAft>
              <a:buFont typeface="Arial" panose="020B0604020202020204" pitchFamily="34" charset="0"/>
              <a:buChar char="•"/>
              <a:tabLst>
                <a:tab pos="409575" algn="l"/>
                <a:tab pos="410209" algn="l"/>
              </a:tabLst>
            </a:pPr>
            <a:r>
              <a:rPr lang="en-US" sz="2000" dirty="0">
                <a:latin typeface="Georgia" panose="02040502050405020303" pitchFamily="18" charset="0"/>
              </a:rPr>
              <a:t>MCID of -4.72 pts for meaningful improvement</a:t>
            </a:r>
            <a:r>
              <a:rPr lang="en-US" sz="2000" baseline="30000" dirty="0">
                <a:latin typeface="Georgia" panose="02040502050405020303" pitchFamily="18" charset="0"/>
              </a:rPr>
              <a:t>7</a:t>
            </a:r>
            <a:endParaRPr lang="en-US" sz="2000" dirty="0">
              <a:latin typeface="Georgia" panose="02040502050405020303" pitchFamily="18" charset="0"/>
            </a:endParaRPr>
          </a:p>
        </p:txBody>
      </p:sp>
      <p:sp>
        <p:nvSpPr>
          <p:cNvPr id="7" name="object 7"/>
          <p:cNvSpPr/>
          <p:nvPr/>
        </p:nvSpPr>
        <p:spPr>
          <a:xfrm>
            <a:off x="7855749" y="3675575"/>
            <a:ext cx="1107299" cy="1467924"/>
          </a:xfrm>
          <a:prstGeom prst="rect">
            <a:avLst/>
          </a:prstGeom>
          <a:blipFill>
            <a:blip r:embed="rId3" cstate="print"/>
            <a:stretch>
              <a:fillRect/>
            </a:stretch>
          </a:blipFill>
        </p:spPr>
        <p:txBody>
          <a:bodyPr wrap="square" lIns="0" tIns="0" rIns="0" bIns="0" rtlCol="0"/>
          <a:lstStyle/>
          <a:p>
            <a:endParaRPr/>
          </a:p>
        </p:txBody>
      </p:sp>
      <p:sp>
        <p:nvSpPr>
          <p:cNvPr id="8" name="object 8"/>
          <p:cNvSpPr txBox="1">
            <a:spLocks noGrp="1"/>
          </p:cNvSpPr>
          <p:nvPr>
            <p:ph type="sldNum" sz="quarter" idx="7"/>
          </p:nvPr>
        </p:nvSpPr>
        <p:spPr>
          <a:xfrm>
            <a:off x="8686800" y="4829976"/>
            <a:ext cx="358855" cy="192489"/>
          </a:xfrm>
          <a:prstGeom prst="rect">
            <a:avLst/>
          </a:prstGeom>
        </p:spPr>
        <p:txBody>
          <a:bodyPr vert="horz" wrap="square" lIns="0" tIns="0" rIns="0" bIns="0" rtlCol="0">
            <a:spAutoFit/>
          </a:bodyPr>
          <a:lstStyle/>
          <a:p>
            <a:pPr marL="104139">
              <a:lnSpc>
                <a:spcPts val="1550"/>
              </a:lnSpc>
            </a:pPr>
            <a:fld id="{81D60167-4931-47E6-BA6A-407CBD079E47}" type="slidenum">
              <a:rPr dirty="0"/>
              <a:t>12</a:t>
            </a:fld>
            <a:endParaRPr dirty="0"/>
          </a:p>
        </p:txBody>
      </p:sp>
    </p:spTree>
    <p:extLst>
      <p:ext uri="{BB962C8B-B14F-4D97-AF65-F5344CB8AC3E}">
        <p14:creationId xmlns:p14="http://schemas.microsoft.com/office/powerpoint/2010/main" val="35980949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1242812"/>
            <a:ext cx="9144000" cy="3980815"/>
          </a:xfrm>
          <a:custGeom>
            <a:avLst/>
            <a:gdLst/>
            <a:ahLst/>
            <a:cxnLst/>
            <a:rect l="l" t="t" r="r" b="b"/>
            <a:pathLst>
              <a:path w="9144000" h="3980815">
                <a:moveTo>
                  <a:pt x="0" y="3980399"/>
                </a:moveTo>
                <a:lnTo>
                  <a:pt x="9143999" y="3980399"/>
                </a:lnTo>
                <a:lnTo>
                  <a:pt x="9143999" y="0"/>
                </a:lnTo>
                <a:lnTo>
                  <a:pt x="0" y="0"/>
                </a:lnTo>
                <a:lnTo>
                  <a:pt x="0" y="3980399"/>
                </a:lnTo>
                <a:close/>
              </a:path>
            </a:pathLst>
          </a:custGeom>
          <a:solidFill>
            <a:srgbClr val="FFFFFF"/>
          </a:solidFill>
        </p:spPr>
        <p:txBody>
          <a:bodyPr wrap="square" lIns="0" tIns="0" rIns="0" bIns="0" rtlCol="0"/>
          <a:lstStyle/>
          <a:p>
            <a:endParaRPr/>
          </a:p>
        </p:txBody>
      </p:sp>
      <p:sp>
        <p:nvSpPr>
          <p:cNvPr id="3" name="object 3"/>
          <p:cNvSpPr/>
          <p:nvPr/>
        </p:nvSpPr>
        <p:spPr>
          <a:xfrm>
            <a:off x="4526626" y="571349"/>
            <a:ext cx="4617720" cy="590550"/>
          </a:xfrm>
          <a:custGeom>
            <a:avLst/>
            <a:gdLst/>
            <a:ahLst/>
            <a:cxnLst/>
            <a:rect l="l" t="t" r="r" b="b"/>
            <a:pathLst>
              <a:path w="4617720" h="590550">
                <a:moveTo>
                  <a:pt x="4616173" y="590501"/>
                </a:moveTo>
                <a:lnTo>
                  <a:pt x="0" y="590501"/>
                </a:lnTo>
                <a:lnTo>
                  <a:pt x="4617372" y="0"/>
                </a:lnTo>
                <a:lnTo>
                  <a:pt x="4616173" y="590501"/>
                </a:lnTo>
                <a:close/>
              </a:path>
            </a:pathLst>
          </a:custGeom>
          <a:solidFill>
            <a:srgbClr val="FFFFFF">
              <a:alpha val="6666"/>
            </a:srgbClr>
          </a:solidFill>
        </p:spPr>
        <p:txBody>
          <a:bodyPr wrap="square" lIns="0" tIns="0" rIns="0" bIns="0" rtlCol="0"/>
          <a:lstStyle/>
          <a:p>
            <a:endParaRPr/>
          </a:p>
        </p:txBody>
      </p:sp>
      <p:sp>
        <p:nvSpPr>
          <p:cNvPr id="4" name="object 4"/>
          <p:cNvSpPr/>
          <p:nvPr/>
        </p:nvSpPr>
        <p:spPr>
          <a:xfrm>
            <a:off x="4526626" y="1162132"/>
            <a:ext cx="4617720" cy="571500"/>
          </a:xfrm>
          <a:custGeom>
            <a:avLst/>
            <a:gdLst/>
            <a:ahLst/>
            <a:cxnLst/>
            <a:rect l="l" t="t" r="r" b="b"/>
            <a:pathLst>
              <a:path w="4617720" h="571500">
                <a:moveTo>
                  <a:pt x="4617372" y="571095"/>
                </a:moveTo>
                <a:lnTo>
                  <a:pt x="0" y="0"/>
                </a:lnTo>
                <a:lnTo>
                  <a:pt x="4616173" y="0"/>
                </a:lnTo>
                <a:lnTo>
                  <a:pt x="4617372" y="571095"/>
                </a:lnTo>
                <a:close/>
              </a:path>
            </a:pathLst>
          </a:custGeom>
          <a:solidFill>
            <a:srgbClr val="000000">
              <a:alpha val="7843"/>
            </a:srgbClr>
          </a:solidFill>
        </p:spPr>
        <p:txBody>
          <a:bodyPr wrap="square" lIns="0" tIns="0" rIns="0" bIns="0" rtlCol="0"/>
          <a:lstStyle/>
          <a:p>
            <a:endParaRPr/>
          </a:p>
        </p:txBody>
      </p:sp>
      <p:sp>
        <p:nvSpPr>
          <p:cNvPr id="5" name="object 5"/>
          <p:cNvSpPr/>
          <p:nvPr/>
        </p:nvSpPr>
        <p:spPr>
          <a:xfrm>
            <a:off x="5086136" y="3922694"/>
            <a:ext cx="43815" cy="31750"/>
          </a:xfrm>
          <a:custGeom>
            <a:avLst/>
            <a:gdLst/>
            <a:ahLst/>
            <a:cxnLst/>
            <a:rect l="l" t="t" r="r" b="b"/>
            <a:pathLst>
              <a:path w="43814" h="31750">
                <a:moveTo>
                  <a:pt x="179" y="31464"/>
                </a:moveTo>
                <a:lnTo>
                  <a:pt x="0" y="0"/>
                </a:lnTo>
                <a:lnTo>
                  <a:pt x="43314" y="15485"/>
                </a:lnTo>
                <a:lnTo>
                  <a:pt x="179" y="31464"/>
                </a:lnTo>
                <a:close/>
              </a:path>
            </a:pathLst>
          </a:custGeom>
          <a:solidFill>
            <a:srgbClr val="30182B"/>
          </a:solidFill>
        </p:spPr>
        <p:txBody>
          <a:bodyPr wrap="square" lIns="0" tIns="0" rIns="0" bIns="0" rtlCol="0"/>
          <a:lstStyle/>
          <a:p>
            <a:endParaRPr>
              <a:latin typeface="Georgia" panose="02040502050405020303" pitchFamily="18" charset="0"/>
            </a:endParaRPr>
          </a:p>
        </p:txBody>
      </p:sp>
      <p:sp>
        <p:nvSpPr>
          <p:cNvPr id="6" name="object 6"/>
          <p:cNvSpPr/>
          <p:nvPr/>
        </p:nvSpPr>
        <p:spPr>
          <a:xfrm>
            <a:off x="5086136" y="3922694"/>
            <a:ext cx="43815" cy="31750"/>
          </a:xfrm>
          <a:custGeom>
            <a:avLst/>
            <a:gdLst/>
            <a:ahLst/>
            <a:cxnLst/>
            <a:rect l="l" t="t" r="r" b="b"/>
            <a:pathLst>
              <a:path w="43814" h="31750">
                <a:moveTo>
                  <a:pt x="179" y="31464"/>
                </a:moveTo>
                <a:lnTo>
                  <a:pt x="43314" y="15485"/>
                </a:lnTo>
                <a:lnTo>
                  <a:pt x="0" y="0"/>
                </a:lnTo>
                <a:lnTo>
                  <a:pt x="179" y="31464"/>
                </a:lnTo>
                <a:close/>
              </a:path>
            </a:pathLst>
          </a:custGeom>
          <a:ln w="9524">
            <a:solidFill>
              <a:srgbClr val="30182B"/>
            </a:solidFill>
          </a:ln>
        </p:spPr>
        <p:txBody>
          <a:bodyPr wrap="square" lIns="0" tIns="0" rIns="0" bIns="0" rtlCol="0"/>
          <a:lstStyle/>
          <a:p>
            <a:endParaRPr>
              <a:latin typeface="Georgia" panose="02040502050405020303" pitchFamily="18" charset="0"/>
            </a:endParaRPr>
          </a:p>
        </p:txBody>
      </p:sp>
      <p:sp>
        <p:nvSpPr>
          <p:cNvPr id="7" name="object 7"/>
          <p:cNvSpPr/>
          <p:nvPr/>
        </p:nvSpPr>
        <p:spPr>
          <a:xfrm>
            <a:off x="2811745" y="4270199"/>
            <a:ext cx="3175" cy="205104"/>
          </a:xfrm>
          <a:custGeom>
            <a:avLst/>
            <a:gdLst/>
            <a:ahLst/>
            <a:cxnLst/>
            <a:rect l="l" t="t" r="r" b="b"/>
            <a:pathLst>
              <a:path w="3175" h="205104">
                <a:moveTo>
                  <a:pt x="2579" y="0"/>
                </a:moveTo>
                <a:lnTo>
                  <a:pt x="0" y="204754"/>
                </a:lnTo>
              </a:path>
            </a:pathLst>
          </a:custGeom>
          <a:ln w="9524">
            <a:solidFill>
              <a:srgbClr val="30182B"/>
            </a:solidFill>
          </a:ln>
        </p:spPr>
        <p:txBody>
          <a:bodyPr wrap="square" lIns="0" tIns="0" rIns="0" bIns="0" rtlCol="0"/>
          <a:lstStyle/>
          <a:p>
            <a:endParaRPr>
              <a:latin typeface="Georgia" panose="02040502050405020303" pitchFamily="18" charset="0"/>
            </a:endParaRPr>
          </a:p>
        </p:txBody>
      </p:sp>
      <p:sp>
        <p:nvSpPr>
          <p:cNvPr id="8" name="object 8"/>
          <p:cNvSpPr/>
          <p:nvPr/>
        </p:nvSpPr>
        <p:spPr>
          <a:xfrm>
            <a:off x="2796013" y="4474756"/>
            <a:ext cx="31750" cy="43815"/>
          </a:xfrm>
          <a:custGeom>
            <a:avLst/>
            <a:gdLst/>
            <a:ahLst/>
            <a:cxnLst/>
            <a:rect l="l" t="t" r="r" b="b"/>
            <a:pathLst>
              <a:path w="31750" h="43814">
                <a:moveTo>
                  <a:pt x="15186" y="43420"/>
                </a:moveTo>
                <a:lnTo>
                  <a:pt x="0" y="0"/>
                </a:lnTo>
                <a:lnTo>
                  <a:pt x="31462" y="396"/>
                </a:lnTo>
                <a:lnTo>
                  <a:pt x="15186" y="43420"/>
                </a:lnTo>
                <a:close/>
              </a:path>
            </a:pathLst>
          </a:custGeom>
          <a:solidFill>
            <a:srgbClr val="30182B"/>
          </a:solidFill>
        </p:spPr>
        <p:txBody>
          <a:bodyPr wrap="square" lIns="0" tIns="0" rIns="0" bIns="0" rtlCol="0"/>
          <a:lstStyle/>
          <a:p>
            <a:endParaRPr>
              <a:latin typeface="Georgia" panose="02040502050405020303" pitchFamily="18" charset="0"/>
            </a:endParaRPr>
          </a:p>
        </p:txBody>
      </p:sp>
      <p:sp>
        <p:nvSpPr>
          <p:cNvPr id="9" name="object 9"/>
          <p:cNvSpPr/>
          <p:nvPr/>
        </p:nvSpPr>
        <p:spPr>
          <a:xfrm>
            <a:off x="2796013" y="4474756"/>
            <a:ext cx="31750" cy="43815"/>
          </a:xfrm>
          <a:custGeom>
            <a:avLst/>
            <a:gdLst/>
            <a:ahLst/>
            <a:cxnLst/>
            <a:rect l="l" t="t" r="r" b="b"/>
            <a:pathLst>
              <a:path w="31750" h="43814">
                <a:moveTo>
                  <a:pt x="0" y="0"/>
                </a:moveTo>
                <a:lnTo>
                  <a:pt x="15186" y="43420"/>
                </a:lnTo>
                <a:lnTo>
                  <a:pt x="31462" y="396"/>
                </a:lnTo>
                <a:lnTo>
                  <a:pt x="0" y="0"/>
                </a:lnTo>
                <a:close/>
              </a:path>
            </a:pathLst>
          </a:custGeom>
          <a:ln w="9524">
            <a:solidFill>
              <a:srgbClr val="30182B"/>
            </a:solidFill>
          </a:ln>
        </p:spPr>
        <p:txBody>
          <a:bodyPr wrap="square" lIns="0" tIns="0" rIns="0" bIns="0" rtlCol="0"/>
          <a:lstStyle/>
          <a:p>
            <a:endParaRPr>
              <a:latin typeface="Georgia" panose="02040502050405020303" pitchFamily="18" charset="0"/>
            </a:endParaRPr>
          </a:p>
        </p:txBody>
      </p:sp>
      <p:sp>
        <p:nvSpPr>
          <p:cNvPr id="10" name="object 10"/>
          <p:cNvSpPr/>
          <p:nvPr/>
        </p:nvSpPr>
        <p:spPr>
          <a:xfrm>
            <a:off x="4694150" y="3630474"/>
            <a:ext cx="2878096" cy="1398270"/>
          </a:xfrm>
          <a:custGeom>
            <a:avLst/>
            <a:gdLst/>
            <a:ahLst/>
            <a:cxnLst/>
            <a:rect l="l" t="t" r="r" b="b"/>
            <a:pathLst>
              <a:path w="2436495" h="1398270">
                <a:moveTo>
                  <a:pt x="2203294" y="1397999"/>
                </a:moveTo>
                <a:lnTo>
                  <a:pt x="233004" y="1397999"/>
                </a:lnTo>
                <a:lnTo>
                  <a:pt x="186046" y="1393266"/>
                </a:lnTo>
                <a:lnTo>
                  <a:pt x="142308" y="1379689"/>
                </a:lnTo>
                <a:lnTo>
                  <a:pt x="102729" y="1358206"/>
                </a:lnTo>
                <a:lnTo>
                  <a:pt x="68245" y="1329754"/>
                </a:lnTo>
                <a:lnTo>
                  <a:pt x="39793" y="1295270"/>
                </a:lnTo>
                <a:lnTo>
                  <a:pt x="18310" y="1255691"/>
                </a:lnTo>
                <a:lnTo>
                  <a:pt x="4733" y="1211953"/>
                </a:lnTo>
                <a:lnTo>
                  <a:pt x="0" y="1164995"/>
                </a:lnTo>
                <a:lnTo>
                  <a:pt x="0" y="233004"/>
                </a:lnTo>
                <a:lnTo>
                  <a:pt x="4733" y="186046"/>
                </a:lnTo>
                <a:lnTo>
                  <a:pt x="18310" y="142308"/>
                </a:lnTo>
                <a:lnTo>
                  <a:pt x="39793" y="102729"/>
                </a:lnTo>
                <a:lnTo>
                  <a:pt x="68246" y="68245"/>
                </a:lnTo>
                <a:lnTo>
                  <a:pt x="102729" y="39793"/>
                </a:lnTo>
                <a:lnTo>
                  <a:pt x="142308" y="18310"/>
                </a:lnTo>
                <a:lnTo>
                  <a:pt x="186046" y="4733"/>
                </a:lnTo>
                <a:lnTo>
                  <a:pt x="233004" y="0"/>
                </a:lnTo>
                <a:lnTo>
                  <a:pt x="2203294" y="0"/>
                </a:lnTo>
                <a:lnTo>
                  <a:pt x="2248964" y="4518"/>
                </a:lnTo>
                <a:lnTo>
                  <a:pt x="2292462" y="17736"/>
                </a:lnTo>
                <a:lnTo>
                  <a:pt x="2332566" y="39147"/>
                </a:lnTo>
                <a:lnTo>
                  <a:pt x="2368055" y="68245"/>
                </a:lnTo>
                <a:lnTo>
                  <a:pt x="2397152" y="103733"/>
                </a:lnTo>
                <a:lnTo>
                  <a:pt x="2418563" y="143837"/>
                </a:lnTo>
                <a:lnTo>
                  <a:pt x="2431781" y="187335"/>
                </a:lnTo>
                <a:lnTo>
                  <a:pt x="2436299" y="233004"/>
                </a:lnTo>
                <a:lnTo>
                  <a:pt x="2436299" y="1164995"/>
                </a:lnTo>
                <a:lnTo>
                  <a:pt x="2431566" y="1211953"/>
                </a:lnTo>
                <a:lnTo>
                  <a:pt x="2417989" y="1255691"/>
                </a:lnTo>
                <a:lnTo>
                  <a:pt x="2396506" y="1295270"/>
                </a:lnTo>
                <a:lnTo>
                  <a:pt x="2368054" y="1329754"/>
                </a:lnTo>
                <a:lnTo>
                  <a:pt x="2333570" y="1358206"/>
                </a:lnTo>
                <a:lnTo>
                  <a:pt x="2293991" y="1379689"/>
                </a:lnTo>
                <a:lnTo>
                  <a:pt x="2250253" y="1393266"/>
                </a:lnTo>
                <a:lnTo>
                  <a:pt x="2203294" y="1397999"/>
                </a:lnTo>
                <a:close/>
              </a:path>
            </a:pathLst>
          </a:custGeom>
          <a:solidFill>
            <a:schemeClr val="bg1">
              <a:lumMod val="95000"/>
            </a:schemeClr>
          </a:solidFill>
        </p:spPr>
        <p:txBody>
          <a:bodyPr wrap="square" lIns="0" tIns="0" rIns="0" bIns="0" rtlCol="0"/>
          <a:lstStyle/>
          <a:p>
            <a:endParaRPr>
              <a:latin typeface="Georgia" panose="02040502050405020303" pitchFamily="18" charset="0"/>
            </a:endParaRPr>
          </a:p>
        </p:txBody>
      </p:sp>
      <p:sp>
        <p:nvSpPr>
          <p:cNvPr id="11" name="object 11"/>
          <p:cNvSpPr/>
          <p:nvPr/>
        </p:nvSpPr>
        <p:spPr>
          <a:xfrm>
            <a:off x="4694150" y="3630474"/>
            <a:ext cx="2878096" cy="1398270"/>
          </a:xfrm>
          <a:custGeom>
            <a:avLst/>
            <a:gdLst/>
            <a:ahLst/>
            <a:cxnLst/>
            <a:rect l="l" t="t" r="r" b="b"/>
            <a:pathLst>
              <a:path w="2436495" h="1398270">
                <a:moveTo>
                  <a:pt x="0" y="233004"/>
                </a:moveTo>
                <a:lnTo>
                  <a:pt x="4733" y="186046"/>
                </a:lnTo>
                <a:lnTo>
                  <a:pt x="18310" y="142308"/>
                </a:lnTo>
                <a:lnTo>
                  <a:pt x="39793" y="102729"/>
                </a:lnTo>
                <a:lnTo>
                  <a:pt x="68245" y="68245"/>
                </a:lnTo>
                <a:lnTo>
                  <a:pt x="102729" y="39793"/>
                </a:lnTo>
                <a:lnTo>
                  <a:pt x="142308" y="18310"/>
                </a:lnTo>
                <a:lnTo>
                  <a:pt x="186046" y="4733"/>
                </a:lnTo>
                <a:lnTo>
                  <a:pt x="233004" y="0"/>
                </a:lnTo>
                <a:lnTo>
                  <a:pt x="2203294" y="0"/>
                </a:lnTo>
                <a:lnTo>
                  <a:pt x="2248964" y="4518"/>
                </a:lnTo>
                <a:lnTo>
                  <a:pt x="2292462" y="17736"/>
                </a:lnTo>
                <a:lnTo>
                  <a:pt x="2332566" y="39147"/>
                </a:lnTo>
                <a:lnTo>
                  <a:pt x="2368054" y="68245"/>
                </a:lnTo>
                <a:lnTo>
                  <a:pt x="2397152" y="103733"/>
                </a:lnTo>
                <a:lnTo>
                  <a:pt x="2418563" y="143837"/>
                </a:lnTo>
                <a:lnTo>
                  <a:pt x="2431781" y="187335"/>
                </a:lnTo>
                <a:lnTo>
                  <a:pt x="2436299" y="233004"/>
                </a:lnTo>
                <a:lnTo>
                  <a:pt x="2436299" y="1164995"/>
                </a:lnTo>
                <a:lnTo>
                  <a:pt x="2431566" y="1211953"/>
                </a:lnTo>
                <a:lnTo>
                  <a:pt x="2417989" y="1255691"/>
                </a:lnTo>
                <a:lnTo>
                  <a:pt x="2396506" y="1295270"/>
                </a:lnTo>
                <a:lnTo>
                  <a:pt x="2368054" y="1329754"/>
                </a:lnTo>
                <a:lnTo>
                  <a:pt x="2333570" y="1358206"/>
                </a:lnTo>
                <a:lnTo>
                  <a:pt x="2293991" y="1379689"/>
                </a:lnTo>
                <a:lnTo>
                  <a:pt x="2250253" y="1393266"/>
                </a:lnTo>
                <a:lnTo>
                  <a:pt x="2203294" y="1397999"/>
                </a:lnTo>
                <a:lnTo>
                  <a:pt x="233004" y="1397999"/>
                </a:lnTo>
                <a:lnTo>
                  <a:pt x="186046" y="1393266"/>
                </a:lnTo>
                <a:lnTo>
                  <a:pt x="142308" y="1379689"/>
                </a:lnTo>
                <a:lnTo>
                  <a:pt x="102729" y="1358206"/>
                </a:lnTo>
                <a:lnTo>
                  <a:pt x="68245" y="1329754"/>
                </a:lnTo>
                <a:lnTo>
                  <a:pt x="39793" y="1295270"/>
                </a:lnTo>
                <a:lnTo>
                  <a:pt x="18310" y="1255691"/>
                </a:lnTo>
                <a:lnTo>
                  <a:pt x="4733" y="1211953"/>
                </a:lnTo>
                <a:lnTo>
                  <a:pt x="0" y="1164995"/>
                </a:lnTo>
                <a:lnTo>
                  <a:pt x="0" y="233004"/>
                </a:lnTo>
                <a:close/>
              </a:path>
            </a:pathLst>
          </a:custGeom>
          <a:solidFill>
            <a:schemeClr val="accent4">
              <a:lumMod val="20000"/>
              <a:lumOff val="80000"/>
            </a:schemeClr>
          </a:solidFill>
          <a:ln w="9524">
            <a:solidFill>
              <a:srgbClr val="30182B"/>
            </a:solidFill>
          </a:ln>
        </p:spPr>
        <p:txBody>
          <a:bodyPr wrap="square" lIns="0" tIns="0" rIns="0" bIns="0" rtlCol="0"/>
          <a:lstStyle/>
          <a:p>
            <a:endParaRPr>
              <a:latin typeface="Georgia" panose="02040502050405020303" pitchFamily="18" charset="0"/>
            </a:endParaRPr>
          </a:p>
        </p:txBody>
      </p:sp>
      <p:sp>
        <p:nvSpPr>
          <p:cNvPr id="12" name="object 12"/>
          <p:cNvSpPr/>
          <p:nvPr/>
        </p:nvSpPr>
        <p:spPr>
          <a:xfrm>
            <a:off x="2064949" y="4527649"/>
            <a:ext cx="1521460" cy="501015"/>
          </a:xfrm>
          <a:custGeom>
            <a:avLst/>
            <a:gdLst/>
            <a:ahLst/>
            <a:cxnLst/>
            <a:rect l="l" t="t" r="r" b="b"/>
            <a:pathLst>
              <a:path w="1521460" h="501014">
                <a:moveTo>
                  <a:pt x="1437548" y="500699"/>
                </a:moveTo>
                <a:lnTo>
                  <a:pt x="83451" y="500699"/>
                </a:lnTo>
                <a:lnTo>
                  <a:pt x="50968" y="494141"/>
                </a:lnTo>
                <a:lnTo>
                  <a:pt x="24442" y="476257"/>
                </a:lnTo>
                <a:lnTo>
                  <a:pt x="6558" y="449731"/>
                </a:lnTo>
                <a:lnTo>
                  <a:pt x="0" y="417248"/>
                </a:lnTo>
                <a:lnTo>
                  <a:pt x="0" y="83451"/>
                </a:lnTo>
                <a:lnTo>
                  <a:pt x="6558" y="50968"/>
                </a:lnTo>
                <a:lnTo>
                  <a:pt x="24442" y="24442"/>
                </a:lnTo>
                <a:lnTo>
                  <a:pt x="50968" y="6558"/>
                </a:lnTo>
                <a:lnTo>
                  <a:pt x="83451" y="0"/>
                </a:lnTo>
                <a:lnTo>
                  <a:pt x="1437548" y="0"/>
                </a:lnTo>
                <a:lnTo>
                  <a:pt x="1483847" y="14020"/>
                </a:lnTo>
                <a:lnTo>
                  <a:pt x="1514647" y="51515"/>
                </a:lnTo>
                <a:lnTo>
                  <a:pt x="1520999" y="83451"/>
                </a:lnTo>
                <a:lnTo>
                  <a:pt x="1520999" y="417248"/>
                </a:lnTo>
                <a:lnTo>
                  <a:pt x="1514441" y="449731"/>
                </a:lnTo>
                <a:lnTo>
                  <a:pt x="1496557" y="476257"/>
                </a:lnTo>
                <a:lnTo>
                  <a:pt x="1470031" y="494141"/>
                </a:lnTo>
                <a:lnTo>
                  <a:pt x="1437548" y="500699"/>
                </a:lnTo>
                <a:close/>
              </a:path>
            </a:pathLst>
          </a:custGeom>
          <a:solidFill>
            <a:srgbClr val="999999"/>
          </a:solidFill>
        </p:spPr>
        <p:txBody>
          <a:bodyPr wrap="square" lIns="0" tIns="0" rIns="0" bIns="0" rtlCol="0"/>
          <a:lstStyle/>
          <a:p>
            <a:endParaRPr>
              <a:latin typeface="Georgia" panose="02040502050405020303" pitchFamily="18" charset="0"/>
            </a:endParaRPr>
          </a:p>
        </p:txBody>
      </p:sp>
      <p:sp>
        <p:nvSpPr>
          <p:cNvPr id="13" name="object 13"/>
          <p:cNvSpPr/>
          <p:nvPr/>
        </p:nvSpPr>
        <p:spPr>
          <a:xfrm>
            <a:off x="2064949" y="4527649"/>
            <a:ext cx="1521460" cy="501015"/>
          </a:xfrm>
          <a:custGeom>
            <a:avLst/>
            <a:gdLst/>
            <a:ahLst/>
            <a:cxnLst/>
            <a:rect l="l" t="t" r="r" b="b"/>
            <a:pathLst>
              <a:path w="1521460" h="501014">
                <a:moveTo>
                  <a:pt x="0" y="83451"/>
                </a:moveTo>
                <a:lnTo>
                  <a:pt x="6558" y="50968"/>
                </a:lnTo>
                <a:lnTo>
                  <a:pt x="24442" y="24442"/>
                </a:lnTo>
                <a:lnTo>
                  <a:pt x="50968" y="6558"/>
                </a:lnTo>
                <a:lnTo>
                  <a:pt x="83451" y="0"/>
                </a:lnTo>
                <a:lnTo>
                  <a:pt x="1437548" y="0"/>
                </a:lnTo>
                <a:lnTo>
                  <a:pt x="1483847" y="14020"/>
                </a:lnTo>
                <a:lnTo>
                  <a:pt x="1514647" y="51515"/>
                </a:lnTo>
                <a:lnTo>
                  <a:pt x="1520999" y="83451"/>
                </a:lnTo>
                <a:lnTo>
                  <a:pt x="1520999" y="417248"/>
                </a:lnTo>
                <a:lnTo>
                  <a:pt x="1514441" y="449731"/>
                </a:lnTo>
                <a:lnTo>
                  <a:pt x="1496557" y="476257"/>
                </a:lnTo>
                <a:lnTo>
                  <a:pt x="1470031" y="494141"/>
                </a:lnTo>
                <a:lnTo>
                  <a:pt x="1437548" y="500699"/>
                </a:lnTo>
                <a:lnTo>
                  <a:pt x="83451" y="500699"/>
                </a:lnTo>
                <a:lnTo>
                  <a:pt x="50968" y="494141"/>
                </a:lnTo>
                <a:lnTo>
                  <a:pt x="24442" y="476257"/>
                </a:lnTo>
                <a:lnTo>
                  <a:pt x="6558" y="449731"/>
                </a:lnTo>
                <a:lnTo>
                  <a:pt x="0" y="417248"/>
                </a:lnTo>
                <a:lnTo>
                  <a:pt x="0" y="83451"/>
                </a:lnTo>
                <a:close/>
              </a:path>
            </a:pathLst>
          </a:custGeom>
          <a:solidFill>
            <a:schemeClr val="accent4">
              <a:lumMod val="20000"/>
              <a:lumOff val="80000"/>
            </a:schemeClr>
          </a:solidFill>
          <a:ln w="9524">
            <a:solidFill>
              <a:srgbClr val="30182B"/>
            </a:solidFill>
          </a:ln>
        </p:spPr>
        <p:txBody>
          <a:bodyPr wrap="square" lIns="0" tIns="0" rIns="0" bIns="0" rtlCol="0"/>
          <a:lstStyle/>
          <a:p>
            <a:endParaRPr>
              <a:latin typeface="Georgia" panose="02040502050405020303" pitchFamily="18" charset="0"/>
            </a:endParaRPr>
          </a:p>
        </p:txBody>
      </p:sp>
      <p:sp>
        <p:nvSpPr>
          <p:cNvPr id="14" name="object 14"/>
          <p:cNvSpPr/>
          <p:nvPr/>
        </p:nvSpPr>
        <p:spPr>
          <a:xfrm>
            <a:off x="2018825" y="3609625"/>
            <a:ext cx="1597660" cy="709295"/>
          </a:xfrm>
          <a:custGeom>
            <a:avLst/>
            <a:gdLst/>
            <a:ahLst/>
            <a:cxnLst/>
            <a:rect l="l" t="t" r="r" b="b"/>
            <a:pathLst>
              <a:path w="1597660" h="709295">
                <a:moveTo>
                  <a:pt x="1479297" y="709199"/>
                </a:moveTo>
                <a:lnTo>
                  <a:pt x="118202" y="709199"/>
                </a:lnTo>
                <a:lnTo>
                  <a:pt x="72192" y="699911"/>
                </a:lnTo>
                <a:lnTo>
                  <a:pt x="34620" y="674579"/>
                </a:lnTo>
                <a:lnTo>
                  <a:pt x="9288" y="637007"/>
                </a:lnTo>
                <a:lnTo>
                  <a:pt x="0" y="590997"/>
                </a:lnTo>
                <a:lnTo>
                  <a:pt x="0" y="118202"/>
                </a:lnTo>
                <a:lnTo>
                  <a:pt x="9288" y="72192"/>
                </a:lnTo>
                <a:lnTo>
                  <a:pt x="34620" y="34620"/>
                </a:lnTo>
                <a:lnTo>
                  <a:pt x="72192" y="9288"/>
                </a:lnTo>
                <a:lnTo>
                  <a:pt x="118202" y="0"/>
                </a:lnTo>
                <a:lnTo>
                  <a:pt x="1479297" y="0"/>
                </a:lnTo>
                <a:lnTo>
                  <a:pt x="1524531" y="8997"/>
                </a:lnTo>
                <a:lnTo>
                  <a:pt x="1562879" y="34620"/>
                </a:lnTo>
                <a:lnTo>
                  <a:pt x="1588502" y="72968"/>
                </a:lnTo>
                <a:lnTo>
                  <a:pt x="1597499" y="118202"/>
                </a:lnTo>
                <a:lnTo>
                  <a:pt x="1597499" y="590997"/>
                </a:lnTo>
                <a:lnTo>
                  <a:pt x="1588211" y="637007"/>
                </a:lnTo>
                <a:lnTo>
                  <a:pt x="1562879" y="674579"/>
                </a:lnTo>
                <a:lnTo>
                  <a:pt x="1525307" y="699911"/>
                </a:lnTo>
                <a:lnTo>
                  <a:pt x="1479297" y="709199"/>
                </a:lnTo>
                <a:close/>
              </a:path>
            </a:pathLst>
          </a:custGeom>
          <a:solidFill>
            <a:schemeClr val="accent4">
              <a:lumMod val="20000"/>
              <a:lumOff val="80000"/>
            </a:schemeClr>
          </a:solidFill>
        </p:spPr>
        <p:txBody>
          <a:bodyPr wrap="square" lIns="0" tIns="0" rIns="0" bIns="0" rtlCol="0"/>
          <a:lstStyle/>
          <a:p>
            <a:endParaRPr>
              <a:latin typeface="Georgia" panose="02040502050405020303" pitchFamily="18" charset="0"/>
            </a:endParaRPr>
          </a:p>
        </p:txBody>
      </p:sp>
      <p:sp>
        <p:nvSpPr>
          <p:cNvPr id="15" name="object 15"/>
          <p:cNvSpPr/>
          <p:nvPr/>
        </p:nvSpPr>
        <p:spPr>
          <a:xfrm>
            <a:off x="2018825" y="3609625"/>
            <a:ext cx="1597660" cy="709295"/>
          </a:xfrm>
          <a:custGeom>
            <a:avLst/>
            <a:gdLst/>
            <a:ahLst/>
            <a:cxnLst/>
            <a:rect l="l" t="t" r="r" b="b"/>
            <a:pathLst>
              <a:path w="1597660" h="709295">
                <a:moveTo>
                  <a:pt x="0" y="118202"/>
                </a:moveTo>
                <a:lnTo>
                  <a:pt x="9288" y="72192"/>
                </a:lnTo>
                <a:lnTo>
                  <a:pt x="34620" y="34620"/>
                </a:lnTo>
                <a:lnTo>
                  <a:pt x="72192" y="9288"/>
                </a:lnTo>
                <a:lnTo>
                  <a:pt x="118202" y="0"/>
                </a:lnTo>
                <a:lnTo>
                  <a:pt x="1479297" y="0"/>
                </a:lnTo>
                <a:lnTo>
                  <a:pt x="1524531" y="8997"/>
                </a:lnTo>
                <a:lnTo>
                  <a:pt x="1562879" y="34620"/>
                </a:lnTo>
                <a:lnTo>
                  <a:pt x="1588502" y="72968"/>
                </a:lnTo>
                <a:lnTo>
                  <a:pt x="1597499" y="118202"/>
                </a:lnTo>
                <a:lnTo>
                  <a:pt x="1597499" y="590997"/>
                </a:lnTo>
                <a:lnTo>
                  <a:pt x="1588211" y="637007"/>
                </a:lnTo>
                <a:lnTo>
                  <a:pt x="1562879" y="674579"/>
                </a:lnTo>
                <a:lnTo>
                  <a:pt x="1525307" y="699911"/>
                </a:lnTo>
                <a:lnTo>
                  <a:pt x="1479297" y="709199"/>
                </a:lnTo>
                <a:lnTo>
                  <a:pt x="118202" y="709199"/>
                </a:lnTo>
                <a:lnTo>
                  <a:pt x="72192" y="699911"/>
                </a:lnTo>
                <a:lnTo>
                  <a:pt x="34620" y="674579"/>
                </a:lnTo>
                <a:lnTo>
                  <a:pt x="9288" y="637007"/>
                </a:lnTo>
                <a:lnTo>
                  <a:pt x="0" y="590997"/>
                </a:lnTo>
                <a:lnTo>
                  <a:pt x="0" y="118202"/>
                </a:lnTo>
                <a:close/>
              </a:path>
            </a:pathLst>
          </a:custGeom>
          <a:ln w="9524">
            <a:solidFill>
              <a:srgbClr val="30182B"/>
            </a:solidFill>
          </a:ln>
        </p:spPr>
        <p:txBody>
          <a:bodyPr wrap="square" lIns="0" tIns="0" rIns="0" bIns="0" rtlCol="0"/>
          <a:lstStyle/>
          <a:p>
            <a:endParaRPr>
              <a:latin typeface="Georgia" panose="02040502050405020303" pitchFamily="18" charset="0"/>
            </a:endParaRPr>
          </a:p>
        </p:txBody>
      </p:sp>
      <p:sp>
        <p:nvSpPr>
          <p:cNvPr id="16" name="object 16"/>
          <p:cNvSpPr/>
          <p:nvPr/>
        </p:nvSpPr>
        <p:spPr>
          <a:xfrm>
            <a:off x="4694149" y="2821575"/>
            <a:ext cx="2878096" cy="501015"/>
          </a:xfrm>
          <a:custGeom>
            <a:avLst/>
            <a:gdLst/>
            <a:ahLst/>
            <a:cxnLst/>
            <a:rect l="l" t="t" r="r" b="b"/>
            <a:pathLst>
              <a:path w="3278504" h="501014">
                <a:moveTo>
                  <a:pt x="3194948" y="500699"/>
                </a:moveTo>
                <a:lnTo>
                  <a:pt x="83451" y="500699"/>
                </a:lnTo>
                <a:lnTo>
                  <a:pt x="50968" y="494141"/>
                </a:lnTo>
                <a:lnTo>
                  <a:pt x="24442" y="476257"/>
                </a:lnTo>
                <a:lnTo>
                  <a:pt x="6558" y="449731"/>
                </a:lnTo>
                <a:lnTo>
                  <a:pt x="0" y="417248"/>
                </a:lnTo>
                <a:lnTo>
                  <a:pt x="0" y="83451"/>
                </a:lnTo>
                <a:lnTo>
                  <a:pt x="6558" y="50968"/>
                </a:lnTo>
                <a:lnTo>
                  <a:pt x="24442" y="24442"/>
                </a:lnTo>
                <a:lnTo>
                  <a:pt x="50968" y="6558"/>
                </a:lnTo>
                <a:lnTo>
                  <a:pt x="83451" y="0"/>
                </a:lnTo>
                <a:lnTo>
                  <a:pt x="3194948" y="0"/>
                </a:lnTo>
                <a:lnTo>
                  <a:pt x="3241247" y="14020"/>
                </a:lnTo>
                <a:lnTo>
                  <a:pt x="3272047" y="51516"/>
                </a:lnTo>
                <a:lnTo>
                  <a:pt x="3278399" y="83451"/>
                </a:lnTo>
                <a:lnTo>
                  <a:pt x="3278399" y="417248"/>
                </a:lnTo>
                <a:lnTo>
                  <a:pt x="3271841" y="449731"/>
                </a:lnTo>
                <a:lnTo>
                  <a:pt x="3253957" y="476257"/>
                </a:lnTo>
                <a:lnTo>
                  <a:pt x="3227431" y="494141"/>
                </a:lnTo>
                <a:lnTo>
                  <a:pt x="3194948" y="500699"/>
                </a:lnTo>
                <a:close/>
              </a:path>
            </a:pathLst>
          </a:custGeom>
          <a:solidFill>
            <a:schemeClr val="accent4">
              <a:lumMod val="20000"/>
              <a:lumOff val="80000"/>
            </a:schemeClr>
          </a:solidFill>
        </p:spPr>
        <p:txBody>
          <a:bodyPr wrap="square" lIns="0" tIns="0" rIns="0" bIns="0" rtlCol="0"/>
          <a:lstStyle/>
          <a:p>
            <a:endParaRPr>
              <a:latin typeface="Georgia" panose="02040502050405020303" pitchFamily="18" charset="0"/>
            </a:endParaRPr>
          </a:p>
        </p:txBody>
      </p:sp>
      <p:sp>
        <p:nvSpPr>
          <p:cNvPr id="17" name="object 17"/>
          <p:cNvSpPr/>
          <p:nvPr/>
        </p:nvSpPr>
        <p:spPr>
          <a:xfrm>
            <a:off x="4694149" y="2821575"/>
            <a:ext cx="2878096" cy="501015"/>
          </a:xfrm>
          <a:custGeom>
            <a:avLst/>
            <a:gdLst/>
            <a:ahLst/>
            <a:cxnLst/>
            <a:rect l="l" t="t" r="r" b="b"/>
            <a:pathLst>
              <a:path w="3278504" h="501014">
                <a:moveTo>
                  <a:pt x="0" y="83451"/>
                </a:moveTo>
                <a:lnTo>
                  <a:pt x="6558" y="50968"/>
                </a:lnTo>
                <a:lnTo>
                  <a:pt x="24442" y="24442"/>
                </a:lnTo>
                <a:lnTo>
                  <a:pt x="50968" y="6558"/>
                </a:lnTo>
                <a:lnTo>
                  <a:pt x="83451" y="0"/>
                </a:lnTo>
                <a:lnTo>
                  <a:pt x="3194948" y="0"/>
                </a:lnTo>
                <a:lnTo>
                  <a:pt x="3241247" y="14020"/>
                </a:lnTo>
                <a:lnTo>
                  <a:pt x="3272047" y="51516"/>
                </a:lnTo>
                <a:lnTo>
                  <a:pt x="3278399" y="83451"/>
                </a:lnTo>
                <a:lnTo>
                  <a:pt x="3278399" y="417248"/>
                </a:lnTo>
                <a:lnTo>
                  <a:pt x="3271841" y="449731"/>
                </a:lnTo>
                <a:lnTo>
                  <a:pt x="3253957" y="476257"/>
                </a:lnTo>
                <a:lnTo>
                  <a:pt x="3227431" y="494141"/>
                </a:lnTo>
                <a:lnTo>
                  <a:pt x="3194948" y="500699"/>
                </a:lnTo>
                <a:lnTo>
                  <a:pt x="83451" y="500699"/>
                </a:lnTo>
                <a:lnTo>
                  <a:pt x="50968" y="494141"/>
                </a:lnTo>
                <a:lnTo>
                  <a:pt x="24442" y="476257"/>
                </a:lnTo>
                <a:lnTo>
                  <a:pt x="6558" y="449731"/>
                </a:lnTo>
                <a:lnTo>
                  <a:pt x="0" y="417248"/>
                </a:lnTo>
                <a:lnTo>
                  <a:pt x="0" y="83451"/>
                </a:lnTo>
                <a:close/>
              </a:path>
            </a:pathLst>
          </a:custGeom>
          <a:ln w="9524">
            <a:solidFill>
              <a:srgbClr val="30182B"/>
            </a:solidFill>
          </a:ln>
        </p:spPr>
        <p:txBody>
          <a:bodyPr wrap="square" lIns="0" tIns="0" rIns="0" bIns="0" rtlCol="0"/>
          <a:lstStyle/>
          <a:p>
            <a:endParaRPr>
              <a:latin typeface="Georgia" panose="02040502050405020303" pitchFamily="18" charset="0"/>
            </a:endParaRPr>
          </a:p>
        </p:txBody>
      </p:sp>
      <p:sp>
        <p:nvSpPr>
          <p:cNvPr id="18" name="object 18"/>
          <p:cNvSpPr txBox="1">
            <a:spLocks noGrp="1"/>
          </p:cNvSpPr>
          <p:nvPr>
            <p:ph type="title"/>
          </p:nvPr>
        </p:nvSpPr>
        <p:spPr>
          <a:xfrm>
            <a:off x="3060889" y="193203"/>
            <a:ext cx="2375535" cy="756920"/>
          </a:xfrm>
          <a:prstGeom prst="rect">
            <a:avLst/>
          </a:prstGeom>
        </p:spPr>
        <p:txBody>
          <a:bodyPr vert="horz" wrap="square" lIns="0" tIns="12700" rIns="0" bIns="0" rtlCol="0">
            <a:spAutoFit/>
          </a:bodyPr>
          <a:lstStyle/>
          <a:p>
            <a:pPr marL="12700">
              <a:lnSpc>
                <a:spcPct val="100000"/>
              </a:lnSpc>
              <a:spcBef>
                <a:spcPts val="100"/>
              </a:spcBef>
            </a:pPr>
            <a:r>
              <a:rPr spc="-5" dirty="0"/>
              <a:t>PRISMA</a:t>
            </a:r>
          </a:p>
        </p:txBody>
      </p:sp>
      <p:sp>
        <p:nvSpPr>
          <p:cNvPr id="19" name="object 19"/>
          <p:cNvSpPr txBox="1"/>
          <p:nvPr/>
        </p:nvSpPr>
        <p:spPr>
          <a:xfrm>
            <a:off x="4800600" y="2864099"/>
            <a:ext cx="2709545" cy="343299"/>
          </a:xfrm>
          <a:prstGeom prst="rect">
            <a:avLst/>
          </a:prstGeom>
        </p:spPr>
        <p:txBody>
          <a:bodyPr vert="horz" wrap="square" lIns="0" tIns="8890" rIns="0" bIns="0" rtlCol="0">
            <a:spAutoFit/>
          </a:bodyPr>
          <a:lstStyle/>
          <a:p>
            <a:pPr marL="1073785" marR="5080" indent="-1061720">
              <a:lnSpc>
                <a:spcPct val="102299"/>
              </a:lnSpc>
              <a:spcBef>
                <a:spcPts val="70"/>
              </a:spcBef>
            </a:pPr>
            <a:r>
              <a:rPr sz="1100" spc="-5" dirty="0">
                <a:latin typeface="Georgia" panose="02040502050405020303" pitchFamily="18" charset="0"/>
                <a:cs typeface="Arial"/>
              </a:rPr>
              <a:t>Records excluded based on title or abstract  </a:t>
            </a:r>
            <a:r>
              <a:rPr sz="1100" dirty="0">
                <a:latin typeface="Georgia" panose="02040502050405020303" pitchFamily="18" charset="0"/>
                <a:cs typeface="Arial"/>
              </a:rPr>
              <a:t>(n =</a:t>
            </a:r>
            <a:r>
              <a:rPr sz="1100" spc="-20" dirty="0">
                <a:latin typeface="Georgia" panose="02040502050405020303" pitchFamily="18" charset="0"/>
                <a:cs typeface="Arial"/>
              </a:rPr>
              <a:t> </a:t>
            </a:r>
            <a:r>
              <a:rPr lang="en-US" sz="1100" spc="-5" dirty="0">
                <a:latin typeface="Georgia" panose="02040502050405020303" pitchFamily="18" charset="0"/>
                <a:cs typeface="Arial"/>
              </a:rPr>
              <a:t>853</a:t>
            </a:r>
            <a:r>
              <a:rPr sz="1100" spc="-5" dirty="0">
                <a:latin typeface="Georgia" panose="02040502050405020303" pitchFamily="18" charset="0"/>
                <a:cs typeface="Arial"/>
              </a:rPr>
              <a:t>)</a:t>
            </a:r>
            <a:endParaRPr sz="1100" dirty="0">
              <a:latin typeface="Georgia" panose="02040502050405020303" pitchFamily="18" charset="0"/>
              <a:cs typeface="Arial"/>
            </a:endParaRPr>
          </a:p>
        </p:txBody>
      </p:sp>
      <p:sp>
        <p:nvSpPr>
          <p:cNvPr id="20" name="object 20"/>
          <p:cNvSpPr txBox="1"/>
          <p:nvPr/>
        </p:nvSpPr>
        <p:spPr>
          <a:xfrm>
            <a:off x="2111708" y="3710097"/>
            <a:ext cx="3158792" cy="516936"/>
          </a:xfrm>
          <a:prstGeom prst="rect">
            <a:avLst/>
          </a:prstGeom>
        </p:spPr>
        <p:txBody>
          <a:bodyPr vert="horz" wrap="square" lIns="0" tIns="12700" rIns="0" bIns="0" rtlCol="0">
            <a:spAutoFit/>
          </a:bodyPr>
          <a:lstStyle/>
          <a:p>
            <a:pPr marL="12700">
              <a:lnSpc>
                <a:spcPct val="100000"/>
              </a:lnSpc>
              <a:spcBef>
                <a:spcPts val="100"/>
              </a:spcBef>
              <a:tabLst>
                <a:tab pos="2996565" algn="l"/>
              </a:tabLst>
            </a:pPr>
            <a:r>
              <a:rPr sz="1100" spc="-5" dirty="0">
                <a:latin typeface="Georgia" panose="02040502050405020303" pitchFamily="18" charset="0"/>
                <a:cs typeface="Arial"/>
              </a:rPr>
              <a:t>Records assessed</a:t>
            </a:r>
            <a:r>
              <a:rPr sz="1100" spc="-90" dirty="0">
                <a:latin typeface="Georgia" panose="02040502050405020303" pitchFamily="18" charset="0"/>
                <a:cs typeface="Arial"/>
              </a:rPr>
              <a:t> </a:t>
            </a:r>
            <a:r>
              <a:rPr sz="1100" spc="-5" dirty="0">
                <a:latin typeface="Georgia" panose="02040502050405020303" pitchFamily="18" charset="0"/>
                <a:cs typeface="Arial"/>
              </a:rPr>
              <a:t>for</a:t>
            </a:r>
            <a:r>
              <a:rPr sz="1100" spc="-135" dirty="0">
                <a:latin typeface="Georgia" panose="02040502050405020303" pitchFamily="18" charset="0"/>
                <a:cs typeface="Arial"/>
              </a:rPr>
              <a:t> </a:t>
            </a:r>
            <a:r>
              <a:rPr sz="1100" u="heavy" dirty="0">
                <a:uFill>
                  <a:solidFill>
                    <a:srgbClr val="30182B"/>
                  </a:solidFill>
                </a:uFill>
                <a:latin typeface="Georgia" panose="02040502050405020303" pitchFamily="18" charset="0"/>
                <a:cs typeface="Times New Roman"/>
              </a:rPr>
              <a:t> </a:t>
            </a:r>
            <a:endParaRPr sz="1100" dirty="0">
              <a:latin typeface="Georgia" panose="02040502050405020303" pitchFamily="18" charset="0"/>
              <a:cs typeface="Times New Roman"/>
            </a:endParaRPr>
          </a:p>
          <a:p>
            <a:pPr marL="445134" marR="2050414" indent="-21590">
              <a:lnSpc>
                <a:spcPct val="102299"/>
              </a:lnSpc>
            </a:pPr>
            <a:r>
              <a:rPr sz="1100" spc="-5" dirty="0">
                <a:latin typeface="Georgia" panose="02040502050405020303" pitchFamily="18" charset="0"/>
                <a:cs typeface="Arial"/>
              </a:rPr>
              <a:t>eligibility  </a:t>
            </a:r>
            <a:r>
              <a:rPr sz="1100" dirty="0">
                <a:latin typeface="Georgia" panose="02040502050405020303" pitchFamily="18" charset="0"/>
                <a:cs typeface="Arial"/>
              </a:rPr>
              <a:t>(n =</a:t>
            </a:r>
            <a:r>
              <a:rPr sz="1100" spc="-85" dirty="0">
                <a:latin typeface="Georgia" panose="02040502050405020303" pitchFamily="18" charset="0"/>
                <a:cs typeface="Arial"/>
              </a:rPr>
              <a:t> </a:t>
            </a:r>
            <a:r>
              <a:rPr lang="en-US" sz="1100" spc="-5" dirty="0">
                <a:latin typeface="Georgia" panose="02040502050405020303" pitchFamily="18" charset="0"/>
                <a:cs typeface="Arial"/>
              </a:rPr>
              <a:t>7</a:t>
            </a:r>
            <a:r>
              <a:rPr sz="1100" spc="-5" dirty="0">
                <a:latin typeface="Georgia" panose="02040502050405020303" pitchFamily="18" charset="0"/>
                <a:cs typeface="Arial"/>
              </a:rPr>
              <a:t>4)</a:t>
            </a:r>
            <a:endParaRPr sz="1100" dirty="0">
              <a:latin typeface="Georgia" panose="02040502050405020303" pitchFamily="18" charset="0"/>
              <a:cs typeface="Arial"/>
            </a:endParaRPr>
          </a:p>
        </p:txBody>
      </p:sp>
      <p:sp>
        <p:nvSpPr>
          <p:cNvPr id="21" name="object 21"/>
          <p:cNvSpPr txBox="1"/>
          <p:nvPr/>
        </p:nvSpPr>
        <p:spPr>
          <a:xfrm>
            <a:off x="2258957" y="4599587"/>
            <a:ext cx="1104265" cy="343299"/>
          </a:xfrm>
          <a:prstGeom prst="rect">
            <a:avLst/>
          </a:prstGeom>
        </p:spPr>
        <p:txBody>
          <a:bodyPr vert="horz" wrap="square" lIns="0" tIns="8890" rIns="0" bIns="0" rtlCol="0">
            <a:spAutoFit/>
          </a:bodyPr>
          <a:lstStyle/>
          <a:p>
            <a:pPr marL="347980" marR="5080" indent="-335915">
              <a:lnSpc>
                <a:spcPct val="102299"/>
              </a:lnSpc>
              <a:spcBef>
                <a:spcPts val="70"/>
              </a:spcBef>
            </a:pPr>
            <a:r>
              <a:rPr sz="1100" spc="-5" dirty="0">
                <a:latin typeface="Georgia" panose="02040502050405020303" pitchFamily="18" charset="0"/>
                <a:cs typeface="Arial"/>
              </a:rPr>
              <a:t>Records</a:t>
            </a:r>
            <a:r>
              <a:rPr sz="1100" spc="-80" dirty="0">
                <a:latin typeface="Georgia" panose="02040502050405020303" pitchFamily="18" charset="0"/>
                <a:cs typeface="Arial"/>
              </a:rPr>
              <a:t> </a:t>
            </a:r>
            <a:r>
              <a:rPr sz="1100" spc="-5" dirty="0">
                <a:latin typeface="Georgia" panose="02040502050405020303" pitchFamily="18" charset="0"/>
                <a:cs typeface="Arial"/>
              </a:rPr>
              <a:t>i</a:t>
            </a:r>
            <a:r>
              <a:rPr lang="en-US" sz="1100" spc="-5" dirty="0">
                <a:latin typeface="Georgia" panose="02040502050405020303" pitchFamily="18" charset="0"/>
                <a:cs typeface="Arial"/>
              </a:rPr>
              <a:t>n</a:t>
            </a:r>
            <a:r>
              <a:rPr sz="1100" spc="-5" dirty="0">
                <a:latin typeface="Georgia" panose="02040502050405020303" pitchFamily="18" charset="0"/>
                <a:cs typeface="Arial"/>
              </a:rPr>
              <a:t>cluded  </a:t>
            </a:r>
            <a:r>
              <a:rPr sz="1100" dirty="0">
                <a:latin typeface="Georgia" panose="02040502050405020303" pitchFamily="18" charset="0"/>
                <a:cs typeface="Arial"/>
              </a:rPr>
              <a:t>(n =</a:t>
            </a:r>
            <a:r>
              <a:rPr sz="1100" spc="-30" dirty="0">
                <a:latin typeface="Georgia" panose="02040502050405020303" pitchFamily="18" charset="0"/>
                <a:cs typeface="Arial"/>
              </a:rPr>
              <a:t> </a:t>
            </a:r>
            <a:r>
              <a:rPr lang="en-US" sz="1100" spc="-5" dirty="0">
                <a:latin typeface="Georgia" panose="02040502050405020303" pitchFamily="18" charset="0"/>
                <a:cs typeface="Arial"/>
              </a:rPr>
              <a:t>15</a:t>
            </a:r>
            <a:r>
              <a:rPr sz="1100" spc="-5" dirty="0">
                <a:latin typeface="Georgia" panose="02040502050405020303" pitchFamily="18" charset="0"/>
                <a:cs typeface="Arial"/>
              </a:rPr>
              <a:t>)</a:t>
            </a:r>
            <a:endParaRPr sz="1100" dirty="0">
              <a:latin typeface="Georgia" panose="02040502050405020303" pitchFamily="18" charset="0"/>
              <a:cs typeface="Arial"/>
            </a:endParaRPr>
          </a:p>
        </p:txBody>
      </p:sp>
      <p:sp>
        <p:nvSpPr>
          <p:cNvPr id="22" name="object 22"/>
          <p:cNvSpPr txBox="1"/>
          <p:nvPr/>
        </p:nvSpPr>
        <p:spPr>
          <a:xfrm>
            <a:off x="4800601" y="3743012"/>
            <a:ext cx="2666999" cy="170624"/>
          </a:xfrm>
          <a:prstGeom prst="rect">
            <a:avLst/>
          </a:prstGeom>
        </p:spPr>
        <p:txBody>
          <a:bodyPr vert="horz" wrap="square" lIns="0" tIns="8890" rIns="0" bIns="0" rtlCol="0">
            <a:spAutoFit/>
          </a:bodyPr>
          <a:lstStyle/>
          <a:p>
            <a:pPr marL="759460" marR="5080" indent="-747395">
              <a:lnSpc>
                <a:spcPct val="102299"/>
              </a:lnSpc>
              <a:spcBef>
                <a:spcPts val="70"/>
              </a:spcBef>
            </a:pPr>
            <a:r>
              <a:rPr sz="1100" spc="-5" dirty="0">
                <a:latin typeface="Georgia" panose="02040502050405020303" pitchFamily="18" charset="0"/>
                <a:cs typeface="Arial"/>
              </a:rPr>
              <a:t>Records excluded, with </a:t>
            </a:r>
            <a:r>
              <a:rPr sz="1100" dirty="0">
                <a:latin typeface="Georgia" panose="02040502050405020303" pitchFamily="18" charset="0"/>
                <a:cs typeface="Arial"/>
              </a:rPr>
              <a:t>reasons  (n =</a:t>
            </a:r>
            <a:r>
              <a:rPr sz="1100" spc="-20" dirty="0">
                <a:latin typeface="Georgia" panose="02040502050405020303" pitchFamily="18" charset="0"/>
                <a:cs typeface="Arial"/>
              </a:rPr>
              <a:t> </a:t>
            </a:r>
            <a:r>
              <a:rPr lang="en-US" sz="1100" spc="-5" dirty="0">
                <a:latin typeface="Georgia" panose="02040502050405020303" pitchFamily="18" charset="0"/>
                <a:cs typeface="Arial"/>
              </a:rPr>
              <a:t>59</a:t>
            </a:r>
            <a:r>
              <a:rPr sz="1100" spc="-5" dirty="0">
                <a:latin typeface="Georgia" panose="02040502050405020303" pitchFamily="18" charset="0"/>
                <a:cs typeface="Arial"/>
              </a:rPr>
              <a:t>)</a:t>
            </a:r>
            <a:endParaRPr sz="1100" dirty="0">
              <a:latin typeface="Georgia" panose="02040502050405020303" pitchFamily="18" charset="0"/>
              <a:cs typeface="Arial"/>
            </a:endParaRPr>
          </a:p>
        </p:txBody>
      </p:sp>
      <p:sp>
        <p:nvSpPr>
          <p:cNvPr id="23" name="object 23"/>
          <p:cNvSpPr txBox="1"/>
          <p:nvPr/>
        </p:nvSpPr>
        <p:spPr>
          <a:xfrm>
            <a:off x="4800600" y="3943350"/>
            <a:ext cx="2666999" cy="910506"/>
          </a:xfrm>
          <a:prstGeom prst="rect">
            <a:avLst/>
          </a:prstGeom>
        </p:spPr>
        <p:txBody>
          <a:bodyPr vert="horz" wrap="square" lIns="0" tIns="12700" rIns="0" bIns="0" rtlCol="0">
            <a:spAutoFit/>
          </a:bodyPr>
          <a:lstStyle/>
          <a:p>
            <a:pPr marL="325120" indent="-312420">
              <a:lnSpc>
                <a:spcPct val="100000"/>
              </a:lnSpc>
              <a:spcBef>
                <a:spcPts val="100"/>
              </a:spcBef>
              <a:buChar char="●"/>
              <a:tabLst>
                <a:tab pos="325120" algn="l"/>
                <a:tab pos="325755" algn="l"/>
              </a:tabLst>
            </a:pPr>
            <a:r>
              <a:rPr lang="en-US" sz="1100" spc="-5" dirty="0">
                <a:latin typeface="Georgia" panose="02040502050405020303" pitchFamily="18" charset="0"/>
                <a:cs typeface="Arial"/>
              </a:rPr>
              <a:t>Conventional PT (n = 28)</a:t>
            </a:r>
          </a:p>
          <a:p>
            <a:pPr marL="325120" indent="-312420">
              <a:lnSpc>
                <a:spcPct val="100000"/>
              </a:lnSpc>
              <a:spcBef>
                <a:spcPts val="100"/>
              </a:spcBef>
              <a:buChar char="●"/>
              <a:tabLst>
                <a:tab pos="325120" algn="l"/>
                <a:tab pos="325755" algn="l"/>
              </a:tabLst>
            </a:pPr>
            <a:r>
              <a:rPr lang="en-US" sz="1100" spc="-5" dirty="0">
                <a:latin typeface="Georgia" panose="02040502050405020303" pitchFamily="18" charset="0"/>
                <a:cs typeface="Arial"/>
              </a:rPr>
              <a:t>Incorrect outcome measures (n = 7)</a:t>
            </a:r>
          </a:p>
          <a:p>
            <a:pPr marL="325120" indent="-312420">
              <a:lnSpc>
                <a:spcPct val="100000"/>
              </a:lnSpc>
              <a:spcBef>
                <a:spcPts val="100"/>
              </a:spcBef>
              <a:buChar char="●"/>
              <a:tabLst>
                <a:tab pos="325120" algn="l"/>
                <a:tab pos="325755" algn="l"/>
              </a:tabLst>
            </a:pPr>
            <a:r>
              <a:rPr lang="en-US" sz="1100" spc="-5" dirty="0">
                <a:latin typeface="Georgia" panose="02040502050405020303" pitchFamily="18" charset="0"/>
                <a:cs typeface="Arial"/>
              </a:rPr>
              <a:t>Study design (n = 20)</a:t>
            </a:r>
          </a:p>
          <a:p>
            <a:pPr marL="325120" indent="-312420">
              <a:lnSpc>
                <a:spcPct val="100000"/>
              </a:lnSpc>
              <a:spcBef>
                <a:spcPts val="100"/>
              </a:spcBef>
              <a:buChar char="●"/>
              <a:tabLst>
                <a:tab pos="325120" algn="l"/>
                <a:tab pos="325755" algn="l"/>
              </a:tabLst>
            </a:pPr>
            <a:r>
              <a:rPr lang="en-US" sz="1100" spc="-5" dirty="0">
                <a:latin typeface="Georgia" panose="02040502050405020303" pitchFamily="18" charset="0"/>
                <a:cs typeface="Arial"/>
              </a:rPr>
              <a:t>Population (n = 1)</a:t>
            </a:r>
          </a:p>
          <a:p>
            <a:pPr marL="325120" indent="-312420">
              <a:lnSpc>
                <a:spcPct val="100000"/>
              </a:lnSpc>
              <a:spcBef>
                <a:spcPts val="100"/>
              </a:spcBef>
              <a:buChar char="●"/>
              <a:tabLst>
                <a:tab pos="325120" algn="l"/>
                <a:tab pos="325755" algn="l"/>
              </a:tabLst>
            </a:pPr>
            <a:r>
              <a:rPr lang="en-US" sz="1100" spc="-5" dirty="0">
                <a:latin typeface="Georgia" panose="02040502050405020303" pitchFamily="18" charset="0"/>
                <a:cs typeface="Arial"/>
              </a:rPr>
              <a:t>Irrelevant (n = 2)</a:t>
            </a:r>
            <a:endParaRPr sz="1100" dirty="0">
              <a:latin typeface="Georgia" panose="02040502050405020303" pitchFamily="18" charset="0"/>
              <a:cs typeface="Arial"/>
            </a:endParaRPr>
          </a:p>
        </p:txBody>
      </p:sp>
      <p:sp>
        <p:nvSpPr>
          <p:cNvPr id="24" name="object 24"/>
          <p:cNvSpPr/>
          <p:nvPr/>
        </p:nvSpPr>
        <p:spPr>
          <a:xfrm>
            <a:off x="2829424" y="1757650"/>
            <a:ext cx="0" cy="149225"/>
          </a:xfrm>
          <a:custGeom>
            <a:avLst/>
            <a:gdLst/>
            <a:ahLst/>
            <a:cxnLst/>
            <a:rect l="l" t="t" r="r" b="b"/>
            <a:pathLst>
              <a:path h="149225">
                <a:moveTo>
                  <a:pt x="0" y="0"/>
                </a:moveTo>
                <a:lnTo>
                  <a:pt x="0" y="148949"/>
                </a:lnTo>
              </a:path>
            </a:pathLst>
          </a:custGeom>
          <a:ln w="9524">
            <a:solidFill>
              <a:srgbClr val="30182B"/>
            </a:solidFill>
          </a:ln>
        </p:spPr>
        <p:txBody>
          <a:bodyPr wrap="square" lIns="0" tIns="0" rIns="0" bIns="0" rtlCol="0"/>
          <a:lstStyle/>
          <a:p>
            <a:endParaRPr>
              <a:latin typeface="Georgia" panose="02040502050405020303" pitchFamily="18" charset="0"/>
            </a:endParaRPr>
          </a:p>
        </p:txBody>
      </p:sp>
      <p:sp>
        <p:nvSpPr>
          <p:cNvPr id="25" name="object 25"/>
          <p:cNvSpPr/>
          <p:nvPr/>
        </p:nvSpPr>
        <p:spPr>
          <a:xfrm>
            <a:off x="2813692" y="1906599"/>
            <a:ext cx="31750" cy="43815"/>
          </a:xfrm>
          <a:custGeom>
            <a:avLst/>
            <a:gdLst/>
            <a:ahLst/>
            <a:cxnLst/>
            <a:rect l="l" t="t" r="r" b="b"/>
            <a:pathLst>
              <a:path w="31750" h="43814">
                <a:moveTo>
                  <a:pt x="15732" y="43225"/>
                </a:moveTo>
                <a:lnTo>
                  <a:pt x="0" y="0"/>
                </a:lnTo>
                <a:lnTo>
                  <a:pt x="31465" y="0"/>
                </a:lnTo>
                <a:lnTo>
                  <a:pt x="15732" y="43225"/>
                </a:lnTo>
                <a:close/>
              </a:path>
            </a:pathLst>
          </a:custGeom>
          <a:solidFill>
            <a:srgbClr val="30182B"/>
          </a:solidFill>
        </p:spPr>
        <p:txBody>
          <a:bodyPr wrap="square" lIns="0" tIns="0" rIns="0" bIns="0" rtlCol="0"/>
          <a:lstStyle/>
          <a:p>
            <a:endParaRPr>
              <a:latin typeface="Georgia" panose="02040502050405020303" pitchFamily="18" charset="0"/>
            </a:endParaRPr>
          </a:p>
        </p:txBody>
      </p:sp>
      <p:sp>
        <p:nvSpPr>
          <p:cNvPr id="26" name="object 26"/>
          <p:cNvSpPr/>
          <p:nvPr/>
        </p:nvSpPr>
        <p:spPr>
          <a:xfrm>
            <a:off x="2813692" y="1906599"/>
            <a:ext cx="31750" cy="43815"/>
          </a:xfrm>
          <a:custGeom>
            <a:avLst/>
            <a:gdLst/>
            <a:ahLst/>
            <a:cxnLst/>
            <a:rect l="l" t="t" r="r" b="b"/>
            <a:pathLst>
              <a:path w="31750" h="43814">
                <a:moveTo>
                  <a:pt x="0" y="0"/>
                </a:moveTo>
                <a:lnTo>
                  <a:pt x="15732" y="43225"/>
                </a:lnTo>
                <a:lnTo>
                  <a:pt x="31465" y="0"/>
                </a:lnTo>
                <a:lnTo>
                  <a:pt x="0" y="0"/>
                </a:lnTo>
                <a:close/>
              </a:path>
            </a:pathLst>
          </a:custGeom>
          <a:ln w="9524">
            <a:solidFill>
              <a:srgbClr val="30182B"/>
            </a:solidFill>
          </a:ln>
        </p:spPr>
        <p:txBody>
          <a:bodyPr wrap="square" lIns="0" tIns="0" rIns="0" bIns="0" rtlCol="0"/>
          <a:lstStyle/>
          <a:p>
            <a:endParaRPr>
              <a:latin typeface="Georgia" panose="02040502050405020303" pitchFamily="18" charset="0"/>
            </a:endParaRPr>
          </a:p>
        </p:txBody>
      </p:sp>
      <p:sp>
        <p:nvSpPr>
          <p:cNvPr id="27" name="object 27"/>
          <p:cNvSpPr/>
          <p:nvPr/>
        </p:nvSpPr>
        <p:spPr>
          <a:xfrm>
            <a:off x="2828535" y="2455620"/>
            <a:ext cx="1270" cy="264160"/>
          </a:xfrm>
          <a:custGeom>
            <a:avLst/>
            <a:gdLst/>
            <a:ahLst/>
            <a:cxnLst/>
            <a:rect l="l" t="t" r="r" b="b"/>
            <a:pathLst>
              <a:path w="1269" h="264160">
                <a:moveTo>
                  <a:pt x="739" y="0"/>
                </a:moveTo>
                <a:lnTo>
                  <a:pt x="0" y="263550"/>
                </a:lnTo>
              </a:path>
            </a:pathLst>
          </a:custGeom>
          <a:ln w="9524">
            <a:solidFill>
              <a:srgbClr val="30182B"/>
            </a:solidFill>
          </a:ln>
        </p:spPr>
        <p:txBody>
          <a:bodyPr wrap="square" lIns="0" tIns="0" rIns="0" bIns="0" rtlCol="0"/>
          <a:lstStyle/>
          <a:p>
            <a:endParaRPr>
              <a:latin typeface="Georgia" panose="02040502050405020303" pitchFamily="18" charset="0"/>
            </a:endParaRPr>
          </a:p>
        </p:txBody>
      </p:sp>
      <p:sp>
        <p:nvSpPr>
          <p:cNvPr id="28" name="object 28"/>
          <p:cNvSpPr/>
          <p:nvPr/>
        </p:nvSpPr>
        <p:spPr>
          <a:xfrm>
            <a:off x="2812802" y="2719126"/>
            <a:ext cx="31750" cy="43815"/>
          </a:xfrm>
          <a:custGeom>
            <a:avLst/>
            <a:gdLst/>
            <a:ahLst/>
            <a:cxnLst/>
            <a:rect l="l" t="t" r="r" b="b"/>
            <a:pathLst>
              <a:path w="31750" h="43814">
                <a:moveTo>
                  <a:pt x="15611" y="43269"/>
                </a:moveTo>
                <a:lnTo>
                  <a:pt x="0" y="0"/>
                </a:lnTo>
                <a:lnTo>
                  <a:pt x="31465" y="88"/>
                </a:lnTo>
                <a:lnTo>
                  <a:pt x="15611" y="43269"/>
                </a:lnTo>
                <a:close/>
              </a:path>
            </a:pathLst>
          </a:custGeom>
          <a:solidFill>
            <a:srgbClr val="30182B"/>
          </a:solidFill>
        </p:spPr>
        <p:txBody>
          <a:bodyPr wrap="square" lIns="0" tIns="0" rIns="0" bIns="0" rtlCol="0"/>
          <a:lstStyle/>
          <a:p>
            <a:endParaRPr>
              <a:latin typeface="Georgia" panose="02040502050405020303" pitchFamily="18" charset="0"/>
            </a:endParaRPr>
          </a:p>
        </p:txBody>
      </p:sp>
      <p:sp>
        <p:nvSpPr>
          <p:cNvPr id="29" name="object 29"/>
          <p:cNvSpPr/>
          <p:nvPr/>
        </p:nvSpPr>
        <p:spPr>
          <a:xfrm>
            <a:off x="2812802" y="2719126"/>
            <a:ext cx="31750" cy="43815"/>
          </a:xfrm>
          <a:custGeom>
            <a:avLst/>
            <a:gdLst/>
            <a:ahLst/>
            <a:cxnLst/>
            <a:rect l="l" t="t" r="r" b="b"/>
            <a:pathLst>
              <a:path w="31750" h="43814">
                <a:moveTo>
                  <a:pt x="0" y="0"/>
                </a:moveTo>
                <a:lnTo>
                  <a:pt x="15611" y="43269"/>
                </a:lnTo>
                <a:lnTo>
                  <a:pt x="31465" y="88"/>
                </a:lnTo>
                <a:lnTo>
                  <a:pt x="0" y="0"/>
                </a:lnTo>
                <a:close/>
              </a:path>
            </a:pathLst>
          </a:custGeom>
          <a:ln w="9524">
            <a:solidFill>
              <a:srgbClr val="30182B"/>
            </a:solidFill>
          </a:ln>
        </p:spPr>
        <p:txBody>
          <a:bodyPr wrap="square" lIns="0" tIns="0" rIns="0" bIns="0" rtlCol="0"/>
          <a:lstStyle/>
          <a:p>
            <a:endParaRPr>
              <a:latin typeface="Georgia" panose="02040502050405020303" pitchFamily="18" charset="0"/>
            </a:endParaRPr>
          </a:p>
        </p:txBody>
      </p:sp>
      <p:sp>
        <p:nvSpPr>
          <p:cNvPr id="30" name="object 30"/>
          <p:cNvSpPr/>
          <p:nvPr/>
        </p:nvSpPr>
        <p:spPr>
          <a:xfrm>
            <a:off x="2814324" y="3425999"/>
            <a:ext cx="0" cy="120014"/>
          </a:xfrm>
          <a:custGeom>
            <a:avLst/>
            <a:gdLst/>
            <a:ahLst/>
            <a:cxnLst/>
            <a:rect l="l" t="t" r="r" b="b"/>
            <a:pathLst>
              <a:path h="120014">
                <a:moveTo>
                  <a:pt x="0" y="0"/>
                </a:moveTo>
                <a:lnTo>
                  <a:pt x="0" y="119549"/>
                </a:lnTo>
              </a:path>
            </a:pathLst>
          </a:custGeom>
          <a:ln w="9524">
            <a:solidFill>
              <a:srgbClr val="30182B"/>
            </a:solidFill>
          </a:ln>
        </p:spPr>
        <p:txBody>
          <a:bodyPr wrap="square" lIns="0" tIns="0" rIns="0" bIns="0" rtlCol="0"/>
          <a:lstStyle/>
          <a:p>
            <a:endParaRPr>
              <a:latin typeface="Georgia" panose="02040502050405020303" pitchFamily="18" charset="0"/>
            </a:endParaRPr>
          </a:p>
        </p:txBody>
      </p:sp>
      <p:sp>
        <p:nvSpPr>
          <p:cNvPr id="31" name="object 31"/>
          <p:cNvSpPr/>
          <p:nvPr/>
        </p:nvSpPr>
        <p:spPr>
          <a:xfrm>
            <a:off x="2798592" y="3545549"/>
            <a:ext cx="31750" cy="43815"/>
          </a:xfrm>
          <a:custGeom>
            <a:avLst/>
            <a:gdLst/>
            <a:ahLst/>
            <a:cxnLst/>
            <a:rect l="l" t="t" r="r" b="b"/>
            <a:pathLst>
              <a:path w="31750" h="43814">
                <a:moveTo>
                  <a:pt x="15732" y="43225"/>
                </a:moveTo>
                <a:lnTo>
                  <a:pt x="0" y="0"/>
                </a:lnTo>
                <a:lnTo>
                  <a:pt x="31465" y="0"/>
                </a:lnTo>
                <a:lnTo>
                  <a:pt x="15732" y="43225"/>
                </a:lnTo>
                <a:close/>
              </a:path>
            </a:pathLst>
          </a:custGeom>
          <a:solidFill>
            <a:srgbClr val="30182B"/>
          </a:solidFill>
        </p:spPr>
        <p:txBody>
          <a:bodyPr wrap="square" lIns="0" tIns="0" rIns="0" bIns="0" rtlCol="0"/>
          <a:lstStyle/>
          <a:p>
            <a:endParaRPr>
              <a:latin typeface="Georgia" panose="02040502050405020303" pitchFamily="18" charset="0"/>
            </a:endParaRPr>
          </a:p>
        </p:txBody>
      </p:sp>
      <p:sp>
        <p:nvSpPr>
          <p:cNvPr id="32" name="object 32"/>
          <p:cNvSpPr/>
          <p:nvPr/>
        </p:nvSpPr>
        <p:spPr>
          <a:xfrm>
            <a:off x="2798592" y="3545549"/>
            <a:ext cx="31750" cy="43815"/>
          </a:xfrm>
          <a:custGeom>
            <a:avLst/>
            <a:gdLst/>
            <a:ahLst/>
            <a:cxnLst/>
            <a:rect l="l" t="t" r="r" b="b"/>
            <a:pathLst>
              <a:path w="31750" h="43814">
                <a:moveTo>
                  <a:pt x="0" y="0"/>
                </a:moveTo>
                <a:lnTo>
                  <a:pt x="15732" y="43225"/>
                </a:lnTo>
                <a:lnTo>
                  <a:pt x="31465" y="0"/>
                </a:lnTo>
                <a:lnTo>
                  <a:pt x="0" y="0"/>
                </a:lnTo>
                <a:close/>
              </a:path>
            </a:pathLst>
          </a:custGeom>
          <a:ln w="9524">
            <a:solidFill>
              <a:srgbClr val="30182B"/>
            </a:solidFill>
          </a:ln>
        </p:spPr>
        <p:txBody>
          <a:bodyPr wrap="square" lIns="0" tIns="0" rIns="0" bIns="0" rtlCol="0"/>
          <a:lstStyle/>
          <a:p>
            <a:endParaRPr>
              <a:latin typeface="Georgia" panose="02040502050405020303" pitchFamily="18" charset="0"/>
            </a:endParaRPr>
          </a:p>
        </p:txBody>
      </p:sp>
      <p:sp>
        <p:nvSpPr>
          <p:cNvPr id="33" name="object 33"/>
          <p:cNvSpPr/>
          <p:nvPr/>
        </p:nvSpPr>
        <p:spPr>
          <a:xfrm>
            <a:off x="4657419" y="3030799"/>
            <a:ext cx="43815" cy="31750"/>
          </a:xfrm>
          <a:custGeom>
            <a:avLst/>
            <a:gdLst/>
            <a:ahLst/>
            <a:cxnLst/>
            <a:rect l="l" t="t" r="r" b="b"/>
            <a:pathLst>
              <a:path w="43814" h="31750">
                <a:moveTo>
                  <a:pt x="0" y="31464"/>
                </a:moveTo>
                <a:lnTo>
                  <a:pt x="264" y="0"/>
                </a:lnTo>
                <a:lnTo>
                  <a:pt x="43355" y="16095"/>
                </a:lnTo>
                <a:lnTo>
                  <a:pt x="0" y="31464"/>
                </a:lnTo>
                <a:close/>
              </a:path>
            </a:pathLst>
          </a:custGeom>
          <a:solidFill>
            <a:srgbClr val="30182B"/>
          </a:solidFill>
        </p:spPr>
        <p:txBody>
          <a:bodyPr wrap="square" lIns="0" tIns="0" rIns="0" bIns="0" rtlCol="0"/>
          <a:lstStyle/>
          <a:p>
            <a:endParaRPr>
              <a:latin typeface="Georgia" panose="02040502050405020303" pitchFamily="18" charset="0"/>
            </a:endParaRPr>
          </a:p>
        </p:txBody>
      </p:sp>
      <p:sp>
        <p:nvSpPr>
          <p:cNvPr id="34" name="object 34"/>
          <p:cNvSpPr/>
          <p:nvPr/>
        </p:nvSpPr>
        <p:spPr>
          <a:xfrm>
            <a:off x="4657419" y="3030800"/>
            <a:ext cx="43815" cy="31750"/>
          </a:xfrm>
          <a:custGeom>
            <a:avLst/>
            <a:gdLst/>
            <a:ahLst/>
            <a:cxnLst/>
            <a:rect l="l" t="t" r="r" b="b"/>
            <a:pathLst>
              <a:path w="43814" h="31750">
                <a:moveTo>
                  <a:pt x="0" y="31464"/>
                </a:moveTo>
                <a:lnTo>
                  <a:pt x="43355" y="16095"/>
                </a:lnTo>
                <a:lnTo>
                  <a:pt x="264" y="0"/>
                </a:lnTo>
                <a:lnTo>
                  <a:pt x="0" y="31464"/>
                </a:lnTo>
                <a:close/>
              </a:path>
            </a:pathLst>
          </a:custGeom>
          <a:ln w="9524">
            <a:solidFill>
              <a:srgbClr val="30182B"/>
            </a:solidFill>
          </a:ln>
        </p:spPr>
        <p:txBody>
          <a:bodyPr wrap="square" lIns="0" tIns="0" rIns="0" bIns="0" rtlCol="0"/>
          <a:lstStyle/>
          <a:p>
            <a:endParaRPr>
              <a:latin typeface="Georgia" panose="02040502050405020303" pitchFamily="18" charset="0"/>
            </a:endParaRPr>
          </a:p>
        </p:txBody>
      </p:sp>
      <p:sp>
        <p:nvSpPr>
          <p:cNvPr id="35" name="object 35"/>
          <p:cNvSpPr txBox="1"/>
          <p:nvPr/>
        </p:nvSpPr>
        <p:spPr>
          <a:xfrm>
            <a:off x="535915" y="1286487"/>
            <a:ext cx="179536" cy="980463"/>
          </a:xfrm>
          <a:prstGeom prst="rect">
            <a:avLst/>
          </a:prstGeom>
        </p:spPr>
        <p:txBody>
          <a:bodyPr vert="vert270" wrap="square" lIns="0" tIns="0" rIns="0" bIns="0" rtlCol="0">
            <a:spAutoFit/>
          </a:bodyPr>
          <a:lstStyle/>
          <a:p>
            <a:pPr marL="12700">
              <a:lnSpc>
                <a:spcPts val="1425"/>
              </a:lnSpc>
            </a:pPr>
            <a:r>
              <a:rPr sz="1200" spc="-5" dirty="0">
                <a:latin typeface="Georgia" panose="02040502050405020303" pitchFamily="18" charset="0"/>
                <a:cs typeface="Arial"/>
              </a:rPr>
              <a:t>Identification</a:t>
            </a:r>
            <a:endParaRPr sz="1200" dirty="0">
              <a:latin typeface="Georgia" panose="02040502050405020303" pitchFamily="18" charset="0"/>
              <a:cs typeface="Arial"/>
            </a:endParaRPr>
          </a:p>
        </p:txBody>
      </p:sp>
      <p:sp>
        <p:nvSpPr>
          <p:cNvPr id="36" name="object 36"/>
          <p:cNvSpPr txBox="1"/>
          <p:nvPr/>
        </p:nvSpPr>
        <p:spPr>
          <a:xfrm>
            <a:off x="535915" y="2742651"/>
            <a:ext cx="179536" cy="710565"/>
          </a:xfrm>
          <a:prstGeom prst="rect">
            <a:avLst/>
          </a:prstGeom>
        </p:spPr>
        <p:txBody>
          <a:bodyPr vert="vert270" wrap="square" lIns="0" tIns="0" rIns="0" bIns="0" rtlCol="0">
            <a:spAutoFit/>
          </a:bodyPr>
          <a:lstStyle/>
          <a:p>
            <a:pPr marL="12700">
              <a:lnSpc>
                <a:spcPts val="1425"/>
              </a:lnSpc>
            </a:pPr>
            <a:r>
              <a:rPr sz="1200" spc="-5" dirty="0">
                <a:latin typeface="Georgia" panose="02040502050405020303" pitchFamily="18" charset="0"/>
                <a:cs typeface="Arial"/>
              </a:rPr>
              <a:t>Screening</a:t>
            </a:r>
            <a:endParaRPr sz="1200" dirty="0">
              <a:latin typeface="Georgia" panose="02040502050405020303" pitchFamily="18" charset="0"/>
              <a:cs typeface="Arial"/>
            </a:endParaRPr>
          </a:p>
        </p:txBody>
      </p:sp>
      <p:sp>
        <p:nvSpPr>
          <p:cNvPr id="37" name="object 37"/>
          <p:cNvSpPr txBox="1"/>
          <p:nvPr/>
        </p:nvSpPr>
        <p:spPr>
          <a:xfrm>
            <a:off x="535915" y="3589364"/>
            <a:ext cx="179536" cy="691562"/>
          </a:xfrm>
          <a:prstGeom prst="rect">
            <a:avLst/>
          </a:prstGeom>
        </p:spPr>
        <p:txBody>
          <a:bodyPr vert="vert270" wrap="square" lIns="0" tIns="0" rIns="0" bIns="0" rtlCol="0">
            <a:spAutoFit/>
          </a:bodyPr>
          <a:lstStyle/>
          <a:p>
            <a:pPr marL="12700">
              <a:lnSpc>
                <a:spcPts val="1425"/>
              </a:lnSpc>
            </a:pPr>
            <a:r>
              <a:rPr sz="1200" spc="-5" dirty="0">
                <a:latin typeface="Georgia" panose="02040502050405020303" pitchFamily="18" charset="0"/>
                <a:cs typeface="Arial"/>
              </a:rPr>
              <a:t>Eligibility</a:t>
            </a:r>
            <a:endParaRPr sz="1200" dirty="0">
              <a:latin typeface="Georgia" panose="02040502050405020303" pitchFamily="18" charset="0"/>
              <a:cs typeface="Arial"/>
            </a:endParaRPr>
          </a:p>
        </p:txBody>
      </p:sp>
      <p:sp>
        <p:nvSpPr>
          <p:cNvPr id="38" name="object 38"/>
          <p:cNvSpPr txBox="1"/>
          <p:nvPr/>
        </p:nvSpPr>
        <p:spPr>
          <a:xfrm>
            <a:off x="535915" y="4364398"/>
            <a:ext cx="179536" cy="691562"/>
          </a:xfrm>
          <a:prstGeom prst="rect">
            <a:avLst/>
          </a:prstGeom>
        </p:spPr>
        <p:txBody>
          <a:bodyPr vert="vert270" wrap="square" lIns="0" tIns="0" rIns="0" bIns="0" rtlCol="0">
            <a:spAutoFit/>
          </a:bodyPr>
          <a:lstStyle/>
          <a:p>
            <a:pPr marL="12700">
              <a:lnSpc>
                <a:spcPts val="1425"/>
              </a:lnSpc>
            </a:pPr>
            <a:r>
              <a:rPr sz="1200" spc="-5" dirty="0">
                <a:latin typeface="Georgia" panose="02040502050405020303" pitchFamily="18" charset="0"/>
                <a:cs typeface="Arial"/>
              </a:rPr>
              <a:t>Included</a:t>
            </a:r>
            <a:endParaRPr sz="1200" dirty="0">
              <a:latin typeface="Georgia" panose="02040502050405020303" pitchFamily="18" charset="0"/>
              <a:cs typeface="Arial"/>
            </a:endParaRPr>
          </a:p>
        </p:txBody>
      </p:sp>
      <p:sp>
        <p:nvSpPr>
          <p:cNvPr id="39" name="object 39"/>
          <p:cNvSpPr/>
          <p:nvPr/>
        </p:nvSpPr>
        <p:spPr>
          <a:xfrm>
            <a:off x="7855749" y="3675575"/>
            <a:ext cx="1107299" cy="1467924"/>
          </a:xfrm>
          <a:prstGeom prst="rect">
            <a:avLst/>
          </a:prstGeom>
          <a:blipFill>
            <a:blip r:embed="rId3" cstate="print"/>
            <a:stretch>
              <a:fillRect/>
            </a:stretch>
          </a:blipFill>
        </p:spPr>
        <p:txBody>
          <a:bodyPr wrap="square" lIns="0" tIns="0" rIns="0" bIns="0" rtlCol="0"/>
          <a:lstStyle/>
          <a:p>
            <a:endParaRPr/>
          </a:p>
        </p:txBody>
      </p:sp>
      <p:sp>
        <p:nvSpPr>
          <p:cNvPr id="40" name="object 40"/>
          <p:cNvSpPr/>
          <p:nvPr/>
        </p:nvSpPr>
        <p:spPr>
          <a:xfrm>
            <a:off x="1190225" y="1257050"/>
            <a:ext cx="3278504" cy="501015"/>
          </a:xfrm>
          <a:custGeom>
            <a:avLst/>
            <a:gdLst/>
            <a:ahLst/>
            <a:cxnLst/>
            <a:rect l="l" t="t" r="r" b="b"/>
            <a:pathLst>
              <a:path w="3278504" h="501014">
                <a:moveTo>
                  <a:pt x="3194948" y="500699"/>
                </a:moveTo>
                <a:lnTo>
                  <a:pt x="83451" y="500699"/>
                </a:lnTo>
                <a:lnTo>
                  <a:pt x="50968" y="494141"/>
                </a:lnTo>
                <a:lnTo>
                  <a:pt x="24442" y="476257"/>
                </a:lnTo>
                <a:lnTo>
                  <a:pt x="6558" y="449731"/>
                </a:lnTo>
                <a:lnTo>
                  <a:pt x="0" y="417248"/>
                </a:lnTo>
                <a:lnTo>
                  <a:pt x="0" y="83451"/>
                </a:lnTo>
                <a:lnTo>
                  <a:pt x="6558" y="50968"/>
                </a:lnTo>
                <a:lnTo>
                  <a:pt x="24442" y="24442"/>
                </a:lnTo>
                <a:lnTo>
                  <a:pt x="50968" y="6558"/>
                </a:lnTo>
                <a:lnTo>
                  <a:pt x="83451" y="0"/>
                </a:lnTo>
                <a:lnTo>
                  <a:pt x="3194948" y="0"/>
                </a:lnTo>
                <a:lnTo>
                  <a:pt x="3241247" y="14020"/>
                </a:lnTo>
                <a:lnTo>
                  <a:pt x="3272047" y="51516"/>
                </a:lnTo>
                <a:lnTo>
                  <a:pt x="3278399" y="83451"/>
                </a:lnTo>
                <a:lnTo>
                  <a:pt x="3278399" y="417248"/>
                </a:lnTo>
                <a:lnTo>
                  <a:pt x="3271841" y="449731"/>
                </a:lnTo>
                <a:lnTo>
                  <a:pt x="3253957" y="476257"/>
                </a:lnTo>
                <a:lnTo>
                  <a:pt x="3227431" y="494141"/>
                </a:lnTo>
                <a:lnTo>
                  <a:pt x="3194948" y="500699"/>
                </a:lnTo>
                <a:close/>
              </a:path>
            </a:pathLst>
          </a:custGeom>
          <a:solidFill>
            <a:schemeClr val="accent4">
              <a:lumMod val="20000"/>
              <a:lumOff val="80000"/>
            </a:schemeClr>
          </a:solidFill>
        </p:spPr>
        <p:txBody>
          <a:bodyPr wrap="square" lIns="0" tIns="0" rIns="0" bIns="0" rtlCol="0"/>
          <a:lstStyle/>
          <a:p>
            <a:endParaRPr>
              <a:latin typeface="Georgia" panose="02040502050405020303" pitchFamily="18" charset="0"/>
            </a:endParaRPr>
          </a:p>
        </p:txBody>
      </p:sp>
      <p:sp>
        <p:nvSpPr>
          <p:cNvPr id="41" name="object 41"/>
          <p:cNvSpPr/>
          <p:nvPr/>
        </p:nvSpPr>
        <p:spPr>
          <a:xfrm>
            <a:off x="1190225" y="1257050"/>
            <a:ext cx="3278504" cy="501015"/>
          </a:xfrm>
          <a:custGeom>
            <a:avLst/>
            <a:gdLst/>
            <a:ahLst/>
            <a:cxnLst/>
            <a:rect l="l" t="t" r="r" b="b"/>
            <a:pathLst>
              <a:path w="3278504" h="501014">
                <a:moveTo>
                  <a:pt x="0" y="83451"/>
                </a:moveTo>
                <a:lnTo>
                  <a:pt x="6558" y="50968"/>
                </a:lnTo>
                <a:lnTo>
                  <a:pt x="24442" y="24442"/>
                </a:lnTo>
                <a:lnTo>
                  <a:pt x="50968" y="6558"/>
                </a:lnTo>
                <a:lnTo>
                  <a:pt x="83451" y="0"/>
                </a:lnTo>
                <a:lnTo>
                  <a:pt x="3194948" y="0"/>
                </a:lnTo>
                <a:lnTo>
                  <a:pt x="3241247" y="14020"/>
                </a:lnTo>
                <a:lnTo>
                  <a:pt x="3272047" y="51516"/>
                </a:lnTo>
                <a:lnTo>
                  <a:pt x="3278399" y="83451"/>
                </a:lnTo>
                <a:lnTo>
                  <a:pt x="3278399" y="417248"/>
                </a:lnTo>
                <a:lnTo>
                  <a:pt x="3271841" y="449731"/>
                </a:lnTo>
                <a:lnTo>
                  <a:pt x="3253957" y="476257"/>
                </a:lnTo>
                <a:lnTo>
                  <a:pt x="3227431" y="494141"/>
                </a:lnTo>
                <a:lnTo>
                  <a:pt x="3194948" y="500699"/>
                </a:lnTo>
                <a:lnTo>
                  <a:pt x="83451" y="500699"/>
                </a:lnTo>
                <a:lnTo>
                  <a:pt x="50968" y="494141"/>
                </a:lnTo>
                <a:lnTo>
                  <a:pt x="24442" y="476257"/>
                </a:lnTo>
                <a:lnTo>
                  <a:pt x="6558" y="449731"/>
                </a:lnTo>
                <a:lnTo>
                  <a:pt x="0" y="417248"/>
                </a:lnTo>
                <a:lnTo>
                  <a:pt x="0" y="83451"/>
                </a:lnTo>
                <a:close/>
              </a:path>
            </a:pathLst>
          </a:custGeom>
          <a:ln w="9524">
            <a:solidFill>
              <a:srgbClr val="30182B"/>
            </a:solidFill>
          </a:ln>
        </p:spPr>
        <p:txBody>
          <a:bodyPr wrap="square" lIns="0" tIns="0" rIns="0" bIns="0" rtlCol="0"/>
          <a:lstStyle/>
          <a:p>
            <a:endParaRPr>
              <a:latin typeface="Georgia" panose="02040502050405020303" pitchFamily="18" charset="0"/>
            </a:endParaRPr>
          </a:p>
        </p:txBody>
      </p:sp>
      <p:sp>
        <p:nvSpPr>
          <p:cNvPr id="42" name="object 42"/>
          <p:cNvSpPr/>
          <p:nvPr/>
        </p:nvSpPr>
        <p:spPr>
          <a:xfrm>
            <a:off x="1187150" y="1963749"/>
            <a:ext cx="3278504" cy="501015"/>
          </a:xfrm>
          <a:custGeom>
            <a:avLst/>
            <a:gdLst/>
            <a:ahLst/>
            <a:cxnLst/>
            <a:rect l="l" t="t" r="r" b="b"/>
            <a:pathLst>
              <a:path w="3278504" h="501014">
                <a:moveTo>
                  <a:pt x="3194948" y="500699"/>
                </a:moveTo>
                <a:lnTo>
                  <a:pt x="83451" y="500699"/>
                </a:lnTo>
                <a:lnTo>
                  <a:pt x="50968" y="494141"/>
                </a:lnTo>
                <a:lnTo>
                  <a:pt x="24442" y="476257"/>
                </a:lnTo>
                <a:lnTo>
                  <a:pt x="6558" y="449731"/>
                </a:lnTo>
                <a:lnTo>
                  <a:pt x="0" y="417248"/>
                </a:lnTo>
                <a:lnTo>
                  <a:pt x="0" y="83451"/>
                </a:lnTo>
                <a:lnTo>
                  <a:pt x="6558" y="50968"/>
                </a:lnTo>
                <a:lnTo>
                  <a:pt x="24442" y="24442"/>
                </a:lnTo>
                <a:lnTo>
                  <a:pt x="50968" y="6558"/>
                </a:lnTo>
                <a:lnTo>
                  <a:pt x="83451" y="0"/>
                </a:lnTo>
                <a:lnTo>
                  <a:pt x="3194948" y="0"/>
                </a:lnTo>
                <a:lnTo>
                  <a:pt x="3241247" y="14020"/>
                </a:lnTo>
                <a:lnTo>
                  <a:pt x="3272047" y="51516"/>
                </a:lnTo>
                <a:lnTo>
                  <a:pt x="3278399" y="83451"/>
                </a:lnTo>
                <a:lnTo>
                  <a:pt x="3278399" y="417248"/>
                </a:lnTo>
                <a:lnTo>
                  <a:pt x="3271841" y="449731"/>
                </a:lnTo>
                <a:lnTo>
                  <a:pt x="3253957" y="476257"/>
                </a:lnTo>
                <a:lnTo>
                  <a:pt x="3227431" y="494141"/>
                </a:lnTo>
                <a:lnTo>
                  <a:pt x="3194948" y="500699"/>
                </a:lnTo>
                <a:close/>
              </a:path>
            </a:pathLst>
          </a:custGeom>
          <a:solidFill>
            <a:schemeClr val="accent4">
              <a:lumMod val="20000"/>
              <a:lumOff val="80000"/>
            </a:schemeClr>
          </a:solidFill>
        </p:spPr>
        <p:txBody>
          <a:bodyPr wrap="square" lIns="0" tIns="0" rIns="0" bIns="0" rtlCol="0"/>
          <a:lstStyle/>
          <a:p>
            <a:endParaRPr>
              <a:latin typeface="Georgia" panose="02040502050405020303" pitchFamily="18" charset="0"/>
            </a:endParaRPr>
          </a:p>
        </p:txBody>
      </p:sp>
      <p:sp>
        <p:nvSpPr>
          <p:cNvPr id="43" name="object 43"/>
          <p:cNvSpPr/>
          <p:nvPr/>
        </p:nvSpPr>
        <p:spPr>
          <a:xfrm>
            <a:off x="1187150" y="1963749"/>
            <a:ext cx="3278504" cy="501015"/>
          </a:xfrm>
          <a:custGeom>
            <a:avLst/>
            <a:gdLst/>
            <a:ahLst/>
            <a:cxnLst/>
            <a:rect l="l" t="t" r="r" b="b"/>
            <a:pathLst>
              <a:path w="3278504" h="501014">
                <a:moveTo>
                  <a:pt x="0" y="83451"/>
                </a:moveTo>
                <a:lnTo>
                  <a:pt x="6558" y="50968"/>
                </a:lnTo>
                <a:lnTo>
                  <a:pt x="24442" y="24442"/>
                </a:lnTo>
                <a:lnTo>
                  <a:pt x="50968" y="6558"/>
                </a:lnTo>
                <a:lnTo>
                  <a:pt x="83451" y="0"/>
                </a:lnTo>
                <a:lnTo>
                  <a:pt x="3194948" y="0"/>
                </a:lnTo>
                <a:lnTo>
                  <a:pt x="3241247" y="14020"/>
                </a:lnTo>
                <a:lnTo>
                  <a:pt x="3272047" y="51516"/>
                </a:lnTo>
                <a:lnTo>
                  <a:pt x="3278399" y="83451"/>
                </a:lnTo>
                <a:lnTo>
                  <a:pt x="3278399" y="417248"/>
                </a:lnTo>
                <a:lnTo>
                  <a:pt x="3271841" y="449731"/>
                </a:lnTo>
                <a:lnTo>
                  <a:pt x="3253957" y="476257"/>
                </a:lnTo>
                <a:lnTo>
                  <a:pt x="3227431" y="494141"/>
                </a:lnTo>
                <a:lnTo>
                  <a:pt x="3194948" y="500699"/>
                </a:lnTo>
                <a:lnTo>
                  <a:pt x="83451" y="500699"/>
                </a:lnTo>
                <a:lnTo>
                  <a:pt x="50968" y="494141"/>
                </a:lnTo>
                <a:lnTo>
                  <a:pt x="24442" y="476257"/>
                </a:lnTo>
                <a:lnTo>
                  <a:pt x="6558" y="449731"/>
                </a:lnTo>
                <a:lnTo>
                  <a:pt x="0" y="417248"/>
                </a:lnTo>
                <a:lnTo>
                  <a:pt x="0" y="83451"/>
                </a:lnTo>
                <a:close/>
              </a:path>
            </a:pathLst>
          </a:custGeom>
          <a:ln w="9524">
            <a:solidFill>
              <a:srgbClr val="30182B"/>
            </a:solidFill>
          </a:ln>
        </p:spPr>
        <p:txBody>
          <a:bodyPr wrap="square" lIns="0" tIns="0" rIns="0" bIns="0" rtlCol="0"/>
          <a:lstStyle/>
          <a:p>
            <a:endParaRPr>
              <a:latin typeface="Georgia" panose="02040502050405020303" pitchFamily="18" charset="0"/>
            </a:endParaRPr>
          </a:p>
        </p:txBody>
      </p:sp>
      <p:sp>
        <p:nvSpPr>
          <p:cNvPr id="44" name="object 44"/>
          <p:cNvSpPr txBox="1"/>
          <p:nvPr/>
        </p:nvSpPr>
        <p:spPr>
          <a:xfrm>
            <a:off x="1378315" y="1353311"/>
            <a:ext cx="2911475" cy="1071245"/>
          </a:xfrm>
          <a:prstGeom prst="rect">
            <a:avLst/>
          </a:prstGeom>
        </p:spPr>
        <p:txBody>
          <a:bodyPr vert="horz" wrap="square" lIns="0" tIns="8890" rIns="0" bIns="0" rtlCol="0">
            <a:spAutoFit/>
          </a:bodyPr>
          <a:lstStyle/>
          <a:p>
            <a:pPr marL="12700" marR="5080" algn="ctr">
              <a:lnSpc>
                <a:spcPct val="102299"/>
              </a:lnSpc>
              <a:spcBef>
                <a:spcPts val="70"/>
              </a:spcBef>
            </a:pPr>
            <a:r>
              <a:rPr sz="1100" spc="-5" dirty="0">
                <a:latin typeface="Georgia" panose="02040502050405020303" pitchFamily="18" charset="0"/>
                <a:cs typeface="Arial"/>
              </a:rPr>
              <a:t>Records identified through database</a:t>
            </a:r>
            <a:r>
              <a:rPr sz="1100" spc="-85" dirty="0">
                <a:latin typeface="Georgia" panose="02040502050405020303" pitchFamily="18" charset="0"/>
                <a:cs typeface="Arial"/>
              </a:rPr>
              <a:t> </a:t>
            </a:r>
            <a:r>
              <a:rPr sz="1100" dirty="0">
                <a:latin typeface="Georgia" panose="02040502050405020303" pitchFamily="18" charset="0"/>
                <a:cs typeface="Arial"/>
              </a:rPr>
              <a:t>searching  (n =</a:t>
            </a:r>
            <a:r>
              <a:rPr sz="1100" spc="-20" dirty="0">
                <a:latin typeface="Georgia" panose="02040502050405020303" pitchFamily="18" charset="0"/>
                <a:cs typeface="Arial"/>
              </a:rPr>
              <a:t> </a:t>
            </a:r>
            <a:r>
              <a:rPr lang="en-US" sz="1100" spc="-5" dirty="0">
                <a:latin typeface="Georgia" panose="02040502050405020303" pitchFamily="18" charset="0"/>
                <a:cs typeface="Arial"/>
              </a:rPr>
              <a:t>1319</a:t>
            </a:r>
            <a:r>
              <a:rPr sz="1100" spc="-5" dirty="0">
                <a:latin typeface="Georgia" panose="02040502050405020303" pitchFamily="18" charset="0"/>
                <a:cs typeface="Arial"/>
              </a:rPr>
              <a:t>)</a:t>
            </a:r>
            <a:endParaRPr sz="1100" dirty="0">
              <a:latin typeface="Georgia" panose="02040502050405020303" pitchFamily="18" charset="0"/>
              <a:cs typeface="Arial"/>
            </a:endParaRPr>
          </a:p>
          <a:p>
            <a:pPr>
              <a:lnSpc>
                <a:spcPct val="100000"/>
              </a:lnSpc>
            </a:pPr>
            <a:endParaRPr sz="1200" dirty="0">
              <a:latin typeface="Georgia" panose="02040502050405020303" pitchFamily="18" charset="0"/>
              <a:cs typeface="Times New Roman"/>
            </a:endParaRPr>
          </a:p>
          <a:p>
            <a:pPr>
              <a:lnSpc>
                <a:spcPct val="100000"/>
              </a:lnSpc>
              <a:spcBef>
                <a:spcPts val="45"/>
              </a:spcBef>
            </a:pPr>
            <a:endParaRPr sz="1250" dirty="0">
              <a:latin typeface="Georgia" panose="02040502050405020303" pitchFamily="18" charset="0"/>
              <a:cs typeface="Times New Roman"/>
            </a:endParaRPr>
          </a:p>
          <a:p>
            <a:pPr marL="408940" marR="406400" algn="ctr">
              <a:lnSpc>
                <a:spcPct val="102299"/>
              </a:lnSpc>
            </a:pPr>
            <a:r>
              <a:rPr sz="1100" spc="-5" dirty="0">
                <a:latin typeface="Georgia" panose="02040502050405020303" pitchFamily="18" charset="0"/>
                <a:cs typeface="Arial"/>
              </a:rPr>
              <a:t>Records after duplicates</a:t>
            </a:r>
            <a:r>
              <a:rPr sz="1100" spc="-85" dirty="0">
                <a:latin typeface="Georgia" panose="02040502050405020303" pitchFamily="18" charset="0"/>
                <a:cs typeface="Arial"/>
              </a:rPr>
              <a:t> </a:t>
            </a:r>
            <a:r>
              <a:rPr sz="1100" dirty="0">
                <a:latin typeface="Georgia" panose="02040502050405020303" pitchFamily="18" charset="0"/>
                <a:cs typeface="Arial"/>
              </a:rPr>
              <a:t>removed  (n =</a:t>
            </a:r>
            <a:r>
              <a:rPr sz="1100" spc="-20" dirty="0">
                <a:latin typeface="Georgia" panose="02040502050405020303" pitchFamily="18" charset="0"/>
                <a:cs typeface="Arial"/>
              </a:rPr>
              <a:t> </a:t>
            </a:r>
            <a:r>
              <a:rPr lang="en-US" sz="1100" spc="-5" dirty="0">
                <a:latin typeface="Georgia" panose="02040502050405020303" pitchFamily="18" charset="0"/>
                <a:cs typeface="Arial"/>
              </a:rPr>
              <a:t>927</a:t>
            </a:r>
            <a:r>
              <a:rPr sz="1100" spc="-5" dirty="0">
                <a:latin typeface="Georgia" panose="02040502050405020303" pitchFamily="18" charset="0"/>
                <a:cs typeface="Arial"/>
              </a:rPr>
              <a:t>)</a:t>
            </a:r>
            <a:endParaRPr sz="1100" dirty="0">
              <a:latin typeface="Georgia" panose="02040502050405020303" pitchFamily="18" charset="0"/>
              <a:cs typeface="Arial"/>
            </a:endParaRPr>
          </a:p>
        </p:txBody>
      </p:sp>
      <p:sp>
        <p:nvSpPr>
          <p:cNvPr id="45" name="object 45"/>
          <p:cNvSpPr/>
          <p:nvPr/>
        </p:nvSpPr>
        <p:spPr>
          <a:xfrm>
            <a:off x="1864374" y="2753949"/>
            <a:ext cx="1905000" cy="668020"/>
          </a:xfrm>
          <a:custGeom>
            <a:avLst/>
            <a:gdLst/>
            <a:ahLst/>
            <a:cxnLst/>
            <a:rect l="l" t="t" r="r" b="b"/>
            <a:pathLst>
              <a:path w="1905000" h="668020">
                <a:moveTo>
                  <a:pt x="1793147" y="667499"/>
                </a:moveTo>
                <a:lnTo>
                  <a:pt x="111252" y="667499"/>
                </a:lnTo>
                <a:lnTo>
                  <a:pt x="67947" y="658757"/>
                </a:lnTo>
                <a:lnTo>
                  <a:pt x="32585" y="634914"/>
                </a:lnTo>
                <a:lnTo>
                  <a:pt x="8742" y="599551"/>
                </a:lnTo>
                <a:lnTo>
                  <a:pt x="0" y="556247"/>
                </a:lnTo>
                <a:lnTo>
                  <a:pt x="0" y="111252"/>
                </a:lnTo>
                <a:lnTo>
                  <a:pt x="8742" y="67947"/>
                </a:lnTo>
                <a:lnTo>
                  <a:pt x="32585" y="32584"/>
                </a:lnTo>
                <a:lnTo>
                  <a:pt x="67947" y="8742"/>
                </a:lnTo>
                <a:lnTo>
                  <a:pt x="111252" y="0"/>
                </a:lnTo>
                <a:lnTo>
                  <a:pt x="1793147" y="0"/>
                </a:lnTo>
                <a:lnTo>
                  <a:pt x="1835722" y="8468"/>
                </a:lnTo>
                <a:lnTo>
                  <a:pt x="1871815" y="32585"/>
                </a:lnTo>
                <a:lnTo>
                  <a:pt x="1895931" y="68677"/>
                </a:lnTo>
                <a:lnTo>
                  <a:pt x="1904399" y="111252"/>
                </a:lnTo>
                <a:lnTo>
                  <a:pt x="1904399" y="556247"/>
                </a:lnTo>
                <a:lnTo>
                  <a:pt x="1895657" y="599551"/>
                </a:lnTo>
                <a:lnTo>
                  <a:pt x="1871814" y="634914"/>
                </a:lnTo>
                <a:lnTo>
                  <a:pt x="1836451" y="658757"/>
                </a:lnTo>
                <a:lnTo>
                  <a:pt x="1793147" y="667499"/>
                </a:lnTo>
                <a:close/>
              </a:path>
            </a:pathLst>
          </a:custGeom>
          <a:solidFill>
            <a:schemeClr val="bg1">
              <a:lumMod val="95000"/>
            </a:schemeClr>
          </a:solidFill>
        </p:spPr>
        <p:txBody>
          <a:bodyPr wrap="square" lIns="0" tIns="0" rIns="0" bIns="0" rtlCol="0"/>
          <a:lstStyle/>
          <a:p>
            <a:endParaRPr>
              <a:latin typeface="Georgia" panose="02040502050405020303" pitchFamily="18" charset="0"/>
            </a:endParaRPr>
          </a:p>
        </p:txBody>
      </p:sp>
      <p:sp>
        <p:nvSpPr>
          <p:cNvPr id="46" name="object 46"/>
          <p:cNvSpPr/>
          <p:nvPr/>
        </p:nvSpPr>
        <p:spPr>
          <a:xfrm>
            <a:off x="1864374" y="2753949"/>
            <a:ext cx="1905000" cy="668020"/>
          </a:xfrm>
          <a:custGeom>
            <a:avLst/>
            <a:gdLst/>
            <a:ahLst/>
            <a:cxnLst/>
            <a:rect l="l" t="t" r="r" b="b"/>
            <a:pathLst>
              <a:path w="1905000" h="668020">
                <a:moveTo>
                  <a:pt x="0" y="111252"/>
                </a:moveTo>
                <a:lnTo>
                  <a:pt x="8742" y="67947"/>
                </a:lnTo>
                <a:lnTo>
                  <a:pt x="32585" y="32585"/>
                </a:lnTo>
                <a:lnTo>
                  <a:pt x="67947" y="8742"/>
                </a:lnTo>
                <a:lnTo>
                  <a:pt x="111252" y="0"/>
                </a:lnTo>
                <a:lnTo>
                  <a:pt x="1793147" y="0"/>
                </a:lnTo>
                <a:lnTo>
                  <a:pt x="1835722" y="8468"/>
                </a:lnTo>
                <a:lnTo>
                  <a:pt x="1871814" y="32584"/>
                </a:lnTo>
                <a:lnTo>
                  <a:pt x="1895931" y="68677"/>
                </a:lnTo>
                <a:lnTo>
                  <a:pt x="1904399" y="111252"/>
                </a:lnTo>
                <a:lnTo>
                  <a:pt x="1904399" y="556247"/>
                </a:lnTo>
                <a:lnTo>
                  <a:pt x="1895657" y="599551"/>
                </a:lnTo>
                <a:lnTo>
                  <a:pt x="1871814" y="634914"/>
                </a:lnTo>
                <a:lnTo>
                  <a:pt x="1836451" y="658757"/>
                </a:lnTo>
                <a:lnTo>
                  <a:pt x="1793147" y="667499"/>
                </a:lnTo>
                <a:lnTo>
                  <a:pt x="111252" y="667499"/>
                </a:lnTo>
                <a:lnTo>
                  <a:pt x="67947" y="658757"/>
                </a:lnTo>
                <a:lnTo>
                  <a:pt x="32585" y="634914"/>
                </a:lnTo>
                <a:lnTo>
                  <a:pt x="8742" y="599551"/>
                </a:lnTo>
                <a:lnTo>
                  <a:pt x="0" y="556247"/>
                </a:lnTo>
                <a:lnTo>
                  <a:pt x="0" y="111252"/>
                </a:lnTo>
                <a:close/>
              </a:path>
            </a:pathLst>
          </a:custGeom>
          <a:solidFill>
            <a:schemeClr val="accent4">
              <a:lumMod val="20000"/>
              <a:lumOff val="80000"/>
            </a:schemeClr>
          </a:solidFill>
          <a:ln w="9524">
            <a:solidFill>
              <a:srgbClr val="30182B"/>
            </a:solidFill>
          </a:ln>
        </p:spPr>
        <p:txBody>
          <a:bodyPr wrap="square" lIns="0" tIns="0" rIns="0" bIns="0" rtlCol="0"/>
          <a:lstStyle/>
          <a:p>
            <a:endParaRPr>
              <a:latin typeface="Georgia" panose="02040502050405020303" pitchFamily="18" charset="0"/>
            </a:endParaRPr>
          </a:p>
        </p:txBody>
      </p:sp>
      <p:sp>
        <p:nvSpPr>
          <p:cNvPr id="47" name="object 47"/>
          <p:cNvSpPr txBox="1"/>
          <p:nvPr/>
        </p:nvSpPr>
        <p:spPr>
          <a:xfrm>
            <a:off x="2156116" y="2800350"/>
            <a:ext cx="2552065" cy="535940"/>
          </a:xfrm>
          <a:prstGeom prst="rect">
            <a:avLst/>
          </a:prstGeom>
        </p:spPr>
        <p:txBody>
          <a:bodyPr vert="horz" wrap="square" lIns="0" tIns="12700" rIns="0" bIns="0" rtlCol="0">
            <a:spAutoFit/>
          </a:bodyPr>
          <a:lstStyle/>
          <a:p>
            <a:pPr marL="12700">
              <a:lnSpc>
                <a:spcPct val="100000"/>
              </a:lnSpc>
              <a:spcBef>
                <a:spcPts val="100"/>
              </a:spcBef>
              <a:tabLst>
                <a:tab pos="1589405" algn="l"/>
                <a:tab pos="2538095" algn="l"/>
              </a:tabLst>
            </a:pPr>
            <a:r>
              <a:rPr sz="1100" spc="-5" dirty="0">
                <a:latin typeface="Georgia" panose="02040502050405020303" pitchFamily="18" charset="0"/>
                <a:cs typeface="Arial"/>
              </a:rPr>
              <a:t>Records </a:t>
            </a:r>
            <a:r>
              <a:rPr sz="1100" dirty="0">
                <a:latin typeface="Georgia" panose="02040502050405020303" pitchFamily="18" charset="0"/>
                <a:cs typeface="Arial"/>
              </a:rPr>
              <a:t>screened</a:t>
            </a:r>
            <a:r>
              <a:rPr sz="1100" spc="-95" dirty="0">
                <a:latin typeface="Georgia" panose="02040502050405020303" pitchFamily="18" charset="0"/>
                <a:cs typeface="Arial"/>
              </a:rPr>
              <a:t> </a:t>
            </a:r>
            <a:r>
              <a:rPr sz="1100" spc="-5" dirty="0">
                <a:latin typeface="Georgia" panose="02040502050405020303" pitchFamily="18" charset="0"/>
                <a:cs typeface="Arial"/>
              </a:rPr>
              <a:t>by	</a:t>
            </a:r>
            <a:r>
              <a:rPr sz="1100" u="heavy" spc="-5" dirty="0">
                <a:uFill>
                  <a:solidFill>
                    <a:srgbClr val="30182B"/>
                  </a:solidFill>
                </a:uFill>
                <a:latin typeface="Georgia" panose="02040502050405020303" pitchFamily="18" charset="0"/>
                <a:cs typeface="Times New Roman"/>
              </a:rPr>
              <a:t> </a:t>
            </a:r>
            <a:endParaRPr sz="1100" dirty="0">
              <a:latin typeface="Georgia" panose="02040502050405020303" pitchFamily="18" charset="0"/>
              <a:cs typeface="Times New Roman"/>
            </a:endParaRPr>
          </a:p>
          <a:p>
            <a:pPr marL="390525" marR="1360170" indent="-231140">
              <a:lnSpc>
                <a:spcPct val="102299"/>
              </a:lnSpc>
            </a:pPr>
            <a:r>
              <a:rPr sz="1100" spc="-5" dirty="0">
                <a:latin typeface="Georgia" panose="02040502050405020303" pitchFamily="18" charset="0"/>
                <a:cs typeface="Arial"/>
              </a:rPr>
              <a:t>title and</a:t>
            </a:r>
            <a:r>
              <a:rPr sz="1100" spc="-85" dirty="0">
                <a:latin typeface="Georgia" panose="02040502050405020303" pitchFamily="18" charset="0"/>
                <a:cs typeface="Arial"/>
              </a:rPr>
              <a:t> </a:t>
            </a:r>
            <a:r>
              <a:rPr sz="1100" spc="-5" dirty="0">
                <a:latin typeface="Georgia" panose="02040502050405020303" pitchFamily="18" charset="0"/>
                <a:cs typeface="Arial"/>
              </a:rPr>
              <a:t>abstract  </a:t>
            </a:r>
            <a:r>
              <a:rPr sz="1100" dirty="0">
                <a:latin typeface="Georgia" panose="02040502050405020303" pitchFamily="18" charset="0"/>
                <a:cs typeface="Arial"/>
              </a:rPr>
              <a:t>(n =</a:t>
            </a:r>
            <a:r>
              <a:rPr sz="1100" spc="-35" dirty="0">
                <a:latin typeface="Georgia" panose="02040502050405020303" pitchFamily="18" charset="0"/>
                <a:cs typeface="Arial"/>
              </a:rPr>
              <a:t> </a:t>
            </a:r>
            <a:r>
              <a:rPr lang="en-US" sz="1100" spc="-5" dirty="0">
                <a:latin typeface="Georgia" panose="02040502050405020303" pitchFamily="18" charset="0"/>
                <a:cs typeface="Arial"/>
              </a:rPr>
              <a:t>927</a:t>
            </a:r>
            <a:r>
              <a:rPr sz="1100" spc="-5" dirty="0">
                <a:latin typeface="Georgia" panose="02040502050405020303" pitchFamily="18" charset="0"/>
                <a:cs typeface="Arial"/>
              </a:rPr>
              <a:t>)</a:t>
            </a:r>
            <a:endParaRPr sz="1100" dirty="0">
              <a:latin typeface="Georgia" panose="02040502050405020303" pitchFamily="18" charset="0"/>
              <a:cs typeface="Arial"/>
            </a:endParaRPr>
          </a:p>
        </p:txBody>
      </p:sp>
      <p:sp>
        <p:nvSpPr>
          <p:cNvPr id="48" name="object 48"/>
          <p:cNvSpPr txBox="1"/>
          <p:nvPr/>
        </p:nvSpPr>
        <p:spPr>
          <a:xfrm>
            <a:off x="8826501" y="4816271"/>
            <a:ext cx="205982" cy="212879"/>
          </a:xfrm>
          <a:prstGeom prst="rect">
            <a:avLst/>
          </a:prstGeom>
        </p:spPr>
        <p:txBody>
          <a:bodyPr vert="horz" wrap="square" lIns="0" tIns="12700" rIns="0" bIns="0" rtlCol="0">
            <a:spAutoFit/>
          </a:bodyPr>
          <a:lstStyle/>
          <a:p>
            <a:pPr marL="12700">
              <a:lnSpc>
                <a:spcPct val="100000"/>
              </a:lnSpc>
              <a:spcBef>
                <a:spcPts val="100"/>
              </a:spcBef>
            </a:pPr>
            <a:r>
              <a:rPr lang="en-US" sz="1300" dirty="0">
                <a:latin typeface="Georgia"/>
                <a:cs typeface="Georgia"/>
              </a:rPr>
              <a:t>13</a:t>
            </a:r>
            <a:endParaRPr sz="1300" dirty="0">
              <a:latin typeface="Georgia"/>
              <a:cs typeface="Georgia"/>
            </a:endParaRPr>
          </a:p>
        </p:txBody>
      </p:sp>
      <p:cxnSp>
        <p:nvCxnSpPr>
          <p:cNvPr id="50" name="Straight Arrow Connector 49">
            <a:extLst>
              <a:ext uri="{FF2B5EF4-FFF2-40B4-BE49-F238E27FC236}">
                <a16:creationId xmlns:a16="http://schemas.microsoft.com/office/drawing/2014/main" id="{861CC5BA-35CD-4C59-BDFD-E1CC248F0395}"/>
              </a:ext>
            </a:extLst>
          </p:cNvPr>
          <p:cNvCxnSpPr>
            <a:cxnSpLocks/>
          </p:cNvCxnSpPr>
          <p:nvPr/>
        </p:nvCxnSpPr>
        <p:spPr>
          <a:xfrm>
            <a:off x="3616485" y="3964272"/>
            <a:ext cx="1040934"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51" name="Straight Arrow Connector 50">
            <a:extLst>
              <a:ext uri="{FF2B5EF4-FFF2-40B4-BE49-F238E27FC236}">
                <a16:creationId xmlns:a16="http://schemas.microsoft.com/office/drawing/2014/main" id="{B31B3CCF-BF69-45F8-A304-5437115FF8F1}"/>
              </a:ext>
            </a:extLst>
          </p:cNvPr>
          <p:cNvCxnSpPr>
            <a:cxnSpLocks/>
          </p:cNvCxnSpPr>
          <p:nvPr/>
        </p:nvCxnSpPr>
        <p:spPr>
          <a:xfrm flipV="1">
            <a:off x="3769374" y="3064784"/>
            <a:ext cx="888045" cy="1536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1163100"/>
            <a:ext cx="9144000" cy="3980815"/>
          </a:xfrm>
          <a:custGeom>
            <a:avLst/>
            <a:gdLst/>
            <a:ahLst/>
            <a:cxnLst/>
            <a:rect l="l" t="t" r="r" b="b"/>
            <a:pathLst>
              <a:path w="9144000" h="3980815">
                <a:moveTo>
                  <a:pt x="0" y="3980399"/>
                </a:moveTo>
                <a:lnTo>
                  <a:pt x="9143999" y="3980399"/>
                </a:lnTo>
                <a:lnTo>
                  <a:pt x="9143999" y="0"/>
                </a:lnTo>
                <a:lnTo>
                  <a:pt x="0" y="0"/>
                </a:lnTo>
                <a:lnTo>
                  <a:pt x="0" y="3980399"/>
                </a:lnTo>
                <a:close/>
              </a:path>
            </a:pathLst>
          </a:custGeom>
          <a:solidFill>
            <a:srgbClr val="FFFFFF"/>
          </a:solidFill>
        </p:spPr>
        <p:txBody>
          <a:bodyPr wrap="square" lIns="0" tIns="0" rIns="0" bIns="0" rtlCol="0"/>
          <a:lstStyle/>
          <a:p>
            <a:endParaRPr dirty="0"/>
          </a:p>
        </p:txBody>
      </p:sp>
      <p:sp>
        <p:nvSpPr>
          <p:cNvPr id="3" name="object 3"/>
          <p:cNvSpPr/>
          <p:nvPr/>
        </p:nvSpPr>
        <p:spPr>
          <a:xfrm>
            <a:off x="4526626" y="571349"/>
            <a:ext cx="4617720" cy="590550"/>
          </a:xfrm>
          <a:custGeom>
            <a:avLst/>
            <a:gdLst/>
            <a:ahLst/>
            <a:cxnLst/>
            <a:rect l="l" t="t" r="r" b="b"/>
            <a:pathLst>
              <a:path w="4617720" h="590550">
                <a:moveTo>
                  <a:pt x="4616173" y="590501"/>
                </a:moveTo>
                <a:lnTo>
                  <a:pt x="0" y="590501"/>
                </a:lnTo>
                <a:lnTo>
                  <a:pt x="4617372" y="0"/>
                </a:lnTo>
                <a:lnTo>
                  <a:pt x="4616173" y="590501"/>
                </a:lnTo>
                <a:close/>
              </a:path>
            </a:pathLst>
          </a:custGeom>
          <a:solidFill>
            <a:srgbClr val="FFFFFF">
              <a:alpha val="6666"/>
            </a:srgbClr>
          </a:solidFill>
        </p:spPr>
        <p:txBody>
          <a:bodyPr wrap="square" lIns="0" tIns="0" rIns="0" bIns="0" rtlCol="0"/>
          <a:lstStyle/>
          <a:p>
            <a:endParaRPr/>
          </a:p>
        </p:txBody>
      </p:sp>
      <p:sp>
        <p:nvSpPr>
          <p:cNvPr id="4" name="object 4"/>
          <p:cNvSpPr/>
          <p:nvPr/>
        </p:nvSpPr>
        <p:spPr>
          <a:xfrm>
            <a:off x="4526626" y="1162132"/>
            <a:ext cx="4617720" cy="571500"/>
          </a:xfrm>
          <a:custGeom>
            <a:avLst/>
            <a:gdLst/>
            <a:ahLst/>
            <a:cxnLst/>
            <a:rect l="l" t="t" r="r" b="b"/>
            <a:pathLst>
              <a:path w="4617720" h="571500">
                <a:moveTo>
                  <a:pt x="4617372" y="571095"/>
                </a:moveTo>
                <a:lnTo>
                  <a:pt x="0" y="0"/>
                </a:lnTo>
                <a:lnTo>
                  <a:pt x="4616173" y="0"/>
                </a:lnTo>
                <a:lnTo>
                  <a:pt x="4617372" y="571095"/>
                </a:lnTo>
                <a:close/>
              </a:path>
            </a:pathLst>
          </a:custGeom>
          <a:solidFill>
            <a:srgbClr val="000000">
              <a:alpha val="7843"/>
            </a:srgbClr>
          </a:solidFill>
        </p:spPr>
        <p:txBody>
          <a:bodyPr wrap="square" lIns="0" tIns="0" rIns="0" bIns="0" rtlCol="0"/>
          <a:lstStyle/>
          <a:p>
            <a:endParaRPr/>
          </a:p>
        </p:txBody>
      </p:sp>
      <p:sp>
        <p:nvSpPr>
          <p:cNvPr id="5" name="object 5"/>
          <p:cNvSpPr txBox="1">
            <a:spLocks noGrp="1"/>
          </p:cNvSpPr>
          <p:nvPr>
            <p:ph type="title"/>
          </p:nvPr>
        </p:nvSpPr>
        <p:spPr>
          <a:xfrm>
            <a:off x="2705645" y="131253"/>
            <a:ext cx="3727450" cy="756920"/>
          </a:xfrm>
          <a:prstGeom prst="rect">
            <a:avLst/>
          </a:prstGeom>
        </p:spPr>
        <p:txBody>
          <a:bodyPr vert="horz" wrap="square" lIns="0" tIns="12700" rIns="0" bIns="0" rtlCol="0">
            <a:spAutoFit/>
          </a:bodyPr>
          <a:lstStyle/>
          <a:p>
            <a:pPr marL="12700">
              <a:lnSpc>
                <a:spcPct val="100000"/>
              </a:lnSpc>
              <a:spcBef>
                <a:spcPts val="100"/>
              </a:spcBef>
            </a:pPr>
            <a:r>
              <a:rPr spc="-10" dirty="0"/>
              <a:t>PEDro</a:t>
            </a:r>
            <a:r>
              <a:rPr spc="-95" dirty="0"/>
              <a:t> </a:t>
            </a:r>
            <a:r>
              <a:rPr spc="-5" dirty="0"/>
              <a:t>Scores</a:t>
            </a:r>
          </a:p>
        </p:txBody>
      </p:sp>
      <p:sp>
        <p:nvSpPr>
          <p:cNvPr id="6" name="object 6"/>
          <p:cNvSpPr/>
          <p:nvPr/>
        </p:nvSpPr>
        <p:spPr>
          <a:xfrm>
            <a:off x="105837" y="1481659"/>
            <a:ext cx="1344295" cy="392430"/>
          </a:xfrm>
          <a:custGeom>
            <a:avLst/>
            <a:gdLst/>
            <a:ahLst/>
            <a:cxnLst/>
            <a:rect l="l" t="t" r="r" b="b"/>
            <a:pathLst>
              <a:path w="1344295" h="392430">
                <a:moveTo>
                  <a:pt x="0" y="0"/>
                </a:moveTo>
                <a:lnTo>
                  <a:pt x="1344074" y="0"/>
                </a:lnTo>
                <a:lnTo>
                  <a:pt x="1344074" y="392399"/>
                </a:lnTo>
                <a:lnTo>
                  <a:pt x="0" y="392399"/>
                </a:lnTo>
                <a:lnTo>
                  <a:pt x="0" y="0"/>
                </a:lnTo>
                <a:close/>
              </a:path>
            </a:pathLst>
          </a:custGeom>
          <a:solidFill>
            <a:srgbClr val="FFFFFF"/>
          </a:solidFill>
        </p:spPr>
        <p:txBody>
          <a:bodyPr wrap="square" lIns="0" tIns="0" rIns="0" bIns="0" rtlCol="0"/>
          <a:lstStyle/>
          <a:p>
            <a:endParaRPr/>
          </a:p>
        </p:txBody>
      </p:sp>
      <p:sp>
        <p:nvSpPr>
          <p:cNvPr id="7" name="object 7"/>
          <p:cNvSpPr/>
          <p:nvPr/>
        </p:nvSpPr>
        <p:spPr>
          <a:xfrm>
            <a:off x="1449912" y="1481659"/>
            <a:ext cx="623570" cy="392430"/>
          </a:xfrm>
          <a:custGeom>
            <a:avLst/>
            <a:gdLst/>
            <a:ahLst/>
            <a:cxnLst/>
            <a:rect l="l" t="t" r="r" b="b"/>
            <a:pathLst>
              <a:path w="623569" h="392430">
                <a:moveTo>
                  <a:pt x="0" y="0"/>
                </a:moveTo>
                <a:lnTo>
                  <a:pt x="623524" y="0"/>
                </a:lnTo>
                <a:lnTo>
                  <a:pt x="623524" y="392399"/>
                </a:lnTo>
                <a:lnTo>
                  <a:pt x="0" y="392399"/>
                </a:lnTo>
                <a:lnTo>
                  <a:pt x="0" y="0"/>
                </a:lnTo>
                <a:close/>
              </a:path>
            </a:pathLst>
          </a:custGeom>
          <a:solidFill>
            <a:srgbClr val="FFFFFF"/>
          </a:solidFill>
        </p:spPr>
        <p:txBody>
          <a:bodyPr wrap="square" lIns="0" tIns="0" rIns="0" bIns="0" rtlCol="0"/>
          <a:lstStyle/>
          <a:p>
            <a:endParaRPr/>
          </a:p>
        </p:txBody>
      </p:sp>
      <p:sp>
        <p:nvSpPr>
          <p:cNvPr id="8" name="object 8"/>
          <p:cNvSpPr/>
          <p:nvPr/>
        </p:nvSpPr>
        <p:spPr>
          <a:xfrm>
            <a:off x="2073437" y="1481659"/>
            <a:ext cx="623570" cy="392430"/>
          </a:xfrm>
          <a:custGeom>
            <a:avLst/>
            <a:gdLst/>
            <a:ahLst/>
            <a:cxnLst/>
            <a:rect l="l" t="t" r="r" b="b"/>
            <a:pathLst>
              <a:path w="623569" h="392430">
                <a:moveTo>
                  <a:pt x="0" y="0"/>
                </a:moveTo>
                <a:lnTo>
                  <a:pt x="623524" y="0"/>
                </a:lnTo>
                <a:lnTo>
                  <a:pt x="623524" y="392399"/>
                </a:lnTo>
                <a:lnTo>
                  <a:pt x="0" y="392399"/>
                </a:lnTo>
                <a:lnTo>
                  <a:pt x="0" y="0"/>
                </a:lnTo>
                <a:close/>
              </a:path>
            </a:pathLst>
          </a:custGeom>
          <a:solidFill>
            <a:srgbClr val="FFFFFF"/>
          </a:solidFill>
        </p:spPr>
        <p:txBody>
          <a:bodyPr wrap="square" lIns="0" tIns="0" rIns="0" bIns="0" rtlCol="0"/>
          <a:lstStyle/>
          <a:p>
            <a:endParaRPr/>
          </a:p>
        </p:txBody>
      </p:sp>
      <p:sp>
        <p:nvSpPr>
          <p:cNvPr id="9" name="object 9"/>
          <p:cNvSpPr/>
          <p:nvPr/>
        </p:nvSpPr>
        <p:spPr>
          <a:xfrm>
            <a:off x="2696962" y="1481659"/>
            <a:ext cx="623570" cy="392430"/>
          </a:xfrm>
          <a:custGeom>
            <a:avLst/>
            <a:gdLst/>
            <a:ahLst/>
            <a:cxnLst/>
            <a:rect l="l" t="t" r="r" b="b"/>
            <a:pathLst>
              <a:path w="623570" h="392430">
                <a:moveTo>
                  <a:pt x="0" y="0"/>
                </a:moveTo>
                <a:lnTo>
                  <a:pt x="623524" y="0"/>
                </a:lnTo>
                <a:lnTo>
                  <a:pt x="623524" y="392399"/>
                </a:lnTo>
                <a:lnTo>
                  <a:pt x="0" y="392399"/>
                </a:lnTo>
                <a:lnTo>
                  <a:pt x="0" y="0"/>
                </a:lnTo>
                <a:close/>
              </a:path>
            </a:pathLst>
          </a:custGeom>
          <a:solidFill>
            <a:srgbClr val="FFFFFF"/>
          </a:solidFill>
        </p:spPr>
        <p:txBody>
          <a:bodyPr wrap="square" lIns="0" tIns="0" rIns="0" bIns="0" rtlCol="0"/>
          <a:lstStyle/>
          <a:p>
            <a:endParaRPr/>
          </a:p>
        </p:txBody>
      </p:sp>
      <p:sp>
        <p:nvSpPr>
          <p:cNvPr id="10" name="object 10"/>
          <p:cNvSpPr/>
          <p:nvPr/>
        </p:nvSpPr>
        <p:spPr>
          <a:xfrm>
            <a:off x="3320487" y="1481659"/>
            <a:ext cx="623570" cy="392430"/>
          </a:xfrm>
          <a:custGeom>
            <a:avLst/>
            <a:gdLst/>
            <a:ahLst/>
            <a:cxnLst/>
            <a:rect l="l" t="t" r="r" b="b"/>
            <a:pathLst>
              <a:path w="623570" h="392430">
                <a:moveTo>
                  <a:pt x="0" y="0"/>
                </a:moveTo>
                <a:lnTo>
                  <a:pt x="623524" y="0"/>
                </a:lnTo>
                <a:lnTo>
                  <a:pt x="623524" y="392399"/>
                </a:lnTo>
                <a:lnTo>
                  <a:pt x="0" y="392399"/>
                </a:lnTo>
                <a:lnTo>
                  <a:pt x="0" y="0"/>
                </a:lnTo>
                <a:close/>
              </a:path>
            </a:pathLst>
          </a:custGeom>
          <a:solidFill>
            <a:srgbClr val="FFFFFF"/>
          </a:solidFill>
        </p:spPr>
        <p:txBody>
          <a:bodyPr wrap="square" lIns="0" tIns="0" rIns="0" bIns="0" rtlCol="0"/>
          <a:lstStyle/>
          <a:p>
            <a:endParaRPr/>
          </a:p>
        </p:txBody>
      </p:sp>
      <p:sp>
        <p:nvSpPr>
          <p:cNvPr id="11" name="object 11"/>
          <p:cNvSpPr/>
          <p:nvPr/>
        </p:nvSpPr>
        <p:spPr>
          <a:xfrm>
            <a:off x="3944012" y="1481659"/>
            <a:ext cx="623570" cy="392430"/>
          </a:xfrm>
          <a:custGeom>
            <a:avLst/>
            <a:gdLst/>
            <a:ahLst/>
            <a:cxnLst/>
            <a:rect l="l" t="t" r="r" b="b"/>
            <a:pathLst>
              <a:path w="623570" h="392430">
                <a:moveTo>
                  <a:pt x="0" y="0"/>
                </a:moveTo>
                <a:lnTo>
                  <a:pt x="623524" y="0"/>
                </a:lnTo>
                <a:lnTo>
                  <a:pt x="623524" y="392399"/>
                </a:lnTo>
                <a:lnTo>
                  <a:pt x="0" y="392399"/>
                </a:lnTo>
                <a:lnTo>
                  <a:pt x="0" y="0"/>
                </a:lnTo>
                <a:close/>
              </a:path>
            </a:pathLst>
          </a:custGeom>
          <a:solidFill>
            <a:srgbClr val="FFFFFF"/>
          </a:solidFill>
        </p:spPr>
        <p:txBody>
          <a:bodyPr wrap="square" lIns="0" tIns="0" rIns="0" bIns="0" rtlCol="0"/>
          <a:lstStyle/>
          <a:p>
            <a:endParaRPr/>
          </a:p>
        </p:txBody>
      </p:sp>
      <p:sp>
        <p:nvSpPr>
          <p:cNvPr id="12" name="object 12"/>
          <p:cNvSpPr/>
          <p:nvPr/>
        </p:nvSpPr>
        <p:spPr>
          <a:xfrm>
            <a:off x="4567537" y="1481659"/>
            <a:ext cx="623570" cy="392430"/>
          </a:xfrm>
          <a:custGeom>
            <a:avLst/>
            <a:gdLst/>
            <a:ahLst/>
            <a:cxnLst/>
            <a:rect l="l" t="t" r="r" b="b"/>
            <a:pathLst>
              <a:path w="623570" h="392430">
                <a:moveTo>
                  <a:pt x="0" y="0"/>
                </a:moveTo>
                <a:lnTo>
                  <a:pt x="623524" y="0"/>
                </a:lnTo>
                <a:lnTo>
                  <a:pt x="623524" y="392399"/>
                </a:lnTo>
                <a:lnTo>
                  <a:pt x="0" y="392399"/>
                </a:lnTo>
                <a:lnTo>
                  <a:pt x="0" y="0"/>
                </a:lnTo>
                <a:close/>
              </a:path>
            </a:pathLst>
          </a:custGeom>
          <a:solidFill>
            <a:srgbClr val="FFFFFF"/>
          </a:solidFill>
        </p:spPr>
        <p:txBody>
          <a:bodyPr wrap="square" lIns="0" tIns="0" rIns="0" bIns="0" rtlCol="0"/>
          <a:lstStyle/>
          <a:p>
            <a:endParaRPr/>
          </a:p>
        </p:txBody>
      </p:sp>
      <p:sp>
        <p:nvSpPr>
          <p:cNvPr id="13" name="object 13"/>
          <p:cNvSpPr/>
          <p:nvPr/>
        </p:nvSpPr>
        <p:spPr>
          <a:xfrm>
            <a:off x="5191062" y="1481659"/>
            <a:ext cx="623570" cy="392430"/>
          </a:xfrm>
          <a:custGeom>
            <a:avLst/>
            <a:gdLst/>
            <a:ahLst/>
            <a:cxnLst/>
            <a:rect l="l" t="t" r="r" b="b"/>
            <a:pathLst>
              <a:path w="623570" h="392430">
                <a:moveTo>
                  <a:pt x="0" y="0"/>
                </a:moveTo>
                <a:lnTo>
                  <a:pt x="623524" y="0"/>
                </a:lnTo>
                <a:lnTo>
                  <a:pt x="623524" y="392399"/>
                </a:lnTo>
                <a:lnTo>
                  <a:pt x="0" y="392399"/>
                </a:lnTo>
                <a:lnTo>
                  <a:pt x="0" y="0"/>
                </a:lnTo>
                <a:close/>
              </a:path>
            </a:pathLst>
          </a:custGeom>
          <a:solidFill>
            <a:srgbClr val="FFFFFF"/>
          </a:solidFill>
        </p:spPr>
        <p:txBody>
          <a:bodyPr wrap="square" lIns="0" tIns="0" rIns="0" bIns="0" rtlCol="0"/>
          <a:lstStyle/>
          <a:p>
            <a:endParaRPr/>
          </a:p>
        </p:txBody>
      </p:sp>
      <p:sp>
        <p:nvSpPr>
          <p:cNvPr id="14" name="object 14"/>
          <p:cNvSpPr/>
          <p:nvPr/>
        </p:nvSpPr>
        <p:spPr>
          <a:xfrm>
            <a:off x="5814587" y="1481659"/>
            <a:ext cx="623570" cy="392430"/>
          </a:xfrm>
          <a:custGeom>
            <a:avLst/>
            <a:gdLst/>
            <a:ahLst/>
            <a:cxnLst/>
            <a:rect l="l" t="t" r="r" b="b"/>
            <a:pathLst>
              <a:path w="623570" h="392430">
                <a:moveTo>
                  <a:pt x="0" y="0"/>
                </a:moveTo>
                <a:lnTo>
                  <a:pt x="623524" y="0"/>
                </a:lnTo>
                <a:lnTo>
                  <a:pt x="623524" y="392399"/>
                </a:lnTo>
                <a:lnTo>
                  <a:pt x="0" y="392399"/>
                </a:lnTo>
                <a:lnTo>
                  <a:pt x="0" y="0"/>
                </a:lnTo>
                <a:close/>
              </a:path>
            </a:pathLst>
          </a:custGeom>
          <a:solidFill>
            <a:srgbClr val="FFFFFF"/>
          </a:solidFill>
        </p:spPr>
        <p:txBody>
          <a:bodyPr wrap="square" lIns="0" tIns="0" rIns="0" bIns="0" rtlCol="0"/>
          <a:lstStyle/>
          <a:p>
            <a:endParaRPr/>
          </a:p>
        </p:txBody>
      </p:sp>
      <p:sp>
        <p:nvSpPr>
          <p:cNvPr id="15" name="object 15"/>
          <p:cNvSpPr/>
          <p:nvPr/>
        </p:nvSpPr>
        <p:spPr>
          <a:xfrm>
            <a:off x="6438112" y="1481659"/>
            <a:ext cx="623570" cy="392430"/>
          </a:xfrm>
          <a:custGeom>
            <a:avLst/>
            <a:gdLst/>
            <a:ahLst/>
            <a:cxnLst/>
            <a:rect l="l" t="t" r="r" b="b"/>
            <a:pathLst>
              <a:path w="623570" h="392430">
                <a:moveTo>
                  <a:pt x="0" y="0"/>
                </a:moveTo>
                <a:lnTo>
                  <a:pt x="623524" y="0"/>
                </a:lnTo>
                <a:lnTo>
                  <a:pt x="623524" y="392399"/>
                </a:lnTo>
                <a:lnTo>
                  <a:pt x="0" y="392399"/>
                </a:lnTo>
                <a:lnTo>
                  <a:pt x="0" y="0"/>
                </a:lnTo>
                <a:close/>
              </a:path>
            </a:pathLst>
          </a:custGeom>
          <a:solidFill>
            <a:srgbClr val="FFFFFF"/>
          </a:solidFill>
        </p:spPr>
        <p:txBody>
          <a:bodyPr wrap="square" lIns="0" tIns="0" rIns="0" bIns="0" rtlCol="0"/>
          <a:lstStyle/>
          <a:p>
            <a:endParaRPr/>
          </a:p>
        </p:txBody>
      </p:sp>
      <p:sp>
        <p:nvSpPr>
          <p:cNvPr id="16" name="object 16"/>
          <p:cNvSpPr/>
          <p:nvPr/>
        </p:nvSpPr>
        <p:spPr>
          <a:xfrm>
            <a:off x="7061637" y="1481659"/>
            <a:ext cx="623570" cy="392430"/>
          </a:xfrm>
          <a:custGeom>
            <a:avLst/>
            <a:gdLst/>
            <a:ahLst/>
            <a:cxnLst/>
            <a:rect l="l" t="t" r="r" b="b"/>
            <a:pathLst>
              <a:path w="623570" h="392430">
                <a:moveTo>
                  <a:pt x="0" y="0"/>
                </a:moveTo>
                <a:lnTo>
                  <a:pt x="623524" y="0"/>
                </a:lnTo>
                <a:lnTo>
                  <a:pt x="623524" y="392399"/>
                </a:lnTo>
                <a:lnTo>
                  <a:pt x="0" y="392399"/>
                </a:lnTo>
                <a:lnTo>
                  <a:pt x="0" y="0"/>
                </a:lnTo>
                <a:close/>
              </a:path>
            </a:pathLst>
          </a:custGeom>
          <a:solidFill>
            <a:srgbClr val="FFFFFF"/>
          </a:solidFill>
        </p:spPr>
        <p:txBody>
          <a:bodyPr wrap="square" lIns="0" tIns="0" rIns="0" bIns="0" rtlCol="0"/>
          <a:lstStyle/>
          <a:p>
            <a:endParaRPr/>
          </a:p>
        </p:txBody>
      </p:sp>
      <p:sp>
        <p:nvSpPr>
          <p:cNvPr id="17" name="object 17"/>
          <p:cNvSpPr/>
          <p:nvPr/>
        </p:nvSpPr>
        <p:spPr>
          <a:xfrm>
            <a:off x="7685162" y="1481659"/>
            <a:ext cx="623570" cy="392430"/>
          </a:xfrm>
          <a:custGeom>
            <a:avLst/>
            <a:gdLst/>
            <a:ahLst/>
            <a:cxnLst/>
            <a:rect l="l" t="t" r="r" b="b"/>
            <a:pathLst>
              <a:path w="623570" h="392430">
                <a:moveTo>
                  <a:pt x="0" y="0"/>
                </a:moveTo>
                <a:lnTo>
                  <a:pt x="623524" y="0"/>
                </a:lnTo>
                <a:lnTo>
                  <a:pt x="623524" y="392399"/>
                </a:lnTo>
                <a:lnTo>
                  <a:pt x="0" y="392399"/>
                </a:lnTo>
                <a:lnTo>
                  <a:pt x="0" y="0"/>
                </a:lnTo>
                <a:close/>
              </a:path>
            </a:pathLst>
          </a:custGeom>
          <a:solidFill>
            <a:srgbClr val="FFFFFF"/>
          </a:solidFill>
        </p:spPr>
        <p:txBody>
          <a:bodyPr wrap="square" lIns="0" tIns="0" rIns="0" bIns="0" rtlCol="0"/>
          <a:lstStyle/>
          <a:p>
            <a:endParaRPr/>
          </a:p>
        </p:txBody>
      </p:sp>
      <p:sp>
        <p:nvSpPr>
          <p:cNvPr id="18" name="object 18"/>
          <p:cNvSpPr/>
          <p:nvPr/>
        </p:nvSpPr>
        <p:spPr>
          <a:xfrm>
            <a:off x="8308687" y="1481659"/>
            <a:ext cx="729615" cy="392430"/>
          </a:xfrm>
          <a:custGeom>
            <a:avLst/>
            <a:gdLst/>
            <a:ahLst/>
            <a:cxnLst/>
            <a:rect l="l" t="t" r="r" b="b"/>
            <a:pathLst>
              <a:path w="729615" h="392430">
                <a:moveTo>
                  <a:pt x="0" y="0"/>
                </a:moveTo>
                <a:lnTo>
                  <a:pt x="729474" y="0"/>
                </a:lnTo>
                <a:lnTo>
                  <a:pt x="729474" y="392399"/>
                </a:lnTo>
                <a:lnTo>
                  <a:pt x="0" y="392399"/>
                </a:lnTo>
                <a:lnTo>
                  <a:pt x="0" y="0"/>
                </a:lnTo>
                <a:close/>
              </a:path>
            </a:pathLst>
          </a:custGeom>
          <a:solidFill>
            <a:srgbClr val="FFFFFF"/>
          </a:solidFill>
        </p:spPr>
        <p:txBody>
          <a:bodyPr wrap="square" lIns="0" tIns="0" rIns="0" bIns="0" rtlCol="0"/>
          <a:lstStyle/>
          <a:p>
            <a:endParaRPr/>
          </a:p>
        </p:txBody>
      </p:sp>
      <p:sp>
        <p:nvSpPr>
          <p:cNvPr id="20" name="object 20"/>
          <p:cNvSpPr txBox="1">
            <a:spLocks noGrp="1"/>
          </p:cNvSpPr>
          <p:nvPr>
            <p:ph type="sldNum" sz="quarter" idx="7"/>
          </p:nvPr>
        </p:nvSpPr>
        <p:spPr>
          <a:prstGeom prst="rect">
            <a:avLst/>
          </a:prstGeom>
        </p:spPr>
        <p:txBody>
          <a:bodyPr vert="horz" wrap="square" lIns="0" tIns="0" rIns="0" bIns="0" rtlCol="0">
            <a:spAutoFit/>
          </a:bodyPr>
          <a:lstStyle/>
          <a:p>
            <a:pPr marL="55244">
              <a:lnSpc>
                <a:spcPts val="1550"/>
              </a:lnSpc>
            </a:pPr>
            <a:fld id="{81D60167-4931-47E6-BA6A-407CBD079E47}" type="slidenum">
              <a:rPr dirty="0"/>
              <a:t>14</a:t>
            </a:fld>
            <a:endParaRPr dirty="0"/>
          </a:p>
        </p:txBody>
      </p:sp>
      <p:graphicFrame>
        <p:nvGraphicFramePr>
          <p:cNvPr id="24" name="Table 23">
            <a:extLst>
              <a:ext uri="{FF2B5EF4-FFF2-40B4-BE49-F238E27FC236}">
                <a16:creationId xmlns:a16="http://schemas.microsoft.com/office/drawing/2014/main" id="{7AD6B91A-1BAE-4505-950E-802E0F27E831}"/>
              </a:ext>
            </a:extLst>
          </p:cNvPr>
          <p:cNvGraphicFramePr>
            <a:graphicFrameLocks noGrp="1"/>
          </p:cNvGraphicFramePr>
          <p:nvPr>
            <p:extLst>
              <p:ext uri="{D42A27DB-BD31-4B8C-83A1-F6EECF244321}">
                <p14:modId xmlns:p14="http://schemas.microsoft.com/office/powerpoint/2010/main" val="640609001"/>
              </p:ext>
            </p:extLst>
          </p:nvPr>
        </p:nvGraphicFramePr>
        <p:xfrm>
          <a:off x="152399" y="1485750"/>
          <a:ext cx="8930664" cy="3291840"/>
        </p:xfrm>
        <a:graphic>
          <a:graphicData uri="http://schemas.openxmlformats.org/drawingml/2006/table">
            <a:tbl>
              <a:tblPr/>
              <a:tblGrid>
                <a:gridCol w="1600201">
                  <a:extLst>
                    <a:ext uri="{9D8B030D-6E8A-4147-A177-3AD203B41FA5}">
                      <a16:colId xmlns:a16="http://schemas.microsoft.com/office/drawing/2014/main" val="3396226800"/>
                    </a:ext>
                  </a:extLst>
                </a:gridCol>
                <a:gridCol w="548640">
                  <a:extLst>
                    <a:ext uri="{9D8B030D-6E8A-4147-A177-3AD203B41FA5}">
                      <a16:colId xmlns:a16="http://schemas.microsoft.com/office/drawing/2014/main" val="3671084665"/>
                    </a:ext>
                  </a:extLst>
                </a:gridCol>
                <a:gridCol w="548640">
                  <a:extLst>
                    <a:ext uri="{9D8B030D-6E8A-4147-A177-3AD203B41FA5}">
                      <a16:colId xmlns:a16="http://schemas.microsoft.com/office/drawing/2014/main" val="158090292"/>
                    </a:ext>
                  </a:extLst>
                </a:gridCol>
                <a:gridCol w="548640">
                  <a:extLst>
                    <a:ext uri="{9D8B030D-6E8A-4147-A177-3AD203B41FA5}">
                      <a16:colId xmlns:a16="http://schemas.microsoft.com/office/drawing/2014/main" val="1736812769"/>
                    </a:ext>
                  </a:extLst>
                </a:gridCol>
                <a:gridCol w="548640">
                  <a:extLst>
                    <a:ext uri="{9D8B030D-6E8A-4147-A177-3AD203B41FA5}">
                      <a16:colId xmlns:a16="http://schemas.microsoft.com/office/drawing/2014/main" val="1401809717"/>
                    </a:ext>
                  </a:extLst>
                </a:gridCol>
                <a:gridCol w="548640">
                  <a:extLst>
                    <a:ext uri="{9D8B030D-6E8A-4147-A177-3AD203B41FA5}">
                      <a16:colId xmlns:a16="http://schemas.microsoft.com/office/drawing/2014/main" val="925463828"/>
                    </a:ext>
                  </a:extLst>
                </a:gridCol>
                <a:gridCol w="548640">
                  <a:extLst>
                    <a:ext uri="{9D8B030D-6E8A-4147-A177-3AD203B41FA5}">
                      <a16:colId xmlns:a16="http://schemas.microsoft.com/office/drawing/2014/main" val="3426036265"/>
                    </a:ext>
                  </a:extLst>
                </a:gridCol>
                <a:gridCol w="548640">
                  <a:extLst>
                    <a:ext uri="{9D8B030D-6E8A-4147-A177-3AD203B41FA5}">
                      <a16:colId xmlns:a16="http://schemas.microsoft.com/office/drawing/2014/main" val="240196490"/>
                    </a:ext>
                  </a:extLst>
                </a:gridCol>
                <a:gridCol w="548640">
                  <a:extLst>
                    <a:ext uri="{9D8B030D-6E8A-4147-A177-3AD203B41FA5}">
                      <a16:colId xmlns:a16="http://schemas.microsoft.com/office/drawing/2014/main" val="1735246463"/>
                    </a:ext>
                  </a:extLst>
                </a:gridCol>
                <a:gridCol w="548640">
                  <a:extLst>
                    <a:ext uri="{9D8B030D-6E8A-4147-A177-3AD203B41FA5}">
                      <a16:colId xmlns:a16="http://schemas.microsoft.com/office/drawing/2014/main" val="2883003651"/>
                    </a:ext>
                  </a:extLst>
                </a:gridCol>
                <a:gridCol w="548640">
                  <a:extLst>
                    <a:ext uri="{9D8B030D-6E8A-4147-A177-3AD203B41FA5}">
                      <a16:colId xmlns:a16="http://schemas.microsoft.com/office/drawing/2014/main" val="3552550143"/>
                    </a:ext>
                  </a:extLst>
                </a:gridCol>
                <a:gridCol w="548640">
                  <a:extLst>
                    <a:ext uri="{9D8B030D-6E8A-4147-A177-3AD203B41FA5}">
                      <a16:colId xmlns:a16="http://schemas.microsoft.com/office/drawing/2014/main" val="810484088"/>
                    </a:ext>
                  </a:extLst>
                </a:gridCol>
                <a:gridCol w="1295423">
                  <a:extLst>
                    <a:ext uri="{9D8B030D-6E8A-4147-A177-3AD203B41FA5}">
                      <a16:colId xmlns:a16="http://schemas.microsoft.com/office/drawing/2014/main" val="2033927545"/>
                    </a:ext>
                  </a:extLst>
                </a:gridCol>
              </a:tblGrid>
              <a:tr h="365760">
                <a:tc>
                  <a:txBody>
                    <a:bodyPr/>
                    <a:lstStyle/>
                    <a:p>
                      <a:pPr algn="ctr" rtl="0" fontAlgn="b"/>
                      <a:r>
                        <a:rPr lang="en-US" sz="1200" b="1" dirty="0">
                          <a:effectLst/>
                          <a:latin typeface="Georgia" panose="02040502050405020303" pitchFamily="18" charset="0"/>
                        </a:rPr>
                        <a:t>Author, Year</a:t>
                      </a:r>
                    </a:p>
                  </a:txBody>
                  <a:tcPr marL="11013" marR="11013" marT="7342" marB="7342" anchor="ctr">
                    <a:lnL w="7620" cap="flat" cmpd="sng" algn="ctr">
                      <a:solidFill>
                        <a:srgbClr val="000000"/>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ctr" rtl="0" fontAlgn="b"/>
                      <a:r>
                        <a:rPr lang="en-US" sz="1200" b="1" dirty="0">
                          <a:effectLst/>
                          <a:latin typeface="Georgia" panose="02040502050405020303" pitchFamily="18" charset="0"/>
                        </a:rPr>
                        <a:t>1</a:t>
                      </a:r>
                    </a:p>
                  </a:txBody>
                  <a:tcPr marL="11013" marR="11013" marT="7342" marB="7342" anchor="ctr">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ctr" rtl="0" fontAlgn="b"/>
                      <a:r>
                        <a:rPr lang="en-US" sz="1200" b="1" dirty="0">
                          <a:effectLst/>
                          <a:latin typeface="Georgia" panose="02040502050405020303" pitchFamily="18" charset="0"/>
                        </a:rPr>
                        <a:t>2</a:t>
                      </a:r>
                    </a:p>
                  </a:txBody>
                  <a:tcPr marL="11013" marR="11013" marT="7342" marB="7342" anchor="ctr">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ctr" rtl="0" fontAlgn="b"/>
                      <a:r>
                        <a:rPr lang="en-US" sz="1200" b="1" dirty="0">
                          <a:effectLst/>
                          <a:latin typeface="Georgia" panose="02040502050405020303" pitchFamily="18" charset="0"/>
                        </a:rPr>
                        <a:t>3</a:t>
                      </a:r>
                    </a:p>
                  </a:txBody>
                  <a:tcPr marL="11013" marR="11013" marT="7342" marB="7342" anchor="ctr">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ctr" rtl="0" fontAlgn="b"/>
                      <a:r>
                        <a:rPr lang="en-US" sz="1200" b="1" dirty="0">
                          <a:effectLst/>
                          <a:latin typeface="Georgia" panose="02040502050405020303" pitchFamily="18" charset="0"/>
                        </a:rPr>
                        <a:t>4</a:t>
                      </a:r>
                    </a:p>
                  </a:txBody>
                  <a:tcPr marL="11013" marR="11013" marT="7342" marB="7342" anchor="ctr">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ctr" rtl="0" fontAlgn="b"/>
                      <a:r>
                        <a:rPr lang="en-US" sz="1200" b="1" dirty="0">
                          <a:effectLst/>
                          <a:latin typeface="Georgia" panose="02040502050405020303" pitchFamily="18" charset="0"/>
                        </a:rPr>
                        <a:t>5</a:t>
                      </a:r>
                    </a:p>
                  </a:txBody>
                  <a:tcPr marL="11013" marR="11013" marT="7342" marB="7342" anchor="ctr">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ctr" rtl="0" fontAlgn="b"/>
                      <a:r>
                        <a:rPr lang="en-US" sz="1200" b="1" dirty="0">
                          <a:effectLst/>
                          <a:latin typeface="Georgia" panose="02040502050405020303" pitchFamily="18" charset="0"/>
                        </a:rPr>
                        <a:t>6</a:t>
                      </a:r>
                    </a:p>
                  </a:txBody>
                  <a:tcPr marL="11013" marR="11013" marT="7342" marB="7342" anchor="ctr">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ctr" rtl="0" fontAlgn="b"/>
                      <a:r>
                        <a:rPr lang="en-US" sz="1200" b="1" dirty="0">
                          <a:effectLst/>
                          <a:latin typeface="Georgia" panose="02040502050405020303" pitchFamily="18" charset="0"/>
                        </a:rPr>
                        <a:t>7</a:t>
                      </a:r>
                    </a:p>
                  </a:txBody>
                  <a:tcPr marL="11013" marR="11013" marT="7342" marB="7342" anchor="ctr">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ctr" rtl="0" fontAlgn="b"/>
                      <a:r>
                        <a:rPr lang="en-US" sz="1200" b="1" dirty="0">
                          <a:effectLst/>
                          <a:latin typeface="Georgia" panose="02040502050405020303" pitchFamily="18" charset="0"/>
                        </a:rPr>
                        <a:t>8</a:t>
                      </a:r>
                    </a:p>
                  </a:txBody>
                  <a:tcPr marL="11013" marR="11013" marT="7342" marB="7342" anchor="ctr">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ctr" rtl="0" fontAlgn="b"/>
                      <a:r>
                        <a:rPr lang="en-US" sz="1200" b="1" dirty="0">
                          <a:effectLst/>
                          <a:latin typeface="Georgia" panose="02040502050405020303" pitchFamily="18" charset="0"/>
                        </a:rPr>
                        <a:t>9</a:t>
                      </a:r>
                    </a:p>
                  </a:txBody>
                  <a:tcPr marL="11013" marR="11013" marT="7342" marB="7342" anchor="ctr">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ctr" rtl="0" fontAlgn="b"/>
                      <a:r>
                        <a:rPr lang="en-US" sz="1200" b="1" dirty="0">
                          <a:effectLst/>
                          <a:latin typeface="Georgia" panose="02040502050405020303" pitchFamily="18" charset="0"/>
                        </a:rPr>
                        <a:t>10</a:t>
                      </a:r>
                    </a:p>
                  </a:txBody>
                  <a:tcPr marL="11013" marR="11013" marT="7342" marB="7342" anchor="ctr">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ctr" rtl="0" fontAlgn="b"/>
                      <a:r>
                        <a:rPr lang="en-US" sz="1200" b="1" dirty="0">
                          <a:effectLst/>
                          <a:latin typeface="Georgia" panose="02040502050405020303" pitchFamily="18" charset="0"/>
                        </a:rPr>
                        <a:t>11</a:t>
                      </a:r>
                    </a:p>
                  </a:txBody>
                  <a:tcPr marL="11013" marR="11013" marT="7342" marB="7342" anchor="ctr">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ctr" rtl="0" fontAlgn="b"/>
                      <a:r>
                        <a:rPr lang="en-US" sz="1200" b="1" dirty="0">
                          <a:effectLst/>
                          <a:latin typeface="Georgia" panose="02040502050405020303" pitchFamily="18" charset="0"/>
                        </a:rPr>
                        <a:t>Total</a:t>
                      </a:r>
                    </a:p>
                  </a:txBody>
                  <a:tcPr marL="11013" marR="11013" marT="7342" marB="7342" anchor="ctr">
                    <a:lnL w="7620" cap="flat" cmpd="sng" algn="ctr">
                      <a:solidFill>
                        <a:srgbClr val="CCCCCC"/>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2605625301"/>
                  </a:ext>
                </a:extLst>
              </a:tr>
              <a:tr h="365760">
                <a:tc>
                  <a:txBody>
                    <a:bodyPr/>
                    <a:lstStyle/>
                    <a:p>
                      <a:pPr algn="ctr" rtl="0" fontAlgn="b"/>
                      <a:r>
                        <a:rPr lang="en-US" sz="1200" dirty="0">
                          <a:effectLst/>
                          <a:latin typeface="Georgia" panose="02040502050405020303" pitchFamily="18" charset="0"/>
                        </a:rPr>
                        <a:t>Combs et al </a:t>
                      </a:r>
                      <a:r>
                        <a:rPr lang="en-US" sz="1200" baseline="30000" dirty="0">
                          <a:effectLst/>
                          <a:latin typeface="Georgia" panose="02040502050405020303" pitchFamily="18" charset="0"/>
                        </a:rPr>
                        <a:t>8</a:t>
                      </a:r>
                      <a:endParaRPr lang="en-US" sz="1200" dirty="0">
                        <a:effectLst/>
                        <a:latin typeface="Georgia" panose="02040502050405020303" pitchFamily="18" charset="0"/>
                      </a:endParaRPr>
                    </a:p>
                  </a:txBody>
                  <a:tcPr marL="11013" marR="11013" marT="7342" marB="7342" anchor="ctr">
                    <a:lnL w="7620" cap="flat" cmpd="sng" algn="ctr">
                      <a:solidFill>
                        <a:srgbClr val="000000"/>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ctr" rtl="0" fontAlgn="b"/>
                      <a:r>
                        <a:rPr lang="en-US" sz="1200" dirty="0">
                          <a:effectLst/>
                          <a:latin typeface="Georgia" panose="02040502050405020303" pitchFamily="18" charset="0"/>
                        </a:rPr>
                        <a:t>Y</a:t>
                      </a:r>
                    </a:p>
                  </a:txBody>
                  <a:tcPr marL="11013" marR="11013" marT="7342" marB="7342" anchor="ctr">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ctr" rtl="0" fontAlgn="b"/>
                      <a:r>
                        <a:rPr lang="en-US" sz="1200">
                          <a:effectLst/>
                          <a:latin typeface="Georgia" panose="02040502050405020303" pitchFamily="18" charset="0"/>
                        </a:rPr>
                        <a:t>Y</a:t>
                      </a:r>
                    </a:p>
                  </a:txBody>
                  <a:tcPr marL="11013" marR="11013" marT="7342" marB="7342" anchor="ctr">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ctr" rtl="0" fontAlgn="b"/>
                      <a:r>
                        <a:rPr lang="en-US" sz="1200" dirty="0">
                          <a:effectLst/>
                          <a:latin typeface="Georgia" panose="02040502050405020303" pitchFamily="18" charset="0"/>
                        </a:rPr>
                        <a:t>Y</a:t>
                      </a:r>
                    </a:p>
                  </a:txBody>
                  <a:tcPr marL="11013" marR="11013" marT="7342" marB="7342" anchor="ctr">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ctr" rtl="0" fontAlgn="b"/>
                      <a:r>
                        <a:rPr lang="en-US" sz="1200">
                          <a:effectLst/>
                          <a:latin typeface="Georgia" panose="02040502050405020303" pitchFamily="18" charset="0"/>
                        </a:rPr>
                        <a:t>Y</a:t>
                      </a:r>
                    </a:p>
                  </a:txBody>
                  <a:tcPr marL="11013" marR="11013" marT="7342" marB="7342" anchor="ctr">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ctr" rtl="0" fontAlgn="b"/>
                      <a:r>
                        <a:rPr lang="en-US" sz="1200">
                          <a:effectLst/>
                          <a:latin typeface="Georgia" panose="02040502050405020303" pitchFamily="18" charset="0"/>
                        </a:rPr>
                        <a:t>N</a:t>
                      </a:r>
                    </a:p>
                  </a:txBody>
                  <a:tcPr marL="11013" marR="11013" marT="7342" marB="7342" anchor="ctr">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ctr" rtl="0" fontAlgn="b"/>
                      <a:r>
                        <a:rPr lang="en-US" sz="1200">
                          <a:effectLst/>
                          <a:latin typeface="Georgia" panose="02040502050405020303" pitchFamily="18" charset="0"/>
                        </a:rPr>
                        <a:t>N</a:t>
                      </a:r>
                    </a:p>
                  </a:txBody>
                  <a:tcPr marL="11013" marR="11013" marT="7342" marB="7342" anchor="ctr">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ctr" rtl="0" fontAlgn="b"/>
                      <a:r>
                        <a:rPr lang="en-US" sz="1200">
                          <a:effectLst/>
                          <a:latin typeface="Georgia" panose="02040502050405020303" pitchFamily="18" charset="0"/>
                        </a:rPr>
                        <a:t>Y</a:t>
                      </a:r>
                    </a:p>
                  </a:txBody>
                  <a:tcPr marL="11013" marR="11013" marT="7342" marB="7342" anchor="ctr">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ctr" rtl="0" fontAlgn="b"/>
                      <a:r>
                        <a:rPr lang="en-US" sz="1200">
                          <a:effectLst/>
                          <a:latin typeface="Georgia" panose="02040502050405020303" pitchFamily="18" charset="0"/>
                        </a:rPr>
                        <a:t>N</a:t>
                      </a:r>
                    </a:p>
                  </a:txBody>
                  <a:tcPr marL="11013" marR="11013" marT="7342" marB="7342" anchor="ctr">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ctr" rtl="0" fontAlgn="b"/>
                      <a:r>
                        <a:rPr lang="en-US" sz="1200">
                          <a:effectLst/>
                          <a:latin typeface="Georgia" panose="02040502050405020303" pitchFamily="18" charset="0"/>
                        </a:rPr>
                        <a:t>Y</a:t>
                      </a:r>
                    </a:p>
                  </a:txBody>
                  <a:tcPr marL="11013" marR="11013" marT="7342" marB="7342" anchor="ctr">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ctr" rtl="0" fontAlgn="b"/>
                      <a:r>
                        <a:rPr lang="en-US" sz="1200">
                          <a:effectLst/>
                          <a:latin typeface="Georgia" panose="02040502050405020303" pitchFamily="18" charset="0"/>
                        </a:rPr>
                        <a:t>Y</a:t>
                      </a:r>
                    </a:p>
                  </a:txBody>
                  <a:tcPr marL="11013" marR="11013" marT="7342" marB="7342" anchor="ctr">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ctr" rtl="0" fontAlgn="b"/>
                      <a:r>
                        <a:rPr lang="en-US" sz="1200">
                          <a:effectLst/>
                          <a:latin typeface="Georgia" panose="02040502050405020303" pitchFamily="18" charset="0"/>
                        </a:rPr>
                        <a:t>Y</a:t>
                      </a:r>
                    </a:p>
                  </a:txBody>
                  <a:tcPr marL="11013" marR="11013" marT="7342" marB="7342" anchor="ctr">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ctr" rtl="0" fontAlgn="b"/>
                      <a:r>
                        <a:rPr lang="en-US" sz="1200" dirty="0">
                          <a:effectLst/>
                          <a:latin typeface="Georgia" panose="02040502050405020303" pitchFamily="18" charset="0"/>
                        </a:rPr>
                        <a:t>7/10</a:t>
                      </a:r>
                    </a:p>
                  </a:txBody>
                  <a:tcPr marL="11013" marR="11013" marT="7342" marB="7342" anchor="ctr">
                    <a:lnL w="7620" cap="flat" cmpd="sng" algn="ctr">
                      <a:solidFill>
                        <a:srgbClr val="CCCCCC"/>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2653171486"/>
                  </a:ext>
                </a:extLst>
              </a:tr>
              <a:tr h="365760">
                <a:tc>
                  <a:txBody>
                    <a:bodyPr/>
                    <a:lstStyle/>
                    <a:p>
                      <a:pPr algn="ctr" rtl="0" fontAlgn="b"/>
                      <a:r>
                        <a:rPr lang="en-US" sz="1200" dirty="0">
                          <a:effectLst/>
                          <a:latin typeface="Georgia" panose="02040502050405020303" pitchFamily="18" charset="0"/>
                        </a:rPr>
                        <a:t>Duncan et al </a:t>
                      </a:r>
                      <a:r>
                        <a:rPr lang="en-US" sz="1200" baseline="30000" dirty="0">
                          <a:effectLst/>
                          <a:latin typeface="Georgia" panose="02040502050405020303" pitchFamily="18" charset="0"/>
                        </a:rPr>
                        <a:t>9</a:t>
                      </a:r>
                      <a:endParaRPr lang="en-US" sz="1200" dirty="0">
                        <a:effectLst/>
                        <a:latin typeface="Georgia" panose="02040502050405020303" pitchFamily="18" charset="0"/>
                      </a:endParaRPr>
                    </a:p>
                  </a:txBody>
                  <a:tcPr marL="11013" marR="11013" marT="7342" marB="7342" anchor="ctr">
                    <a:lnL w="7620" cap="flat" cmpd="sng" algn="ctr">
                      <a:solidFill>
                        <a:srgbClr val="000000"/>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ctr" rtl="0" fontAlgn="b"/>
                      <a:r>
                        <a:rPr lang="en-US" sz="1200">
                          <a:effectLst/>
                          <a:latin typeface="Georgia" panose="02040502050405020303" pitchFamily="18" charset="0"/>
                        </a:rPr>
                        <a:t>Y</a:t>
                      </a:r>
                    </a:p>
                  </a:txBody>
                  <a:tcPr marL="11013" marR="11013" marT="7342" marB="7342" anchor="ctr">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ctr" rtl="0" fontAlgn="b"/>
                      <a:r>
                        <a:rPr lang="en-US" sz="1200">
                          <a:effectLst/>
                          <a:latin typeface="Georgia" panose="02040502050405020303" pitchFamily="18" charset="0"/>
                        </a:rPr>
                        <a:t>Y</a:t>
                      </a:r>
                    </a:p>
                  </a:txBody>
                  <a:tcPr marL="11013" marR="11013" marT="7342" marB="7342" anchor="ctr">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ctr" rtl="0" fontAlgn="b"/>
                      <a:r>
                        <a:rPr lang="en-US" sz="1200">
                          <a:effectLst/>
                          <a:latin typeface="Georgia" panose="02040502050405020303" pitchFamily="18" charset="0"/>
                        </a:rPr>
                        <a:t>N</a:t>
                      </a:r>
                    </a:p>
                  </a:txBody>
                  <a:tcPr marL="11013" marR="11013" marT="7342" marB="7342" anchor="ctr">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ctr" rtl="0" fontAlgn="b"/>
                      <a:r>
                        <a:rPr lang="en-US" sz="1200">
                          <a:effectLst/>
                          <a:latin typeface="Georgia" panose="02040502050405020303" pitchFamily="18" charset="0"/>
                        </a:rPr>
                        <a:t>Y</a:t>
                      </a:r>
                    </a:p>
                  </a:txBody>
                  <a:tcPr marL="11013" marR="11013" marT="7342" marB="7342" anchor="ctr">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ctr" rtl="0" fontAlgn="b"/>
                      <a:r>
                        <a:rPr lang="en-US" sz="1200">
                          <a:effectLst/>
                          <a:latin typeface="Georgia" panose="02040502050405020303" pitchFamily="18" charset="0"/>
                        </a:rPr>
                        <a:t>N</a:t>
                      </a:r>
                    </a:p>
                  </a:txBody>
                  <a:tcPr marL="11013" marR="11013" marT="7342" marB="7342" anchor="ctr">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ctr" rtl="0" fontAlgn="b"/>
                      <a:r>
                        <a:rPr lang="en-US" sz="1200" dirty="0">
                          <a:effectLst/>
                          <a:latin typeface="Georgia" panose="02040502050405020303" pitchFamily="18" charset="0"/>
                        </a:rPr>
                        <a:t>N</a:t>
                      </a:r>
                    </a:p>
                  </a:txBody>
                  <a:tcPr marL="11013" marR="11013" marT="7342" marB="7342" anchor="ctr">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ctr" rtl="0" fontAlgn="b"/>
                      <a:r>
                        <a:rPr lang="en-US" sz="1200" dirty="0">
                          <a:effectLst/>
                          <a:latin typeface="Georgia" panose="02040502050405020303" pitchFamily="18" charset="0"/>
                        </a:rPr>
                        <a:t>Y</a:t>
                      </a:r>
                    </a:p>
                  </a:txBody>
                  <a:tcPr marL="11013" marR="11013" marT="7342" marB="7342" anchor="ctr">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ctr" rtl="0" fontAlgn="b"/>
                      <a:r>
                        <a:rPr lang="en-US" sz="1200" dirty="0">
                          <a:effectLst/>
                          <a:latin typeface="Georgia" panose="02040502050405020303" pitchFamily="18" charset="0"/>
                        </a:rPr>
                        <a:t>N</a:t>
                      </a:r>
                    </a:p>
                  </a:txBody>
                  <a:tcPr marL="11013" marR="11013" marT="7342" marB="7342" anchor="ctr">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ctr" rtl="0" fontAlgn="b"/>
                      <a:r>
                        <a:rPr lang="en-US" sz="1200">
                          <a:effectLst/>
                          <a:latin typeface="Georgia" panose="02040502050405020303" pitchFamily="18" charset="0"/>
                        </a:rPr>
                        <a:t>N</a:t>
                      </a:r>
                    </a:p>
                  </a:txBody>
                  <a:tcPr marL="11013" marR="11013" marT="7342" marB="7342" anchor="ctr">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ctr" rtl="0" fontAlgn="b"/>
                      <a:r>
                        <a:rPr lang="en-US" sz="1200">
                          <a:effectLst/>
                          <a:latin typeface="Georgia" panose="02040502050405020303" pitchFamily="18" charset="0"/>
                        </a:rPr>
                        <a:t>Y</a:t>
                      </a:r>
                    </a:p>
                  </a:txBody>
                  <a:tcPr marL="11013" marR="11013" marT="7342" marB="7342" anchor="ctr">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ctr" rtl="0" fontAlgn="b"/>
                      <a:r>
                        <a:rPr lang="en-US" sz="1200">
                          <a:effectLst/>
                          <a:latin typeface="Georgia" panose="02040502050405020303" pitchFamily="18" charset="0"/>
                        </a:rPr>
                        <a:t>Y</a:t>
                      </a:r>
                    </a:p>
                  </a:txBody>
                  <a:tcPr marL="11013" marR="11013" marT="7342" marB="7342" anchor="ctr">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ctr" rtl="0" fontAlgn="b"/>
                      <a:r>
                        <a:rPr lang="en-US" sz="1200" dirty="0">
                          <a:effectLst/>
                          <a:latin typeface="Georgia" panose="02040502050405020303" pitchFamily="18" charset="0"/>
                        </a:rPr>
                        <a:t>5/10</a:t>
                      </a:r>
                    </a:p>
                  </a:txBody>
                  <a:tcPr marL="11013" marR="11013" marT="7342" marB="7342" anchor="ctr">
                    <a:lnL w="7620" cap="flat" cmpd="sng" algn="ctr">
                      <a:solidFill>
                        <a:srgbClr val="CCCCCC"/>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247299187"/>
                  </a:ext>
                </a:extLst>
              </a:tr>
              <a:tr h="365760">
                <a:tc>
                  <a:txBody>
                    <a:bodyPr/>
                    <a:lstStyle/>
                    <a:p>
                      <a:pPr algn="ctr" rtl="0" fontAlgn="b"/>
                      <a:r>
                        <a:rPr lang="en-US" sz="1200" dirty="0">
                          <a:effectLst/>
                          <a:latin typeface="Georgia" panose="02040502050405020303" pitchFamily="18" charset="0"/>
                        </a:rPr>
                        <a:t>Foster et al </a:t>
                      </a:r>
                      <a:r>
                        <a:rPr lang="en-US" sz="1200" baseline="30000" dirty="0">
                          <a:effectLst/>
                          <a:latin typeface="Georgia" panose="02040502050405020303" pitchFamily="18" charset="0"/>
                        </a:rPr>
                        <a:t>10</a:t>
                      </a:r>
                      <a:endParaRPr lang="en-US" sz="1200" dirty="0">
                        <a:effectLst/>
                        <a:latin typeface="Georgia" panose="02040502050405020303" pitchFamily="18" charset="0"/>
                      </a:endParaRPr>
                    </a:p>
                  </a:txBody>
                  <a:tcPr marL="11013" marR="11013" marT="7342" marB="7342" anchor="ctr">
                    <a:lnL w="7620" cap="flat" cmpd="sng" algn="ctr">
                      <a:solidFill>
                        <a:srgbClr val="000000"/>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ctr" rtl="0" fontAlgn="b"/>
                      <a:r>
                        <a:rPr lang="en-US" sz="1200" dirty="0">
                          <a:effectLst/>
                          <a:latin typeface="Georgia" panose="02040502050405020303" pitchFamily="18" charset="0"/>
                        </a:rPr>
                        <a:t>Y</a:t>
                      </a:r>
                    </a:p>
                  </a:txBody>
                  <a:tcPr marL="11013" marR="11013" marT="7342" marB="7342" anchor="ctr">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ctr" rtl="0" fontAlgn="b"/>
                      <a:r>
                        <a:rPr lang="en-US" sz="1200">
                          <a:effectLst/>
                          <a:latin typeface="Georgia" panose="02040502050405020303" pitchFamily="18" charset="0"/>
                        </a:rPr>
                        <a:t>Y</a:t>
                      </a:r>
                    </a:p>
                  </a:txBody>
                  <a:tcPr marL="11013" marR="11013" marT="7342" marB="7342" anchor="ctr">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ctr" rtl="0" fontAlgn="b"/>
                      <a:r>
                        <a:rPr lang="en-US" sz="1200" dirty="0">
                          <a:effectLst/>
                          <a:latin typeface="Georgia" panose="02040502050405020303" pitchFamily="18" charset="0"/>
                        </a:rPr>
                        <a:t>N</a:t>
                      </a:r>
                    </a:p>
                  </a:txBody>
                  <a:tcPr marL="11013" marR="11013" marT="7342" marB="7342" anchor="ctr">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ctr" rtl="0" fontAlgn="b"/>
                      <a:r>
                        <a:rPr lang="en-US" sz="1200">
                          <a:effectLst/>
                          <a:latin typeface="Georgia" panose="02040502050405020303" pitchFamily="18" charset="0"/>
                        </a:rPr>
                        <a:t>Y</a:t>
                      </a:r>
                    </a:p>
                  </a:txBody>
                  <a:tcPr marL="11013" marR="11013" marT="7342" marB="7342" anchor="ctr">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ctr" rtl="0" fontAlgn="b"/>
                      <a:r>
                        <a:rPr lang="en-US" sz="1200">
                          <a:effectLst/>
                          <a:latin typeface="Georgia" panose="02040502050405020303" pitchFamily="18" charset="0"/>
                        </a:rPr>
                        <a:t>N</a:t>
                      </a:r>
                    </a:p>
                  </a:txBody>
                  <a:tcPr marL="11013" marR="11013" marT="7342" marB="7342" anchor="ctr">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ctr" rtl="0" fontAlgn="b"/>
                      <a:r>
                        <a:rPr lang="en-US" sz="1200">
                          <a:effectLst/>
                          <a:latin typeface="Georgia" panose="02040502050405020303" pitchFamily="18" charset="0"/>
                        </a:rPr>
                        <a:t>Y</a:t>
                      </a:r>
                    </a:p>
                  </a:txBody>
                  <a:tcPr marL="11013" marR="11013" marT="7342" marB="7342" anchor="ctr">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ctr" rtl="0" fontAlgn="b"/>
                      <a:r>
                        <a:rPr lang="en-US" sz="1200">
                          <a:effectLst/>
                          <a:latin typeface="Georgia" panose="02040502050405020303" pitchFamily="18" charset="0"/>
                        </a:rPr>
                        <a:t>N</a:t>
                      </a:r>
                    </a:p>
                  </a:txBody>
                  <a:tcPr marL="11013" marR="11013" marT="7342" marB="7342" anchor="ctr">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ctr" rtl="0" fontAlgn="b"/>
                      <a:r>
                        <a:rPr lang="en-US" sz="1200" dirty="0">
                          <a:effectLst/>
                          <a:latin typeface="Georgia" panose="02040502050405020303" pitchFamily="18" charset="0"/>
                        </a:rPr>
                        <a:t>N</a:t>
                      </a:r>
                    </a:p>
                  </a:txBody>
                  <a:tcPr marL="11013" marR="11013" marT="7342" marB="7342" anchor="ctr">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ctr" rtl="0" fontAlgn="b"/>
                      <a:r>
                        <a:rPr lang="en-US" sz="1200">
                          <a:effectLst/>
                          <a:latin typeface="Georgia" panose="02040502050405020303" pitchFamily="18" charset="0"/>
                        </a:rPr>
                        <a:t>Y</a:t>
                      </a:r>
                    </a:p>
                  </a:txBody>
                  <a:tcPr marL="11013" marR="11013" marT="7342" marB="7342" anchor="ctr">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ctr" rtl="0" fontAlgn="b"/>
                      <a:r>
                        <a:rPr lang="en-US" sz="1200">
                          <a:effectLst/>
                          <a:latin typeface="Georgia" panose="02040502050405020303" pitchFamily="18" charset="0"/>
                        </a:rPr>
                        <a:t>Y</a:t>
                      </a:r>
                    </a:p>
                  </a:txBody>
                  <a:tcPr marL="11013" marR="11013" marT="7342" marB="7342" anchor="ctr">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ctr" rtl="0" fontAlgn="b"/>
                      <a:r>
                        <a:rPr lang="en-US" sz="1200">
                          <a:effectLst/>
                          <a:latin typeface="Georgia" panose="02040502050405020303" pitchFamily="18" charset="0"/>
                        </a:rPr>
                        <a:t>N</a:t>
                      </a:r>
                    </a:p>
                  </a:txBody>
                  <a:tcPr marL="11013" marR="11013" marT="7342" marB="7342" anchor="ctr">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ctr" rtl="0" fontAlgn="b"/>
                      <a:r>
                        <a:rPr lang="en-US" sz="1200">
                          <a:effectLst/>
                          <a:latin typeface="Georgia" panose="02040502050405020303" pitchFamily="18" charset="0"/>
                        </a:rPr>
                        <a:t>5/10</a:t>
                      </a:r>
                    </a:p>
                  </a:txBody>
                  <a:tcPr marL="11013" marR="11013" marT="7342" marB="7342" anchor="ctr">
                    <a:lnL w="7620" cap="flat" cmpd="sng" algn="ctr">
                      <a:solidFill>
                        <a:srgbClr val="CCCCCC"/>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3563927872"/>
                  </a:ext>
                </a:extLst>
              </a:tr>
              <a:tr h="365760">
                <a:tc>
                  <a:txBody>
                    <a:bodyPr/>
                    <a:lstStyle/>
                    <a:p>
                      <a:pPr algn="ctr" rtl="0" fontAlgn="b"/>
                      <a:r>
                        <a:rPr lang="en-US" sz="1200" dirty="0">
                          <a:effectLst/>
                          <a:latin typeface="Georgia" panose="02040502050405020303" pitchFamily="18" charset="0"/>
                        </a:rPr>
                        <a:t>Gao et al </a:t>
                      </a:r>
                      <a:r>
                        <a:rPr lang="en-US" sz="1200" baseline="30000" dirty="0">
                          <a:effectLst/>
                          <a:latin typeface="Georgia" panose="02040502050405020303" pitchFamily="18" charset="0"/>
                        </a:rPr>
                        <a:t>11</a:t>
                      </a:r>
                      <a:endParaRPr lang="en-US" sz="1200" dirty="0">
                        <a:effectLst/>
                        <a:latin typeface="Georgia" panose="02040502050405020303" pitchFamily="18" charset="0"/>
                      </a:endParaRPr>
                    </a:p>
                  </a:txBody>
                  <a:tcPr marL="11013" marR="11013" marT="7342" marB="7342" anchor="ctr">
                    <a:lnL w="7620" cap="flat" cmpd="sng" algn="ctr">
                      <a:solidFill>
                        <a:srgbClr val="000000"/>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ctr" rtl="0" fontAlgn="b"/>
                      <a:r>
                        <a:rPr lang="en-US" sz="1200">
                          <a:effectLst/>
                          <a:latin typeface="Georgia" panose="02040502050405020303" pitchFamily="18" charset="0"/>
                        </a:rPr>
                        <a:t>Y</a:t>
                      </a:r>
                    </a:p>
                  </a:txBody>
                  <a:tcPr marL="11013" marR="11013" marT="7342" marB="7342" anchor="ctr">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ctr" rtl="0" fontAlgn="b"/>
                      <a:r>
                        <a:rPr lang="en-US" sz="1200">
                          <a:effectLst/>
                          <a:latin typeface="Georgia" panose="02040502050405020303" pitchFamily="18" charset="0"/>
                        </a:rPr>
                        <a:t>Y</a:t>
                      </a:r>
                    </a:p>
                  </a:txBody>
                  <a:tcPr marL="11013" marR="11013" marT="7342" marB="7342" anchor="ctr">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ctr" rtl="0" fontAlgn="b"/>
                      <a:r>
                        <a:rPr lang="en-US" sz="1200">
                          <a:effectLst/>
                          <a:latin typeface="Georgia" panose="02040502050405020303" pitchFamily="18" charset="0"/>
                        </a:rPr>
                        <a:t>N</a:t>
                      </a:r>
                    </a:p>
                  </a:txBody>
                  <a:tcPr marL="11013" marR="11013" marT="7342" marB="7342" anchor="ctr">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ctr" rtl="0" fontAlgn="b"/>
                      <a:r>
                        <a:rPr lang="en-US" sz="1200">
                          <a:effectLst/>
                          <a:latin typeface="Georgia" panose="02040502050405020303" pitchFamily="18" charset="0"/>
                        </a:rPr>
                        <a:t>Y</a:t>
                      </a:r>
                    </a:p>
                  </a:txBody>
                  <a:tcPr marL="11013" marR="11013" marT="7342" marB="7342" anchor="ctr">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ctr" rtl="0" fontAlgn="b"/>
                      <a:r>
                        <a:rPr lang="en-US" sz="1200">
                          <a:effectLst/>
                          <a:latin typeface="Georgia" panose="02040502050405020303" pitchFamily="18" charset="0"/>
                        </a:rPr>
                        <a:t>N</a:t>
                      </a:r>
                    </a:p>
                  </a:txBody>
                  <a:tcPr marL="11013" marR="11013" marT="7342" marB="7342" anchor="ctr">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ctr" rtl="0" fontAlgn="b"/>
                      <a:r>
                        <a:rPr lang="en-US" sz="1200">
                          <a:effectLst/>
                          <a:latin typeface="Georgia" panose="02040502050405020303" pitchFamily="18" charset="0"/>
                        </a:rPr>
                        <a:t>N</a:t>
                      </a:r>
                    </a:p>
                  </a:txBody>
                  <a:tcPr marL="11013" marR="11013" marT="7342" marB="7342" anchor="ctr">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ctr" rtl="0" fontAlgn="b"/>
                      <a:r>
                        <a:rPr lang="en-US" sz="1200">
                          <a:effectLst/>
                          <a:latin typeface="Georgia" panose="02040502050405020303" pitchFamily="18" charset="0"/>
                        </a:rPr>
                        <a:t>Y</a:t>
                      </a:r>
                    </a:p>
                  </a:txBody>
                  <a:tcPr marL="11013" marR="11013" marT="7342" marB="7342" anchor="ctr">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ctr" rtl="0" fontAlgn="b"/>
                      <a:r>
                        <a:rPr lang="en-US" sz="1200">
                          <a:effectLst/>
                          <a:latin typeface="Georgia" panose="02040502050405020303" pitchFamily="18" charset="0"/>
                        </a:rPr>
                        <a:t>Y</a:t>
                      </a:r>
                    </a:p>
                  </a:txBody>
                  <a:tcPr marL="11013" marR="11013" marT="7342" marB="7342" anchor="ctr">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ctr" rtl="0" fontAlgn="b"/>
                      <a:r>
                        <a:rPr lang="en-US" sz="1200" dirty="0">
                          <a:effectLst/>
                          <a:latin typeface="Georgia" panose="02040502050405020303" pitchFamily="18" charset="0"/>
                        </a:rPr>
                        <a:t>N</a:t>
                      </a:r>
                    </a:p>
                  </a:txBody>
                  <a:tcPr marL="11013" marR="11013" marT="7342" marB="7342" anchor="ctr">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ctr" rtl="0" fontAlgn="b"/>
                      <a:r>
                        <a:rPr lang="en-US" sz="1200" dirty="0">
                          <a:effectLst/>
                          <a:latin typeface="Georgia" panose="02040502050405020303" pitchFamily="18" charset="0"/>
                        </a:rPr>
                        <a:t>Y</a:t>
                      </a:r>
                    </a:p>
                  </a:txBody>
                  <a:tcPr marL="11013" marR="11013" marT="7342" marB="7342" anchor="ctr">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ctr" rtl="0" fontAlgn="b"/>
                      <a:r>
                        <a:rPr lang="en-US" sz="1200" dirty="0">
                          <a:effectLst/>
                          <a:latin typeface="Georgia" panose="02040502050405020303" pitchFamily="18" charset="0"/>
                        </a:rPr>
                        <a:t>Y</a:t>
                      </a:r>
                    </a:p>
                  </a:txBody>
                  <a:tcPr marL="11013" marR="11013" marT="7342" marB="7342" anchor="ctr">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ctr" rtl="0" fontAlgn="b"/>
                      <a:r>
                        <a:rPr lang="en-US" sz="1200">
                          <a:effectLst/>
                          <a:latin typeface="Georgia" panose="02040502050405020303" pitchFamily="18" charset="0"/>
                        </a:rPr>
                        <a:t>6/10</a:t>
                      </a:r>
                    </a:p>
                  </a:txBody>
                  <a:tcPr marL="11013" marR="11013" marT="7342" marB="7342" anchor="ctr">
                    <a:lnL w="7620" cap="flat" cmpd="sng" algn="ctr">
                      <a:solidFill>
                        <a:srgbClr val="CCCCCC"/>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3882272726"/>
                  </a:ext>
                </a:extLst>
              </a:tr>
              <a:tr h="365760">
                <a:tc>
                  <a:txBody>
                    <a:bodyPr/>
                    <a:lstStyle/>
                    <a:p>
                      <a:pPr algn="ctr" rtl="0" fontAlgn="b"/>
                      <a:r>
                        <a:rPr lang="en-US" sz="1200" dirty="0">
                          <a:effectLst/>
                          <a:latin typeface="Georgia" panose="02040502050405020303" pitchFamily="18" charset="0"/>
                        </a:rPr>
                        <a:t>Hackney et al </a:t>
                      </a:r>
                      <a:r>
                        <a:rPr lang="en-US" sz="1200" baseline="30000" dirty="0">
                          <a:effectLst/>
                          <a:latin typeface="Georgia" panose="02040502050405020303" pitchFamily="18" charset="0"/>
                        </a:rPr>
                        <a:t>12</a:t>
                      </a:r>
                      <a:endParaRPr lang="en-US" sz="1200" dirty="0">
                        <a:effectLst/>
                        <a:latin typeface="Georgia" panose="02040502050405020303" pitchFamily="18" charset="0"/>
                      </a:endParaRPr>
                    </a:p>
                  </a:txBody>
                  <a:tcPr marL="11013" marR="11013" marT="7342" marB="7342" anchor="ctr">
                    <a:lnL w="7620" cap="flat" cmpd="sng" algn="ctr">
                      <a:solidFill>
                        <a:srgbClr val="000000"/>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ctr" rtl="0" fontAlgn="b"/>
                      <a:r>
                        <a:rPr lang="en-US" sz="1200">
                          <a:effectLst/>
                          <a:latin typeface="Georgia" panose="02040502050405020303" pitchFamily="18" charset="0"/>
                        </a:rPr>
                        <a:t>Y</a:t>
                      </a:r>
                    </a:p>
                  </a:txBody>
                  <a:tcPr marL="11013" marR="11013" marT="7342" marB="7342" anchor="ctr">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ctr" rtl="0" fontAlgn="b"/>
                      <a:r>
                        <a:rPr lang="en-US" sz="1200">
                          <a:effectLst/>
                          <a:latin typeface="Georgia" panose="02040502050405020303" pitchFamily="18" charset="0"/>
                        </a:rPr>
                        <a:t>Y</a:t>
                      </a:r>
                    </a:p>
                  </a:txBody>
                  <a:tcPr marL="11013" marR="11013" marT="7342" marB="7342" anchor="ctr">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ctr" rtl="0" fontAlgn="b"/>
                      <a:r>
                        <a:rPr lang="en-US" sz="1200">
                          <a:effectLst/>
                          <a:latin typeface="Georgia" panose="02040502050405020303" pitchFamily="18" charset="0"/>
                        </a:rPr>
                        <a:t>N</a:t>
                      </a:r>
                    </a:p>
                  </a:txBody>
                  <a:tcPr marL="11013" marR="11013" marT="7342" marB="7342" anchor="ctr">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ctr" rtl="0" fontAlgn="b"/>
                      <a:r>
                        <a:rPr lang="en-US" sz="1200">
                          <a:effectLst/>
                          <a:latin typeface="Georgia" panose="02040502050405020303" pitchFamily="18" charset="0"/>
                        </a:rPr>
                        <a:t>Y</a:t>
                      </a:r>
                    </a:p>
                  </a:txBody>
                  <a:tcPr marL="11013" marR="11013" marT="7342" marB="7342" anchor="ctr">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ctr" rtl="0" fontAlgn="b"/>
                      <a:r>
                        <a:rPr lang="en-US" sz="1200">
                          <a:effectLst/>
                          <a:latin typeface="Georgia" panose="02040502050405020303" pitchFamily="18" charset="0"/>
                        </a:rPr>
                        <a:t>N</a:t>
                      </a:r>
                    </a:p>
                  </a:txBody>
                  <a:tcPr marL="11013" marR="11013" marT="7342" marB="7342" anchor="ctr">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ctr" rtl="0" fontAlgn="b"/>
                      <a:r>
                        <a:rPr lang="en-US" sz="1200">
                          <a:effectLst/>
                          <a:latin typeface="Georgia" panose="02040502050405020303" pitchFamily="18" charset="0"/>
                        </a:rPr>
                        <a:t>N</a:t>
                      </a:r>
                    </a:p>
                  </a:txBody>
                  <a:tcPr marL="11013" marR="11013" marT="7342" marB="7342" anchor="ctr">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ctr" rtl="0" fontAlgn="b"/>
                      <a:r>
                        <a:rPr lang="en-US" sz="1200">
                          <a:effectLst/>
                          <a:latin typeface="Georgia" panose="02040502050405020303" pitchFamily="18" charset="0"/>
                        </a:rPr>
                        <a:t>Y</a:t>
                      </a:r>
                    </a:p>
                  </a:txBody>
                  <a:tcPr marL="11013" marR="11013" marT="7342" marB="7342" anchor="ctr">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ctr" rtl="0" fontAlgn="b"/>
                      <a:r>
                        <a:rPr lang="en-US" sz="1200">
                          <a:effectLst/>
                          <a:latin typeface="Georgia" panose="02040502050405020303" pitchFamily="18" charset="0"/>
                        </a:rPr>
                        <a:t>N</a:t>
                      </a:r>
                    </a:p>
                  </a:txBody>
                  <a:tcPr marL="11013" marR="11013" marT="7342" marB="7342" anchor="ctr">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ctr" rtl="0" fontAlgn="b"/>
                      <a:r>
                        <a:rPr lang="en-US" sz="1200" dirty="0">
                          <a:effectLst/>
                          <a:latin typeface="Georgia" panose="02040502050405020303" pitchFamily="18" charset="0"/>
                        </a:rPr>
                        <a:t>N</a:t>
                      </a:r>
                    </a:p>
                  </a:txBody>
                  <a:tcPr marL="11013" marR="11013" marT="7342" marB="7342" anchor="ctr">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ctr" rtl="0" fontAlgn="b"/>
                      <a:r>
                        <a:rPr lang="en-US" sz="1200" dirty="0">
                          <a:effectLst/>
                          <a:latin typeface="Georgia" panose="02040502050405020303" pitchFamily="18" charset="0"/>
                        </a:rPr>
                        <a:t>Y</a:t>
                      </a:r>
                    </a:p>
                  </a:txBody>
                  <a:tcPr marL="11013" marR="11013" marT="7342" marB="7342" anchor="ctr">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ctr" rtl="0" fontAlgn="b"/>
                      <a:r>
                        <a:rPr lang="en-US" sz="1200" dirty="0">
                          <a:effectLst/>
                          <a:latin typeface="Georgia" panose="02040502050405020303" pitchFamily="18" charset="0"/>
                        </a:rPr>
                        <a:t>Y</a:t>
                      </a:r>
                    </a:p>
                  </a:txBody>
                  <a:tcPr marL="11013" marR="11013" marT="7342" marB="7342" anchor="ctr">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ctr" rtl="0" fontAlgn="b"/>
                      <a:r>
                        <a:rPr lang="en-US" sz="1200">
                          <a:effectLst/>
                          <a:latin typeface="Georgia" panose="02040502050405020303" pitchFamily="18" charset="0"/>
                        </a:rPr>
                        <a:t>5/10</a:t>
                      </a:r>
                    </a:p>
                  </a:txBody>
                  <a:tcPr marL="11013" marR="11013" marT="7342" marB="7342" anchor="ctr">
                    <a:lnL w="7620" cap="flat" cmpd="sng" algn="ctr">
                      <a:solidFill>
                        <a:srgbClr val="CCCCCC"/>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3106321081"/>
                  </a:ext>
                </a:extLst>
              </a:tr>
              <a:tr h="365760">
                <a:tc>
                  <a:txBody>
                    <a:bodyPr/>
                    <a:lstStyle/>
                    <a:p>
                      <a:pPr algn="ctr" rtl="0" fontAlgn="b"/>
                      <a:r>
                        <a:rPr lang="en-US" sz="1200" dirty="0">
                          <a:effectLst/>
                          <a:latin typeface="Georgia" panose="02040502050405020303" pitchFamily="18" charset="0"/>
                        </a:rPr>
                        <a:t>Ni et al </a:t>
                      </a:r>
                      <a:r>
                        <a:rPr lang="en-US" sz="1200" baseline="30000" dirty="0">
                          <a:effectLst/>
                          <a:latin typeface="Georgia" panose="02040502050405020303" pitchFamily="18" charset="0"/>
                        </a:rPr>
                        <a:t>13</a:t>
                      </a:r>
                      <a:endParaRPr lang="en-US" sz="1200" dirty="0">
                        <a:effectLst/>
                        <a:latin typeface="Georgia" panose="02040502050405020303" pitchFamily="18" charset="0"/>
                      </a:endParaRPr>
                    </a:p>
                  </a:txBody>
                  <a:tcPr marL="22860" marR="22860" marT="15240" marB="15240" anchor="ctr">
                    <a:lnL w="7620" cap="flat" cmpd="sng" algn="ctr">
                      <a:solidFill>
                        <a:srgbClr val="000000"/>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ctr" rtl="0" fontAlgn="b"/>
                      <a:r>
                        <a:rPr lang="en-US" sz="1200">
                          <a:effectLst/>
                          <a:latin typeface="Georgia" panose="02040502050405020303" pitchFamily="18" charset="0"/>
                        </a:rPr>
                        <a:t>Y</a:t>
                      </a:r>
                    </a:p>
                  </a:txBody>
                  <a:tcPr marL="22860" marR="22860" marT="15240" marB="15240" anchor="ctr">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ctr" rtl="0" fontAlgn="b"/>
                      <a:r>
                        <a:rPr lang="en-US" sz="1200">
                          <a:effectLst/>
                          <a:latin typeface="Georgia" panose="02040502050405020303" pitchFamily="18" charset="0"/>
                        </a:rPr>
                        <a:t>Y</a:t>
                      </a:r>
                    </a:p>
                  </a:txBody>
                  <a:tcPr marL="22860" marR="22860" marT="15240" marB="15240" anchor="ctr">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ctr" rtl="0" fontAlgn="b"/>
                      <a:r>
                        <a:rPr lang="en-US" sz="1200" dirty="0">
                          <a:effectLst/>
                          <a:latin typeface="Georgia" panose="02040502050405020303" pitchFamily="18" charset="0"/>
                        </a:rPr>
                        <a:t>N</a:t>
                      </a:r>
                    </a:p>
                  </a:txBody>
                  <a:tcPr marL="22860" marR="22860" marT="15240" marB="15240" anchor="ctr">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ctr" rtl="0" fontAlgn="b"/>
                      <a:r>
                        <a:rPr lang="en-US" sz="1200" dirty="0">
                          <a:effectLst/>
                          <a:latin typeface="Georgia" panose="02040502050405020303" pitchFamily="18" charset="0"/>
                        </a:rPr>
                        <a:t>Y</a:t>
                      </a:r>
                    </a:p>
                  </a:txBody>
                  <a:tcPr marL="22860" marR="22860" marT="15240" marB="15240" anchor="ctr">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ctr" rtl="0" fontAlgn="b"/>
                      <a:r>
                        <a:rPr lang="en-US" sz="1200" dirty="0">
                          <a:effectLst/>
                          <a:latin typeface="Georgia" panose="02040502050405020303" pitchFamily="18" charset="0"/>
                        </a:rPr>
                        <a:t>N</a:t>
                      </a:r>
                    </a:p>
                  </a:txBody>
                  <a:tcPr marL="22860" marR="22860" marT="15240" marB="15240" anchor="ctr">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ctr" rtl="0" fontAlgn="b"/>
                      <a:r>
                        <a:rPr lang="en-US" sz="1200" dirty="0">
                          <a:effectLst/>
                          <a:latin typeface="Georgia" panose="02040502050405020303" pitchFamily="18" charset="0"/>
                        </a:rPr>
                        <a:t>N</a:t>
                      </a:r>
                    </a:p>
                  </a:txBody>
                  <a:tcPr marL="22860" marR="22860" marT="15240" marB="15240" anchor="ctr">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ctr" rtl="0" fontAlgn="b"/>
                      <a:r>
                        <a:rPr lang="en-US" sz="1200" dirty="0">
                          <a:effectLst/>
                          <a:latin typeface="Georgia" panose="02040502050405020303" pitchFamily="18" charset="0"/>
                        </a:rPr>
                        <a:t>N</a:t>
                      </a:r>
                    </a:p>
                  </a:txBody>
                  <a:tcPr marL="22860" marR="22860" marT="15240" marB="15240" anchor="ctr">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ctr" rtl="0" fontAlgn="b"/>
                      <a:r>
                        <a:rPr lang="en-US" sz="1200" dirty="0">
                          <a:effectLst/>
                          <a:latin typeface="Georgia" panose="02040502050405020303" pitchFamily="18" charset="0"/>
                        </a:rPr>
                        <a:t>Y</a:t>
                      </a:r>
                    </a:p>
                  </a:txBody>
                  <a:tcPr marL="22860" marR="22860" marT="15240" marB="15240" anchor="ctr">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ctr" rtl="0" fontAlgn="b"/>
                      <a:r>
                        <a:rPr lang="en-US" sz="1200" dirty="0">
                          <a:effectLst/>
                          <a:latin typeface="Georgia" panose="02040502050405020303" pitchFamily="18" charset="0"/>
                        </a:rPr>
                        <a:t>Y</a:t>
                      </a:r>
                    </a:p>
                  </a:txBody>
                  <a:tcPr marL="22860" marR="22860" marT="15240" marB="15240" anchor="ctr">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ctr" rtl="0" fontAlgn="b"/>
                      <a:r>
                        <a:rPr lang="en-US" sz="1200" dirty="0">
                          <a:effectLst/>
                          <a:latin typeface="Georgia" panose="02040502050405020303" pitchFamily="18" charset="0"/>
                        </a:rPr>
                        <a:t>Y</a:t>
                      </a:r>
                    </a:p>
                  </a:txBody>
                  <a:tcPr marL="22860" marR="22860" marT="15240" marB="15240" anchor="ctr">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ctr" rtl="0" fontAlgn="b"/>
                      <a:r>
                        <a:rPr lang="en-US" sz="1200" dirty="0">
                          <a:effectLst/>
                          <a:latin typeface="Georgia" panose="02040502050405020303" pitchFamily="18" charset="0"/>
                        </a:rPr>
                        <a:t>Y</a:t>
                      </a:r>
                    </a:p>
                  </a:txBody>
                  <a:tcPr marL="22860" marR="22860" marT="15240" marB="15240" anchor="ctr">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ctr" rtl="0" fontAlgn="b"/>
                      <a:r>
                        <a:rPr lang="en-US" sz="1200" dirty="0">
                          <a:effectLst/>
                          <a:latin typeface="Georgia" panose="02040502050405020303" pitchFamily="18" charset="0"/>
                        </a:rPr>
                        <a:t>7/10</a:t>
                      </a:r>
                    </a:p>
                  </a:txBody>
                  <a:tcPr marL="22860" marR="22860" marT="15240" marB="15240" anchor="ctr">
                    <a:lnL w="7620" cap="flat" cmpd="sng" algn="ctr">
                      <a:solidFill>
                        <a:srgbClr val="CCCCCC"/>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840487003"/>
                  </a:ext>
                </a:extLst>
              </a:tr>
              <a:tr h="365760">
                <a:tc>
                  <a:txBody>
                    <a:bodyPr/>
                    <a:lstStyle/>
                    <a:p>
                      <a:pPr algn="ctr" rtl="0" fontAlgn="b"/>
                      <a:r>
                        <a:rPr lang="en-US" sz="1200" dirty="0">
                          <a:effectLst/>
                          <a:latin typeface="Georgia" panose="02040502050405020303" pitchFamily="18" charset="0"/>
                        </a:rPr>
                        <a:t>Lee et al </a:t>
                      </a:r>
                      <a:r>
                        <a:rPr lang="en-US" sz="1200" baseline="30000" dirty="0">
                          <a:effectLst/>
                          <a:latin typeface="Georgia" panose="02040502050405020303" pitchFamily="18" charset="0"/>
                        </a:rPr>
                        <a:t>14</a:t>
                      </a:r>
                      <a:endParaRPr lang="en-US" sz="1200" dirty="0">
                        <a:effectLst/>
                        <a:latin typeface="Georgia" panose="02040502050405020303" pitchFamily="18" charset="0"/>
                      </a:endParaRPr>
                    </a:p>
                  </a:txBody>
                  <a:tcPr marL="11013" marR="11013" marT="7342" marB="7342" anchor="ctr">
                    <a:lnL w="7620" cap="flat" cmpd="sng" algn="ctr">
                      <a:solidFill>
                        <a:srgbClr val="000000"/>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ctr" rtl="0" fontAlgn="b"/>
                      <a:r>
                        <a:rPr lang="en-US" sz="1200" dirty="0">
                          <a:effectLst/>
                          <a:latin typeface="Georgia" panose="02040502050405020303" pitchFamily="18" charset="0"/>
                        </a:rPr>
                        <a:t>Y</a:t>
                      </a:r>
                    </a:p>
                  </a:txBody>
                  <a:tcPr marL="11013" marR="11013" marT="7342" marB="7342" anchor="ctr">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ctr" rtl="0" fontAlgn="b"/>
                      <a:r>
                        <a:rPr lang="en-US" sz="1200">
                          <a:effectLst/>
                          <a:latin typeface="Georgia" panose="02040502050405020303" pitchFamily="18" charset="0"/>
                        </a:rPr>
                        <a:t>Y</a:t>
                      </a:r>
                    </a:p>
                  </a:txBody>
                  <a:tcPr marL="11013" marR="11013" marT="7342" marB="7342" anchor="ctr">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ctr" rtl="0" fontAlgn="b"/>
                      <a:r>
                        <a:rPr lang="en-US" sz="1200">
                          <a:effectLst/>
                          <a:latin typeface="Georgia" panose="02040502050405020303" pitchFamily="18" charset="0"/>
                        </a:rPr>
                        <a:t>Y</a:t>
                      </a:r>
                    </a:p>
                  </a:txBody>
                  <a:tcPr marL="11013" marR="11013" marT="7342" marB="7342" anchor="ctr">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ctr" rtl="0" fontAlgn="b"/>
                      <a:r>
                        <a:rPr lang="en-US" sz="1200">
                          <a:effectLst/>
                          <a:latin typeface="Georgia" panose="02040502050405020303" pitchFamily="18" charset="0"/>
                        </a:rPr>
                        <a:t>Y</a:t>
                      </a:r>
                    </a:p>
                  </a:txBody>
                  <a:tcPr marL="11013" marR="11013" marT="7342" marB="7342" anchor="ctr">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ctr" rtl="0" fontAlgn="b"/>
                      <a:r>
                        <a:rPr lang="en-US" sz="1200">
                          <a:effectLst/>
                          <a:latin typeface="Georgia" panose="02040502050405020303" pitchFamily="18" charset="0"/>
                        </a:rPr>
                        <a:t>N</a:t>
                      </a:r>
                    </a:p>
                  </a:txBody>
                  <a:tcPr marL="11013" marR="11013" marT="7342" marB="7342" anchor="ctr">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ctr" rtl="0" fontAlgn="b"/>
                      <a:r>
                        <a:rPr lang="en-US" sz="1200">
                          <a:effectLst/>
                          <a:latin typeface="Georgia" panose="02040502050405020303" pitchFamily="18" charset="0"/>
                        </a:rPr>
                        <a:t>Y</a:t>
                      </a:r>
                    </a:p>
                  </a:txBody>
                  <a:tcPr marL="11013" marR="11013" marT="7342" marB="7342" anchor="ctr">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ctr" rtl="0" fontAlgn="b"/>
                      <a:r>
                        <a:rPr lang="en-US" sz="1200">
                          <a:effectLst/>
                          <a:latin typeface="Georgia" panose="02040502050405020303" pitchFamily="18" charset="0"/>
                        </a:rPr>
                        <a:t>Y</a:t>
                      </a:r>
                    </a:p>
                  </a:txBody>
                  <a:tcPr marL="11013" marR="11013" marT="7342" marB="7342" anchor="ctr">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ctr" rtl="0" fontAlgn="b"/>
                      <a:r>
                        <a:rPr lang="en-US" sz="1200">
                          <a:effectLst/>
                          <a:latin typeface="Georgia" panose="02040502050405020303" pitchFamily="18" charset="0"/>
                        </a:rPr>
                        <a:t>Y</a:t>
                      </a:r>
                    </a:p>
                  </a:txBody>
                  <a:tcPr marL="11013" marR="11013" marT="7342" marB="7342" anchor="ctr">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ctr" rtl="0" fontAlgn="b"/>
                      <a:r>
                        <a:rPr lang="en-US" sz="1200">
                          <a:effectLst/>
                          <a:latin typeface="Georgia" panose="02040502050405020303" pitchFamily="18" charset="0"/>
                        </a:rPr>
                        <a:t>Y</a:t>
                      </a:r>
                    </a:p>
                  </a:txBody>
                  <a:tcPr marL="11013" marR="11013" marT="7342" marB="7342" anchor="ctr">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ctr" rtl="0" fontAlgn="b"/>
                      <a:r>
                        <a:rPr lang="en-US" sz="1200" dirty="0">
                          <a:effectLst/>
                          <a:latin typeface="Georgia" panose="02040502050405020303" pitchFamily="18" charset="0"/>
                        </a:rPr>
                        <a:t>Y</a:t>
                      </a:r>
                    </a:p>
                  </a:txBody>
                  <a:tcPr marL="11013" marR="11013" marT="7342" marB="7342" anchor="ctr">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ctr" rtl="0" fontAlgn="b"/>
                      <a:r>
                        <a:rPr lang="en-US" sz="1200" dirty="0">
                          <a:effectLst/>
                          <a:latin typeface="Georgia" panose="02040502050405020303" pitchFamily="18" charset="0"/>
                        </a:rPr>
                        <a:t>Y</a:t>
                      </a:r>
                    </a:p>
                  </a:txBody>
                  <a:tcPr marL="11013" marR="11013" marT="7342" marB="7342" anchor="ctr">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ctr" rtl="0" fontAlgn="b"/>
                      <a:r>
                        <a:rPr lang="en-US" sz="1200" dirty="0">
                          <a:effectLst/>
                          <a:latin typeface="Georgia" panose="02040502050405020303" pitchFamily="18" charset="0"/>
                        </a:rPr>
                        <a:t>9/10</a:t>
                      </a:r>
                    </a:p>
                  </a:txBody>
                  <a:tcPr marL="11013" marR="11013" marT="7342" marB="7342" anchor="ctr">
                    <a:lnL w="7620" cap="flat" cmpd="sng" algn="ctr">
                      <a:solidFill>
                        <a:srgbClr val="CCCCCC"/>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178806224"/>
                  </a:ext>
                </a:extLst>
              </a:tr>
              <a:tr h="365760">
                <a:tc>
                  <a:txBody>
                    <a:bodyPr/>
                    <a:lstStyle/>
                    <a:p>
                      <a:pPr algn="ctr" rtl="0" fontAlgn="b"/>
                      <a:r>
                        <a:rPr lang="en-US" sz="1200" dirty="0">
                          <a:effectLst/>
                          <a:latin typeface="Georgia" panose="02040502050405020303" pitchFamily="18" charset="0"/>
                        </a:rPr>
                        <a:t>Li et al </a:t>
                      </a:r>
                      <a:r>
                        <a:rPr lang="en-US" sz="1200" baseline="30000" dirty="0">
                          <a:effectLst/>
                          <a:latin typeface="Georgia" panose="02040502050405020303" pitchFamily="18" charset="0"/>
                        </a:rPr>
                        <a:t>15</a:t>
                      </a:r>
                      <a:endParaRPr lang="en-US" sz="1200" dirty="0">
                        <a:effectLst/>
                        <a:latin typeface="Georgia" panose="02040502050405020303" pitchFamily="18" charset="0"/>
                      </a:endParaRPr>
                    </a:p>
                  </a:txBody>
                  <a:tcPr marL="11013" marR="11013" marT="7342" marB="7342" anchor="ctr">
                    <a:lnL w="7620" cap="flat" cmpd="sng" algn="ctr">
                      <a:solidFill>
                        <a:srgbClr val="000000"/>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ctr" rtl="0" fontAlgn="b"/>
                      <a:r>
                        <a:rPr lang="en-US" sz="1200">
                          <a:effectLst/>
                          <a:latin typeface="Georgia" panose="02040502050405020303" pitchFamily="18" charset="0"/>
                        </a:rPr>
                        <a:t>Y</a:t>
                      </a:r>
                    </a:p>
                  </a:txBody>
                  <a:tcPr marL="11013" marR="11013" marT="7342" marB="7342" anchor="ctr">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ctr" rtl="0" fontAlgn="b"/>
                      <a:r>
                        <a:rPr lang="en-US" sz="1200">
                          <a:effectLst/>
                          <a:latin typeface="Georgia" panose="02040502050405020303" pitchFamily="18" charset="0"/>
                        </a:rPr>
                        <a:t>Y</a:t>
                      </a:r>
                    </a:p>
                  </a:txBody>
                  <a:tcPr marL="11013" marR="11013" marT="7342" marB="7342" anchor="ctr">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ctr" rtl="0" fontAlgn="b"/>
                      <a:r>
                        <a:rPr lang="en-US" sz="1200">
                          <a:effectLst/>
                          <a:latin typeface="Georgia" panose="02040502050405020303" pitchFamily="18" charset="0"/>
                        </a:rPr>
                        <a:t>N</a:t>
                      </a:r>
                    </a:p>
                  </a:txBody>
                  <a:tcPr marL="11013" marR="11013" marT="7342" marB="7342" anchor="ctr">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ctr" rtl="0" fontAlgn="b"/>
                      <a:r>
                        <a:rPr lang="en-US" sz="1200">
                          <a:effectLst/>
                          <a:latin typeface="Georgia" panose="02040502050405020303" pitchFamily="18" charset="0"/>
                        </a:rPr>
                        <a:t>Y</a:t>
                      </a:r>
                    </a:p>
                  </a:txBody>
                  <a:tcPr marL="11013" marR="11013" marT="7342" marB="7342" anchor="ctr">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ctr" rtl="0" fontAlgn="b"/>
                      <a:r>
                        <a:rPr lang="en-US" sz="1200">
                          <a:effectLst/>
                          <a:latin typeface="Georgia" panose="02040502050405020303" pitchFamily="18" charset="0"/>
                        </a:rPr>
                        <a:t>N</a:t>
                      </a:r>
                    </a:p>
                  </a:txBody>
                  <a:tcPr marL="11013" marR="11013" marT="7342" marB="7342" anchor="ctr">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ctr" rtl="0" fontAlgn="b"/>
                      <a:r>
                        <a:rPr lang="en-US" sz="1200">
                          <a:effectLst/>
                          <a:latin typeface="Georgia" panose="02040502050405020303" pitchFamily="18" charset="0"/>
                        </a:rPr>
                        <a:t>N</a:t>
                      </a:r>
                    </a:p>
                  </a:txBody>
                  <a:tcPr marL="11013" marR="11013" marT="7342" marB="7342" anchor="ctr">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ctr" rtl="0" fontAlgn="b"/>
                      <a:r>
                        <a:rPr lang="en-US" sz="1200">
                          <a:effectLst/>
                          <a:latin typeface="Georgia" panose="02040502050405020303" pitchFamily="18" charset="0"/>
                        </a:rPr>
                        <a:t>Y</a:t>
                      </a:r>
                    </a:p>
                  </a:txBody>
                  <a:tcPr marL="11013" marR="11013" marT="7342" marB="7342" anchor="ctr">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ctr" rtl="0" fontAlgn="b"/>
                      <a:r>
                        <a:rPr lang="en-US" sz="1200">
                          <a:effectLst/>
                          <a:latin typeface="Georgia" panose="02040502050405020303" pitchFamily="18" charset="0"/>
                        </a:rPr>
                        <a:t>Y</a:t>
                      </a:r>
                    </a:p>
                  </a:txBody>
                  <a:tcPr marL="11013" marR="11013" marT="7342" marB="7342" anchor="ctr">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ctr" rtl="0" fontAlgn="b"/>
                      <a:r>
                        <a:rPr lang="en-US" sz="1200">
                          <a:effectLst/>
                          <a:latin typeface="Georgia" panose="02040502050405020303" pitchFamily="18" charset="0"/>
                        </a:rPr>
                        <a:t>Y</a:t>
                      </a:r>
                    </a:p>
                  </a:txBody>
                  <a:tcPr marL="11013" marR="11013" marT="7342" marB="7342" anchor="ctr">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ctr" rtl="0" fontAlgn="b"/>
                      <a:r>
                        <a:rPr lang="en-US" sz="1200">
                          <a:effectLst/>
                          <a:latin typeface="Georgia" panose="02040502050405020303" pitchFamily="18" charset="0"/>
                        </a:rPr>
                        <a:t>Y</a:t>
                      </a:r>
                    </a:p>
                  </a:txBody>
                  <a:tcPr marL="11013" marR="11013" marT="7342" marB="7342" anchor="ctr">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ctr" rtl="0" fontAlgn="b"/>
                      <a:r>
                        <a:rPr lang="en-US" sz="1200" dirty="0">
                          <a:effectLst/>
                          <a:latin typeface="Georgia" panose="02040502050405020303" pitchFamily="18" charset="0"/>
                        </a:rPr>
                        <a:t>Y</a:t>
                      </a:r>
                    </a:p>
                  </a:txBody>
                  <a:tcPr marL="11013" marR="11013" marT="7342" marB="7342" anchor="ctr">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ctr" rtl="0" fontAlgn="b"/>
                      <a:r>
                        <a:rPr lang="en-US" sz="1200" dirty="0">
                          <a:effectLst/>
                          <a:latin typeface="Georgia" panose="02040502050405020303" pitchFamily="18" charset="0"/>
                        </a:rPr>
                        <a:t>7/10</a:t>
                      </a:r>
                    </a:p>
                  </a:txBody>
                  <a:tcPr marL="11013" marR="11013" marT="7342" marB="7342" anchor="ctr">
                    <a:lnL w="7620" cap="flat" cmpd="sng" algn="ctr">
                      <a:solidFill>
                        <a:srgbClr val="CCCCCC"/>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56527378"/>
                  </a:ext>
                </a:extLst>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1163100"/>
            <a:ext cx="9144000" cy="3980815"/>
          </a:xfrm>
          <a:custGeom>
            <a:avLst/>
            <a:gdLst/>
            <a:ahLst/>
            <a:cxnLst/>
            <a:rect l="l" t="t" r="r" b="b"/>
            <a:pathLst>
              <a:path w="9144000" h="3980815">
                <a:moveTo>
                  <a:pt x="0" y="3980399"/>
                </a:moveTo>
                <a:lnTo>
                  <a:pt x="9143999" y="3980399"/>
                </a:lnTo>
                <a:lnTo>
                  <a:pt x="9143999" y="0"/>
                </a:lnTo>
                <a:lnTo>
                  <a:pt x="0" y="0"/>
                </a:lnTo>
                <a:lnTo>
                  <a:pt x="0" y="3980399"/>
                </a:lnTo>
                <a:close/>
              </a:path>
            </a:pathLst>
          </a:custGeom>
          <a:solidFill>
            <a:srgbClr val="FFFFFF"/>
          </a:solidFill>
        </p:spPr>
        <p:txBody>
          <a:bodyPr wrap="square" lIns="0" tIns="0" rIns="0" bIns="0" rtlCol="0"/>
          <a:lstStyle/>
          <a:p>
            <a:endParaRPr dirty="0"/>
          </a:p>
        </p:txBody>
      </p:sp>
      <p:sp>
        <p:nvSpPr>
          <p:cNvPr id="3" name="object 3"/>
          <p:cNvSpPr/>
          <p:nvPr/>
        </p:nvSpPr>
        <p:spPr>
          <a:xfrm>
            <a:off x="4526626" y="571349"/>
            <a:ext cx="4617720" cy="590550"/>
          </a:xfrm>
          <a:custGeom>
            <a:avLst/>
            <a:gdLst/>
            <a:ahLst/>
            <a:cxnLst/>
            <a:rect l="l" t="t" r="r" b="b"/>
            <a:pathLst>
              <a:path w="4617720" h="590550">
                <a:moveTo>
                  <a:pt x="4616173" y="590501"/>
                </a:moveTo>
                <a:lnTo>
                  <a:pt x="0" y="590501"/>
                </a:lnTo>
                <a:lnTo>
                  <a:pt x="4617372" y="0"/>
                </a:lnTo>
                <a:lnTo>
                  <a:pt x="4616173" y="590501"/>
                </a:lnTo>
                <a:close/>
              </a:path>
            </a:pathLst>
          </a:custGeom>
          <a:solidFill>
            <a:srgbClr val="FFFFFF">
              <a:alpha val="6666"/>
            </a:srgbClr>
          </a:solidFill>
        </p:spPr>
        <p:txBody>
          <a:bodyPr wrap="square" lIns="0" tIns="0" rIns="0" bIns="0" rtlCol="0"/>
          <a:lstStyle/>
          <a:p>
            <a:endParaRPr/>
          </a:p>
        </p:txBody>
      </p:sp>
      <p:sp>
        <p:nvSpPr>
          <p:cNvPr id="4" name="object 4"/>
          <p:cNvSpPr/>
          <p:nvPr/>
        </p:nvSpPr>
        <p:spPr>
          <a:xfrm>
            <a:off x="4526626" y="1162132"/>
            <a:ext cx="4617720" cy="571500"/>
          </a:xfrm>
          <a:custGeom>
            <a:avLst/>
            <a:gdLst/>
            <a:ahLst/>
            <a:cxnLst/>
            <a:rect l="l" t="t" r="r" b="b"/>
            <a:pathLst>
              <a:path w="4617720" h="571500">
                <a:moveTo>
                  <a:pt x="4617372" y="571095"/>
                </a:moveTo>
                <a:lnTo>
                  <a:pt x="0" y="0"/>
                </a:lnTo>
                <a:lnTo>
                  <a:pt x="4616173" y="0"/>
                </a:lnTo>
                <a:lnTo>
                  <a:pt x="4617372" y="571095"/>
                </a:lnTo>
                <a:close/>
              </a:path>
            </a:pathLst>
          </a:custGeom>
          <a:solidFill>
            <a:srgbClr val="000000">
              <a:alpha val="7843"/>
            </a:srgbClr>
          </a:solidFill>
        </p:spPr>
        <p:txBody>
          <a:bodyPr wrap="square" lIns="0" tIns="0" rIns="0" bIns="0" rtlCol="0"/>
          <a:lstStyle/>
          <a:p>
            <a:endParaRPr/>
          </a:p>
        </p:txBody>
      </p:sp>
      <p:sp>
        <p:nvSpPr>
          <p:cNvPr id="5" name="object 5"/>
          <p:cNvSpPr txBox="1">
            <a:spLocks noGrp="1"/>
          </p:cNvSpPr>
          <p:nvPr>
            <p:ph type="title"/>
          </p:nvPr>
        </p:nvSpPr>
        <p:spPr>
          <a:xfrm>
            <a:off x="2705645" y="131253"/>
            <a:ext cx="3727450" cy="756920"/>
          </a:xfrm>
          <a:prstGeom prst="rect">
            <a:avLst/>
          </a:prstGeom>
        </p:spPr>
        <p:txBody>
          <a:bodyPr vert="horz" wrap="square" lIns="0" tIns="12700" rIns="0" bIns="0" rtlCol="0">
            <a:spAutoFit/>
          </a:bodyPr>
          <a:lstStyle/>
          <a:p>
            <a:pPr marL="12700">
              <a:lnSpc>
                <a:spcPct val="100000"/>
              </a:lnSpc>
              <a:spcBef>
                <a:spcPts val="100"/>
              </a:spcBef>
            </a:pPr>
            <a:r>
              <a:rPr spc="-10" dirty="0"/>
              <a:t>PEDro</a:t>
            </a:r>
            <a:r>
              <a:rPr spc="-95" dirty="0"/>
              <a:t> </a:t>
            </a:r>
            <a:r>
              <a:rPr spc="-5" dirty="0"/>
              <a:t>Scores</a:t>
            </a:r>
          </a:p>
        </p:txBody>
      </p:sp>
      <p:sp>
        <p:nvSpPr>
          <p:cNvPr id="6" name="object 6"/>
          <p:cNvSpPr/>
          <p:nvPr/>
        </p:nvSpPr>
        <p:spPr>
          <a:xfrm>
            <a:off x="105837" y="1481659"/>
            <a:ext cx="1344295" cy="392430"/>
          </a:xfrm>
          <a:custGeom>
            <a:avLst/>
            <a:gdLst/>
            <a:ahLst/>
            <a:cxnLst/>
            <a:rect l="l" t="t" r="r" b="b"/>
            <a:pathLst>
              <a:path w="1344295" h="392430">
                <a:moveTo>
                  <a:pt x="0" y="0"/>
                </a:moveTo>
                <a:lnTo>
                  <a:pt x="1344074" y="0"/>
                </a:lnTo>
                <a:lnTo>
                  <a:pt x="1344074" y="392399"/>
                </a:lnTo>
                <a:lnTo>
                  <a:pt x="0" y="392399"/>
                </a:lnTo>
                <a:lnTo>
                  <a:pt x="0" y="0"/>
                </a:lnTo>
                <a:close/>
              </a:path>
            </a:pathLst>
          </a:custGeom>
          <a:solidFill>
            <a:srgbClr val="FFFFFF"/>
          </a:solidFill>
        </p:spPr>
        <p:txBody>
          <a:bodyPr wrap="square" lIns="0" tIns="0" rIns="0" bIns="0" rtlCol="0"/>
          <a:lstStyle/>
          <a:p>
            <a:endParaRPr/>
          </a:p>
        </p:txBody>
      </p:sp>
      <p:sp>
        <p:nvSpPr>
          <p:cNvPr id="7" name="object 7"/>
          <p:cNvSpPr/>
          <p:nvPr/>
        </p:nvSpPr>
        <p:spPr>
          <a:xfrm>
            <a:off x="1449912" y="1481659"/>
            <a:ext cx="623570" cy="392430"/>
          </a:xfrm>
          <a:custGeom>
            <a:avLst/>
            <a:gdLst/>
            <a:ahLst/>
            <a:cxnLst/>
            <a:rect l="l" t="t" r="r" b="b"/>
            <a:pathLst>
              <a:path w="623569" h="392430">
                <a:moveTo>
                  <a:pt x="0" y="0"/>
                </a:moveTo>
                <a:lnTo>
                  <a:pt x="623524" y="0"/>
                </a:lnTo>
                <a:lnTo>
                  <a:pt x="623524" y="392399"/>
                </a:lnTo>
                <a:lnTo>
                  <a:pt x="0" y="392399"/>
                </a:lnTo>
                <a:lnTo>
                  <a:pt x="0" y="0"/>
                </a:lnTo>
                <a:close/>
              </a:path>
            </a:pathLst>
          </a:custGeom>
          <a:solidFill>
            <a:srgbClr val="FFFFFF"/>
          </a:solidFill>
        </p:spPr>
        <p:txBody>
          <a:bodyPr wrap="square" lIns="0" tIns="0" rIns="0" bIns="0" rtlCol="0"/>
          <a:lstStyle/>
          <a:p>
            <a:endParaRPr/>
          </a:p>
        </p:txBody>
      </p:sp>
      <p:sp>
        <p:nvSpPr>
          <p:cNvPr id="8" name="object 8"/>
          <p:cNvSpPr/>
          <p:nvPr/>
        </p:nvSpPr>
        <p:spPr>
          <a:xfrm>
            <a:off x="2073437" y="1481659"/>
            <a:ext cx="623570" cy="392430"/>
          </a:xfrm>
          <a:custGeom>
            <a:avLst/>
            <a:gdLst/>
            <a:ahLst/>
            <a:cxnLst/>
            <a:rect l="l" t="t" r="r" b="b"/>
            <a:pathLst>
              <a:path w="623569" h="392430">
                <a:moveTo>
                  <a:pt x="0" y="0"/>
                </a:moveTo>
                <a:lnTo>
                  <a:pt x="623524" y="0"/>
                </a:lnTo>
                <a:lnTo>
                  <a:pt x="623524" y="392399"/>
                </a:lnTo>
                <a:lnTo>
                  <a:pt x="0" y="392399"/>
                </a:lnTo>
                <a:lnTo>
                  <a:pt x="0" y="0"/>
                </a:lnTo>
                <a:close/>
              </a:path>
            </a:pathLst>
          </a:custGeom>
          <a:solidFill>
            <a:srgbClr val="FFFFFF"/>
          </a:solidFill>
        </p:spPr>
        <p:txBody>
          <a:bodyPr wrap="square" lIns="0" tIns="0" rIns="0" bIns="0" rtlCol="0"/>
          <a:lstStyle/>
          <a:p>
            <a:endParaRPr/>
          </a:p>
        </p:txBody>
      </p:sp>
      <p:sp>
        <p:nvSpPr>
          <p:cNvPr id="9" name="object 9"/>
          <p:cNvSpPr/>
          <p:nvPr/>
        </p:nvSpPr>
        <p:spPr>
          <a:xfrm>
            <a:off x="2696962" y="1481659"/>
            <a:ext cx="623570" cy="392430"/>
          </a:xfrm>
          <a:custGeom>
            <a:avLst/>
            <a:gdLst/>
            <a:ahLst/>
            <a:cxnLst/>
            <a:rect l="l" t="t" r="r" b="b"/>
            <a:pathLst>
              <a:path w="623570" h="392430">
                <a:moveTo>
                  <a:pt x="0" y="0"/>
                </a:moveTo>
                <a:lnTo>
                  <a:pt x="623524" y="0"/>
                </a:lnTo>
                <a:lnTo>
                  <a:pt x="623524" y="392399"/>
                </a:lnTo>
                <a:lnTo>
                  <a:pt x="0" y="392399"/>
                </a:lnTo>
                <a:lnTo>
                  <a:pt x="0" y="0"/>
                </a:lnTo>
                <a:close/>
              </a:path>
            </a:pathLst>
          </a:custGeom>
          <a:solidFill>
            <a:srgbClr val="FFFFFF"/>
          </a:solidFill>
        </p:spPr>
        <p:txBody>
          <a:bodyPr wrap="square" lIns="0" tIns="0" rIns="0" bIns="0" rtlCol="0"/>
          <a:lstStyle/>
          <a:p>
            <a:endParaRPr/>
          </a:p>
        </p:txBody>
      </p:sp>
      <p:sp>
        <p:nvSpPr>
          <p:cNvPr id="10" name="object 10"/>
          <p:cNvSpPr/>
          <p:nvPr/>
        </p:nvSpPr>
        <p:spPr>
          <a:xfrm>
            <a:off x="3320487" y="1481659"/>
            <a:ext cx="623570" cy="392430"/>
          </a:xfrm>
          <a:custGeom>
            <a:avLst/>
            <a:gdLst/>
            <a:ahLst/>
            <a:cxnLst/>
            <a:rect l="l" t="t" r="r" b="b"/>
            <a:pathLst>
              <a:path w="623570" h="392430">
                <a:moveTo>
                  <a:pt x="0" y="0"/>
                </a:moveTo>
                <a:lnTo>
                  <a:pt x="623524" y="0"/>
                </a:lnTo>
                <a:lnTo>
                  <a:pt x="623524" y="392399"/>
                </a:lnTo>
                <a:lnTo>
                  <a:pt x="0" y="392399"/>
                </a:lnTo>
                <a:lnTo>
                  <a:pt x="0" y="0"/>
                </a:lnTo>
                <a:close/>
              </a:path>
            </a:pathLst>
          </a:custGeom>
          <a:solidFill>
            <a:srgbClr val="FFFFFF"/>
          </a:solidFill>
        </p:spPr>
        <p:txBody>
          <a:bodyPr wrap="square" lIns="0" tIns="0" rIns="0" bIns="0" rtlCol="0"/>
          <a:lstStyle/>
          <a:p>
            <a:endParaRPr/>
          </a:p>
        </p:txBody>
      </p:sp>
      <p:sp>
        <p:nvSpPr>
          <p:cNvPr id="11" name="object 11"/>
          <p:cNvSpPr/>
          <p:nvPr/>
        </p:nvSpPr>
        <p:spPr>
          <a:xfrm>
            <a:off x="3944012" y="1481659"/>
            <a:ext cx="623570" cy="392430"/>
          </a:xfrm>
          <a:custGeom>
            <a:avLst/>
            <a:gdLst/>
            <a:ahLst/>
            <a:cxnLst/>
            <a:rect l="l" t="t" r="r" b="b"/>
            <a:pathLst>
              <a:path w="623570" h="392430">
                <a:moveTo>
                  <a:pt x="0" y="0"/>
                </a:moveTo>
                <a:lnTo>
                  <a:pt x="623524" y="0"/>
                </a:lnTo>
                <a:lnTo>
                  <a:pt x="623524" y="392399"/>
                </a:lnTo>
                <a:lnTo>
                  <a:pt x="0" y="392399"/>
                </a:lnTo>
                <a:lnTo>
                  <a:pt x="0" y="0"/>
                </a:lnTo>
                <a:close/>
              </a:path>
            </a:pathLst>
          </a:custGeom>
          <a:solidFill>
            <a:srgbClr val="FFFFFF"/>
          </a:solidFill>
        </p:spPr>
        <p:txBody>
          <a:bodyPr wrap="square" lIns="0" tIns="0" rIns="0" bIns="0" rtlCol="0"/>
          <a:lstStyle/>
          <a:p>
            <a:endParaRPr/>
          </a:p>
        </p:txBody>
      </p:sp>
      <p:sp>
        <p:nvSpPr>
          <p:cNvPr id="12" name="object 12"/>
          <p:cNvSpPr/>
          <p:nvPr/>
        </p:nvSpPr>
        <p:spPr>
          <a:xfrm>
            <a:off x="4567537" y="1481659"/>
            <a:ext cx="623570" cy="392430"/>
          </a:xfrm>
          <a:custGeom>
            <a:avLst/>
            <a:gdLst/>
            <a:ahLst/>
            <a:cxnLst/>
            <a:rect l="l" t="t" r="r" b="b"/>
            <a:pathLst>
              <a:path w="623570" h="392430">
                <a:moveTo>
                  <a:pt x="0" y="0"/>
                </a:moveTo>
                <a:lnTo>
                  <a:pt x="623524" y="0"/>
                </a:lnTo>
                <a:lnTo>
                  <a:pt x="623524" y="392399"/>
                </a:lnTo>
                <a:lnTo>
                  <a:pt x="0" y="392399"/>
                </a:lnTo>
                <a:lnTo>
                  <a:pt x="0" y="0"/>
                </a:lnTo>
                <a:close/>
              </a:path>
            </a:pathLst>
          </a:custGeom>
          <a:solidFill>
            <a:srgbClr val="FFFFFF"/>
          </a:solidFill>
        </p:spPr>
        <p:txBody>
          <a:bodyPr wrap="square" lIns="0" tIns="0" rIns="0" bIns="0" rtlCol="0"/>
          <a:lstStyle/>
          <a:p>
            <a:endParaRPr/>
          </a:p>
        </p:txBody>
      </p:sp>
      <p:sp>
        <p:nvSpPr>
          <p:cNvPr id="13" name="object 13"/>
          <p:cNvSpPr/>
          <p:nvPr/>
        </p:nvSpPr>
        <p:spPr>
          <a:xfrm>
            <a:off x="5191062" y="1481659"/>
            <a:ext cx="623570" cy="392430"/>
          </a:xfrm>
          <a:custGeom>
            <a:avLst/>
            <a:gdLst/>
            <a:ahLst/>
            <a:cxnLst/>
            <a:rect l="l" t="t" r="r" b="b"/>
            <a:pathLst>
              <a:path w="623570" h="392430">
                <a:moveTo>
                  <a:pt x="0" y="0"/>
                </a:moveTo>
                <a:lnTo>
                  <a:pt x="623524" y="0"/>
                </a:lnTo>
                <a:lnTo>
                  <a:pt x="623524" y="392399"/>
                </a:lnTo>
                <a:lnTo>
                  <a:pt x="0" y="392399"/>
                </a:lnTo>
                <a:lnTo>
                  <a:pt x="0" y="0"/>
                </a:lnTo>
                <a:close/>
              </a:path>
            </a:pathLst>
          </a:custGeom>
          <a:solidFill>
            <a:srgbClr val="FFFFFF"/>
          </a:solidFill>
        </p:spPr>
        <p:txBody>
          <a:bodyPr wrap="square" lIns="0" tIns="0" rIns="0" bIns="0" rtlCol="0"/>
          <a:lstStyle/>
          <a:p>
            <a:endParaRPr/>
          </a:p>
        </p:txBody>
      </p:sp>
      <p:sp>
        <p:nvSpPr>
          <p:cNvPr id="14" name="object 14"/>
          <p:cNvSpPr/>
          <p:nvPr/>
        </p:nvSpPr>
        <p:spPr>
          <a:xfrm>
            <a:off x="5814587" y="1481659"/>
            <a:ext cx="623570" cy="392430"/>
          </a:xfrm>
          <a:custGeom>
            <a:avLst/>
            <a:gdLst/>
            <a:ahLst/>
            <a:cxnLst/>
            <a:rect l="l" t="t" r="r" b="b"/>
            <a:pathLst>
              <a:path w="623570" h="392430">
                <a:moveTo>
                  <a:pt x="0" y="0"/>
                </a:moveTo>
                <a:lnTo>
                  <a:pt x="623524" y="0"/>
                </a:lnTo>
                <a:lnTo>
                  <a:pt x="623524" y="392399"/>
                </a:lnTo>
                <a:lnTo>
                  <a:pt x="0" y="392399"/>
                </a:lnTo>
                <a:lnTo>
                  <a:pt x="0" y="0"/>
                </a:lnTo>
                <a:close/>
              </a:path>
            </a:pathLst>
          </a:custGeom>
          <a:solidFill>
            <a:srgbClr val="FFFFFF"/>
          </a:solidFill>
        </p:spPr>
        <p:txBody>
          <a:bodyPr wrap="square" lIns="0" tIns="0" rIns="0" bIns="0" rtlCol="0"/>
          <a:lstStyle/>
          <a:p>
            <a:endParaRPr/>
          </a:p>
        </p:txBody>
      </p:sp>
      <p:sp>
        <p:nvSpPr>
          <p:cNvPr id="15" name="object 15"/>
          <p:cNvSpPr/>
          <p:nvPr/>
        </p:nvSpPr>
        <p:spPr>
          <a:xfrm>
            <a:off x="6438112" y="1481659"/>
            <a:ext cx="623570" cy="392430"/>
          </a:xfrm>
          <a:custGeom>
            <a:avLst/>
            <a:gdLst/>
            <a:ahLst/>
            <a:cxnLst/>
            <a:rect l="l" t="t" r="r" b="b"/>
            <a:pathLst>
              <a:path w="623570" h="392430">
                <a:moveTo>
                  <a:pt x="0" y="0"/>
                </a:moveTo>
                <a:lnTo>
                  <a:pt x="623524" y="0"/>
                </a:lnTo>
                <a:lnTo>
                  <a:pt x="623524" y="392399"/>
                </a:lnTo>
                <a:lnTo>
                  <a:pt x="0" y="392399"/>
                </a:lnTo>
                <a:lnTo>
                  <a:pt x="0" y="0"/>
                </a:lnTo>
                <a:close/>
              </a:path>
            </a:pathLst>
          </a:custGeom>
          <a:solidFill>
            <a:srgbClr val="FFFFFF"/>
          </a:solidFill>
        </p:spPr>
        <p:txBody>
          <a:bodyPr wrap="square" lIns="0" tIns="0" rIns="0" bIns="0" rtlCol="0"/>
          <a:lstStyle/>
          <a:p>
            <a:endParaRPr/>
          </a:p>
        </p:txBody>
      </p:sp>
      <p:sp>
        <p:nvSpPr>
          <p:cNvPr id="16" name="object 16"/>
          <p:cNvSpPr/>
          <p:nvPr/>
        </p:nvSpPr>
        <p:spPr>
          <a:xfrm>
            <a:off x="7061637" y="1481659"/>
            <a:ext cx="623570" cy="392430"/>
          </a:xfrm>
          <a:custGeom>
            <a:avLst/>
            <a:gdLst/>
            <a:ahLst/>
            <a:cxnLst/>
            <a:rect l="l" t="t" r="r" b="b"/>
            <a:pathLst>
              <a:path w="623570" h="392430">
                <a:moveTo>
                  <a:pt x="0" y="0"/>
                </a:moveTo>
                <a:lnTo>
                  <a:pt x="623524" y="0"/>
                </a:lnTo>
                <a:lnTo>
                  <a:pt x="623524" y="392399"/>
                </a:lnTo>
                <a:lnTo>
                  <a:pt x="0" y="392399"/>
                </a:lnTo>
                <a:lnTo>
                  <a:pt x="0" y="0"/>
                </a:lnTo>
                <a:close/>
              </a:path>
            </a:pathLst>
          </a:custGeom>
          <a:solidFill>
            <a:srgbClr val="FFFFFF"/>
          </a:solidFill>
        </p:spPr>
        <p:txBody>
          <a:bodyPr wrap="square" lIns="0" tIns="0" rIns="0" bIns="0" rtlCol="0"/>
          <a:lstStyle/>
          <a:p>
            <a:endParaRPr/>
          </a:p>
        </p:txBody>
      </p:sp>
      <p:sp>
        <p:nvSpPr>
          <p:cNvPr id="17" name="object 17"/>
          <p:cNvSpPr/>
          <p:nvPr/>
        </p:nvSpPr>
        <p:spPr>
          <a:xfrm>
            <a:off x="7685162" y="1481659"/>
            <a:ext cx="623570" cy="392430"/>
          </a:xfrm>
          <a:custGeom>
            <a:avLst/>
            <a:gdLst/>
            <a:ahLst/>
            <a:cxnLst/>
            <a:rect l="l" t="t" r="r" b="b"/>
            <a:pathLst>
              <a:path w="623570" h="392430">
                <a:moveTo>
                  <a:pt x="0" y="0"/>
                </a:moveTo>
                <a:lnTo>
                  <a:pt x="623524" y="0"/>
                </a:lnTo>
                <a:lnTo>
                  <a:pt x="623524" y="392399"/>
                </a:lnTo>
                <a:lnTo>
                  <a:pt x="0" y="392399"/>
                </a:lnTo>
                <a:lnTo>
                  <a:pt x="0" y="0"/>
                </a:lnTo>
                <a:close/>
              </a:path>
            </a:pathLst>
          </a:custGeom>
          <a:solidFill>
            <a:srgbClr val="FFFFFF"/>
          </a:solidFill>
        </p:spPr>
        <p:txBody>
          <a:bodyPr wrap="square" lIns="0" tIns="0" rIns="0" bIns="0" rtlCol="0"/>
          <a:lstStyle/>
          <a:p>
            <a:endParaRPr/>
          </a:p>
        </p:txBody>
      </p:sp>
      <p:sp>
        <p:nvSpPr>
          <p:cNvPr id="18" name="object 18"/>
          <p:cNvSpPr/>
          <p:nvPr/>
        </p:nvSpPr>
        <p:spPr>
          <a:xfrm>
            <a:off x="8308687" y="1481659"/>
            <a:ext cx="729615" cy="392430"/>
          </a:xfrm>
          <a:custGeom>
            <a:avLst/>
            <a:gdLst/>
            <a:ahLst/>
            <a:cxnLst/>
            <a:rect l="l" t="t" r="r" b="b"/>
            <a:pathLst>
              <a:path w="729615" h="392430">
                <a:moveTo>
                  <a:pt x="0" y="0"/>
                </a:moveTo>
                <a:lnTo>
                  <a:pt x="729474" y="0"/>
                </a:lnTo>
                <a:lnTo>
                  <a:pt x="729474" y="392399"/>
                </a:lnTo>
                <a:lnTo>
                  <a:pt x="0" y="392399"/>
                </a:lnTo>
                <a:lnTo>
                  <a:pt x="0" y="0"/>
                </a:lnTo>
                <a:close/>
              </a:path>
            </a:pathLst>
          </a:custGeom>
          <a:solidFill>
            <a:srgbClr val="FFFFFF"/>
          </a:solidFill>
        </p:spPr>
        <p:txBody>
          <a:bodyPr wrap="square" lIns="0" tIns="0" rIns="0" bIns="0" rtlCol="0"/>
          <a:lstStyle/>
          <a:p>
            <a:endParaRPr/>
          </a:p>
        </p:txBody>
      </p:sp>
      <p:sp>
        <p:nvSpPr>
          <p:cNvPr id="20" name="object 20"/>
          <p:cNvSpPr txBox="1">
            <a:spLocks noGrp="1"/>
          </p:cNvSpPr>
          <p:nvPr>
            <p:ph type="sldNum" sz="quarter" idx="7"/>
          </p:nvPr>
        </p:nvSpPr>
        <p:spPr>
          <a:xfrm>
            <a:off x="8785145" y="4829975"/>
            <a:ext cx="358855" cy="192489"/>
          </a:xfrm>
          <a:prstGeom prst="rect">
            <a:avLst/>
          </a:prstGeom>
        </p:spPr>
        <p:txBody>
          <a:bodyPr vert="horz" wrap="square" lIns="0" tIns="0" rIns="0" bIns="0" rtlCol="0">
            <a:spAutoFit/>
          </a:bodyPr>
          <a:lstStyle/>
          <a:p>
            <a:pPr marL="55244">
              <a:lnSpc>
                <a:spcPts val="1550"/>
              </a:lnSpc>
            </a:pPr>
            <a:fld id="{81D60167-4931-47E6-BA6A-407CBD079E47}" type="slidenum">
              <a:rPr dirty="0"/>
              <a:t>15</a:t>
            </a:fld>
            <a:endParaRPr dirty="0"/>
          </a:p>
        </p:txBody>
      </p:sp>
      <p:graphicFrame>
        <p:nvGraphicFramePr>
          <p:cNvPr id="24" name="Table 23">
            <a:extLst>
              <a:ext uri="{FF2B5EF4-FFF2-40B4-BE49-F238E27FC236}">
                <a16:creationId xmlns:a16="http://schemas.microsoft.com/office/drawing/2014/main" id="{7AD6B91A-1BAE-4505-950E-802E0F27E831}"/>
              </a:ext>
            </a:extLst>
          </p:cNvPr>
          <p:cNvGraphicFramePr>
            <a:graphicFrameLocks noGrp="1"/>
          </p:cNvGraphicFramePr>
          <p:nvPr>
            <p:extLst>
              <p:ext uri="{D42A27DB-BD31-4B8C-83A1-F6EECF244321}">
                <p14:modId xmlns:p14="http://schemas.microsoft.com/office/powerpoint/2010/main" val="2811996485"/>
              </p:ext>
            </p:extLst>
          </p:nvPr>
        </p:nvGraphicFramePr>
        <p:xfrm>
          <a:off x="152399" y="1485750"/>
          <a:ext cx="8930664" cy="2956560"/>
        </p:xfrm>
        <a:graphic>
          <a:graphicData uri="http://schemas.openxmlformats.org/drawingml/2006/table">
            <a:tbl>
              <a:tblPr/>
              <a:tblGrid>
                <a:gridCol w="1600201">
                  <a:extLst>
                    <a:ext uri="{9D8B030D-6E8A-4147-A177-3AD203B41FA5}">
                      <a16:colId xmlns:a16="http://schemas.microsoft.com/office/drawing/2014/main" val="3396226800"/>
                    </a:ext>
                  </a:extLst>
                </a:gridCol>
                <a:gridCol w="548640">
                  <a:extLst>
                    <a:ext uri="{9D8B030D-6E8A-4147-A177-3AD203B41FA5}">
                      <a16:colId xmlns:a16="http://schemas.microsoft.com/office/drawing/2014/main" val="3671084665"/>
                    </a:ext>
                  </a:extLst>
                </a:gridCol>
                <a:gridCol w="548640">
                  <a:extLst>
                    <a:ext uri="{9D8B030D-6E8A-4147-A177-3AD203B41FA5}">
                      <a16:colId xmlns:a16="http://schemas.microsoft.com/office/drawing/2014/main" val="158090292"/>
                    </a:ext>
                  </a:extLst>
                </a:gridCol>
                <a:gridCol w="548640">
                  <a:extLst>
                    <a:ext uri="{9D8B030D-6E8A-4147-A177-3AD203B41FA5}">
                      <a16:colId xmlns:a16="http://schemas.microsoft.com/office/drawing/2014/main" val="1736812769"/>
                    </a:ext>
                  </a:extLst>
                </a:gridCol>
                <a:gridCol w="548640">
                  <a:extLst>
                    <a:ext uri="{9D8B030D-6E8A-4147-A177-3AD203B41FA5}">
                      <a16:colId xmlns:a16="http://schemas.microsoft.com/office/drawing/2014/main" val="1401809717"/>
                    </a:ext>
                  </a:extLst>
                </a:gridCol>
                <a:gridCol w="548640">
                  <a:extLst>
                    <a:ext uri="{9D8B030D-6E8A-4147-A177-3AD203B41FA5}">
                      <a16:colId xmlns:a16="http://schemas.microsoft.com/office/drawing/2014/main" val="925463828"/>
                    </a:ext>
                  </a:extLst>
                </a:gridCol>
                <a:gridCol w="548640">
                  <a:extLst>
                    <a:ext uri="{9D8B030D-6E8A-4147-A177-3AD203B41FA5}">
                      <a16:colId xmlns:a16="http://schemas.microsoft.com/office/drawing/2014/main" val="3426036265"/>
                    </a:ext>
                  </a:extLst>
                </a:gridCol>
                <a:gridCol w="548640">
                  <a:extLst>
                    <a:ext uri="{9D8B030D-6E8A-4147-A177-3AD203B41FA5}">
                      <a16:colId xmlns:a16="http://schemas.microsoft.com/office/drawing/2014/main" val="240196490"/>
                    </a:ext>
                  </a:extLst>
                </a:gridCol>
                <a:gridCol w="548640">
                  <a:extLst>
                    <a:ext uri="{9D8B030D-6E8A-4147-A177-3AD203B41FA5}">
                      <a16:colId xmlns:a16="http://schemas.microsoft.com/office/drawing/2014/main" val="1735246463"/>
                    </a:ext>
                  </a:extLst>
                </a:gridCol>
                <a:gridCol w="548640">
                  <a:extLst>
                    <a:ext uri="{9D8B030D-6E8A-4147-A177-3AD203B41FA5}">
                      <a16:colId xmlns:a16="http://schemas.microsoft.com/office/drawing/2014/main" val="2883003651"/>
                    </a:ext>
                  </a:extLst>
                </a:gridCol>
                <a:gridCol w="548640">
                  <a:extLst>
                    <a:ext uri="{9D8B030D-6E8A-4147-A177-3AD203B41FA5}">
                      <a16:colId xmlns:a16="http://schemas.microsoft.com/office/drawing/2014/main" val="3552550143"/>
                    </a:ext>
                  </a:extLst>
                </a:gridCol>
                <a:gridCol w="548640">
                  <a:extLst>
                    <a:ext uri="{9D8B030D-6E8A-4147-A177-3AD203B41FA5}">
                      <a16:colId xmlns:a16="http://schemas.microsoft.com/office/drawing/2014/main" val="810484088"/>
                    </a:ext>
                  </a:extLst>
                </a:gridCol>
                <a:gridCol w="1295423">
                  <a:extLst>
                    <a:ext uri="{9D8B030D-6E8A-4147-A177-3AD203B41FA5}">
                      <a16:colId xmlns:a16="http://schemas.microsoft.com/office/drawing/2014/main" val="2033927545"/>
                    </a:ext>
                  </a:extLst>
                </a:gridCol>
              </a:tblGrid>
              <a:tr h="365760">
                <a:tc>
                  <a:txBody>
                    <a:bodyPr/>
                    <a:lstStyle/>
                    <a:p>
                      <a:pPr algn="ctr" rtl="0" fontAlgn="b"/>
                      <a:r>
                        <a:rPr lang="en-US" sz="1200" b="1" dirty="0">
                          <a:effectLst/>
                          <a:latin typeface="Georgia" panose="02040502050405020303" pitchFamily="18" charset="0"/>
                        </a:rPr>
                        <a:t>Author, Year</a:t>
                      </a:r>
                    </a:p>
                  </a:txBody>
                  <a:tcPr marL="11013" marR="11013" marT="7342" marB="7342" anchor="ctr">
                    <a:lnL w="7620" cap="flat" cmpd="sng" algn="ctr">
                      <a:solidFill>
                        <a:srgbClr val="000000"/>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ctr" rtl="0" fontAlgn="b"/>
                      <a:r>
                        <a:rPr lang="en-US" sz="1200" b="1" dirty="0">
                          <a:effectLst/>
                          <a:latin typeface="Georgia" panose="02040502050405020303" pitchFamily="18" charset="0"/>
                        </a:rPr>
                        <a:t>1</a:t>
                      </a:r>
                    </a:p>
                  </a:txBody>
                  <a:tcPr marL="11013" marR="11013" marT="7342" marB="7342" anchor="ctr">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ctr" rtl="0" fontAlgn="b"/>
                      <a:r>
                        <a:rPr lang="en-US" sz="1200" b="1" dirty="0">
                          <a:effectLst/>
                          <a:latin typeface="Georgia" panose="02040502050405020303" pitchFamily="18" charset="0"/>
                        </a:rPr>
                        <a:t>2</a:t>
                      </a:r>
                    </a:p>
                  </a:txBody>
                  <a:tcPr marL="11013" marR="11013" marT="7342" marB="7342" anchor="ctr">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ctr" rtl="0" fontAlgn="b"/>
                      <a:r>
                        <a:rPr lang="en-US" sz="1200" b="1" dirty="0">
                          <a:effectLst/>
                          <a:latin typeface="Georgia" panose="02040502050405020303" pitchFamily="18" charset="0"/>
                        </a:rPr>
                        <a:t>3</a:t>
                      </a:r>
                    </a:p>
                  </a:txBody>
                  <a:tcPr marL="11013" marR="11013" marT="7342" marB="7342" anchor="ctr">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ctr" rtl="0" fontAlgn="b"/>
                      <a:r>
                        <a:rPr lang="en-US" sz="1200" b="1" dirty="0">
                          <a:effectLst/>
                          <a:latin typeface="Georgia" panose="02040502050405020303" pitchFamily="18" charset="0"/>
                        </a:rPr>
                        <a:t>4</a:t>
                      </a:r>
                    </a:p>
                  </a:txBody>
                  <a:tcPr marL="11013" marR="11013" marT="7342" marB="7342" anchor="ctr">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ctr" rtl="0" fontAlgn="b"/>
                      <a:r>
                        <a:rPr lang="en-US" sz="1200" b="1" dirty="0">
                          <a:effectLst/>
                          <a:latin typeface="Georgia" panose="02040502050405020303" pitchFamily="18" charset="0"/>
                        </a:rPr>
                        <a:t>5</a:t>
                      </a:r>
                    </a:p>
                  </a:txBody>
                  <a:tcPr marL="11013" marR="11013" marT="7342" marB="7342" anchor="ctr">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ctr" rtl="0" fontAlgn="b"/>
                      <a:r>
                        <a:rPr lang="en-US" sz="1200" b="1" dirty="0">
                          <a:effectLst/>
                          <a:latin typeface="Georgia" panose="02040502050405020303" pitchFamily="18" charset="0"/>
                        </a:rPr>
                        <a:t>6</a:t>
                      </a:r>
                    </a:p>
                  </a:txBody>
                  <a:tcPr marL="11013" marR="11013" marT="7342" marB="7342" anchor="ctr">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ctr" rtl="0" fontAlgn="b"/>
                      <a:r>
                        <a:rPr lang="en-US" sz="1200" b="1" dirty="0">
                          <a:effectLst/>
                          <a:latin typeface="Georgia" panose="02040502050405020303" pitchFamily="18" charset="0"/>
                        </a:rPr>
                        <a:t>7</a:t>
                      </a:r>
                    </a:p>
                  </a:txBody>
                  <a:tcPr marL="11013" marR="11013" marT="7342" marB="7342" anchor="ctr">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ctr" rtl="0" fontAlgn="b"/>
                      <a:r>
                        <a:rPr lang="en-US" sz="1200" b="1" dirty="0">
                          <a:effectLst/>
                          <a:latin typeface="Georgia" panose="02040502050405020303" pitchFamily="18" charset="0"/>
                        </a:rPr>
                        <a:t>8</a:t>
                      </a:r>
                    </a:p>
                  </a:txBody>
                  <a:tcPr marL="11013" marR="11013" marT="7342" marB="7342" anchor="ctr">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ctr" rtl="0" fontAlgn="b"/>
                      <a:r>
                        <a:rPr lang="en-US" sz="1200" b="1" dirty="0">
                          <a:effectLst/>
                          <a:latin typeface="Georgia" panose="02040502050405020303" pitchFamily="18" charset="0"/>
                        </a:rPr>
                        <a:t>9</a:t>
                      </a:r>
                    </a:p>
                  </a:txBody>
                  <a:tcPr marL="11013" marR="11013" marT="7342" marB="7342" anchor="ctr">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ctr" rtl="0" fontAlgn="b"/>
                      <a:r>
                        <a:rPr lang="en-US" sz="1200" b="1" dirty="0">
                          <a:effectLst/>
                          <a:latin typeface="Georgia" panose="02040502050405020303" pitchFamily="18" charset="0"/>
                        </a:rPr>
                        <a:t>10</a:t>
                      </a:r>
                    </a:p>
                  </a:txBody>
                  <a:tcPr marL="11013" marR="11013" marT="7342" marB="7342" anchor="ctr">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ctr" rtl="0" fontAlgn="b"/>
                      <a:r>
                        <a:rPr lang="en-US" sz="1200" b="1" dirty="0">
                          <a:effectLst/>
                          <a:latin typeface="Georgia" panose="02040502050405020303" pitchFamily="18" charset="0"/>
                        </a:rPr>
                        <a:t>11</a:t>
                      </a:r>
                    </a:p>
                  </a:txBody>
                  <a:tcPr marL="11013" marR="11013" marT="7342" marB="7342" anchor="ctr">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ctr" rtl="0" fontAlgn="b"/>
                      <a:r>
                        <a:rPr lang="en-US" sz="1200" b="1" dirty="0">
                          <a:effectLst/>
                          <a:latin typeface="Georgia" panose="02040502050405020303" pitchFamily="18" charset="0"/>
                        </a:rPr>
                        <a:t>Total</a:t>
                      </a:r>
                    </a:p>
                  </a:txBody>
                  <a:tcPr marL="11013" marR="11013" marT="7342" marB="7342" anchor="ctr">
                    <a:lnL w="7620" cap="flat" cmpd="sng" algn="ctr">
                      <a:solidFill>
                        <a:srgbClr val="CCCCCC"/>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2605625301"/>
                  </a:ext>
                </a:extLst>
              </a:tr>
              <a:tr h="365760">
                <a:tc>
                  <a:txBody>
                    <a:bodyPr/>
                    <a:lstStyle/>
                    <a:p>
                      <a:pPr algn="ctr" rtl="0" fontAlgn="b"/>
                      <a:r>
                        <a:rPr lang="en-US" sz="1200" dirty="0">
                          <a:effectLst/>
                          <a:latin typeface="Georgia" panose="02040502050405020303" pitchFamily="18" charset="0"/>
                        </a:rPr>
                        <a:t>Kurt et al </a:t>
                      </a:r>
                      <a:r>
                        <a:rPr lang="en-US" sz="1200" baseline="30000" dirty="0">
                          <a:effectLst/>
                          <a:latin typeface="Georgia" panose="02040502050405020303" pitchFamily="18" charset="0"/>
                        </a:rPr>
                        <a:t>16</a:t>
                      </a:r>
                      <a:endParaRPr lang="en-US" sz="1200" dirty="0">
                        <a:effectLst/>
                        <a:latin typeface="Georgia" panose="02040502050405020303" pitchFamily="18" charset="0"/>
                      </a:endParaRPr>
                    </a:p>
                  </a:txBody>
                  <a:tcPr marL="11013" marR="11013" marT="7342" marB="7342" anchor="ctr">
                    <a:lnL w="7620" cap="flat" cmpd="sng" algn="ctr">
                      <a:solidFill>
                        <a:srgbClr val="000000"/>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ctr" rtl="0" fontAlgn="b"/>
                      <a:r>
                        <a:rPr lang="en-US" sz="1200">
                          <a:effectLst/>
                          <a:latin typeface="Georgia" panose="02040502050405020303" pitchFamily="18" charset="0"/>
                        </a:rPr>
                        <a:t>Y</a:t>
                      </a:r>
                    </a:p>
                  </a:txBody>
                  <a:tcPr marL="11013" marR="11013" marT="7342" marB="7342" anchor="ctr">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ctr" rtl="0" fontAlgn="b"/>
                      <a:r>
                        <a:rPr lang="en-US" sz="1200">
                          <a:effectLst/>
                          <a:latin typeface="Georgia" panose="02040502050405020303" pitchFamily="18" charset="0"/>
                        </a:rPr>
                        <a:t>Y</a:t>
                      </a:r>
                    </a:p>
                  </a:txBody>
                  <a:tcPr marL="11013" marR="11013" marT="7342" marB="7342" anchor="ctr">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ctr" rtl="0" fontAlgn="b"/>
                      <a:r>
                        <a:rPr lang="en-US" sz="1200">
                          <a:effectLst/>
                          <a:latin typeface="Georgia" panose="02040502050405020303" pitchFamily="18" charset="0"/>
                        </a:rPr>
                        <a:t>Y</a:t>
                      </a:r>
                    </a:p>
                  </a:txBody>
                  <a:tcPr marL="11013" marR="11013" marT="7342" marB="7342" anchor="ctr">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ctr" rtl="0" fontAlgn="b"/>
                      <a:r>
                        <a:rPr lang="en-US" sz="1200">
                          <a:effectLst/>
                          <a:latin typeface="Georgia" panose="02040502050405020303" pitchFamily="18" charset="0"/>
                        </a:rPr>
                        <a:t>Y</a:t>
                      </a:r>
                    </a:p>
                  </a:txBody>
                  <a:tcPr marL="11013" marR="11013" marT="7342" marB="7342" anchor="ctr">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ctr" rtl="0" fontAlgn="b"/>
                      <a:r>
                        <a:rPr lang="en-US" sz="1200">
                          <a:effectLst/>
                          <a:latin typeface="Georgia" panose="02040502050405020303" pitchFamily="18" charset="0"/>
                        </a:rPr>
                        <a:t>Y</a:t>
                      </a:r>
                    </a:p>
                  </a:txBody>
                  <a:tcPr marL="11013" marR="11013" marT="7342" marB="7342" anchor="ctr">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ctr" rtl="0" fontAlgn="b"/>
                      <a:r>
                        <a:rPr lang="en-US" sz="1200">
                          <a:effectLst/>
                          <a:latin typeface="Georgia" panose="02040502050405020303" pitchFamily="18" charset="0"/>
                        </a:rPr>
                        <a:t>N</a:t>
                      </a:r>
                    </a:p>
                  </a:txBody>
                  <a:tcPr marL="11013" marR="11013" marT="7342" marB="7342" anchor="ctr">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ctr" rtl="0" fontAlgn="b"/>
                      <a:r>
                        <a:rPr lang="en-US" sz="1200">
                          <a:effectLst/>
                          <a:latin typeface="Georgia" panose="02040502050405020303" pitchFamily="18" charset="0"/>
                        </a:rPr>
                        <a:t>N</a:t>
                      </a:r>
                    </a:p>
                  </a:txBody>
                  <a:tcPr marL="11013" marR="11013" marT="7342" marB="7342" anchor="ctr">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ctr" rtl="0" fontAlgn="b"/>
                      <a:r>
                        <a:rPr lang="en-US" sz="1200">
                          <a:effectLst/>
                          <a:latin typeface="Georgia" panose="02040502050405020303" pitchFamily="18" charset="0"/>
                        </a:rPr>
                        <a:t>Y</a:t>
                      </a:r>
                    </a:p>
                  </a:txBody>
                  <a:tcPr marL="11013" marR="11013" marT="7342" marB="7342" anchor="ctr">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ctr" rtl="0" fontAlgn="b"/>
                      <a:r>
                        <a:rPr lang="en-US" sz="1200">
                          <a:effectLst/>
                          <a:latin typeface="Georgia" panose="02040502050405020303" pitchFamily="18" charset="0"/>
                        </a:rPr>
                        <a:t>Y</a:t>
                      </a:r>
                    </a:p>
                  </a:txBody>
                  <a:tcPr marL="11013" marR="11013" marT="7342" marB="7342" anchor="ctr">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ctr" rtl="0" fontAlgn="b"/>
                      <a:r>
                        <a:rPr lang="en-US" sz="1200" dirty="0">
                          <a:effectLst/>
                          <a:latin typeface="Georgia" panose="02040502050405020303" pitchFamily="18" charset="0"/>
                        </a:rPr>
                        <a:t>Y</a:t>
                      </a:r>
                    </a:p>
                  </a:txBody>
                  <a:tcPr marL="11013" marR="11013" marT="7342" marB="7342" anchor="ctr">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ctr" rtl="0" fontAlgn="b"/>
                      <a:r>
                        <a:rPr lang="en-US" sz="1200" dirty="0">
                          <a:effectLst/>
                          <a:latin typeface="Georgia" panose="02040502050405020303" pitchFamily="18" charset="0"/>
                        </a:rPr>
                        <a:t>Y</a:t>
                      </a:r>
                    </a:p>
                  </a:txBody>
                  <a:tcPr marL="11013" marR="11013" marT="7342" marB="7342" anchor="ctr">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ctr" rtl="0" fontAlgn="b"/>
                      <a:r>
                        <a:rPr lang="en-US" sz="1200" dirty="0">
                          <a:effectLst/>
                          <a:latin typeface="Georgia" panose="02040502050405020303" pitchFamily="18" charset="0"/>
                        </a:rPr>
                        <a:t>8/10</a:t>
                      </a:r>
                    </a:p>
                  </a:txBody>
                  <a:tcPr marL="11013" marR="11013" marT="7342" marB="7342" anchor="ctr">
                    <a:lnL w="7620" cap="flat" cmpd="sng" algn="ctr">
                      <a:solidFill>
                        <a:srgbClr val="CCCCCC"/>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3091215740"/>
                  </a:ext>
                </a:extLst>
              </a:tr>
              <a:tr h="365760">
                <a:tc>
                  <a:txBody>
                    <a:bodyPr/>
                    <a:lstStyle/>
                    <a:p>
                      <a:pPr algn="ctr" rtl="0" fontAlgn="b"/>
                      <a:r>
                        <a:rPr lang="en-US" sz="1200" dirty="0">
                          <a:effectLst/>
                          <a:latin typeface="Georgia" panose="02040502050405020303" pitchFamily="18" charset="0"/>
                        </a:rPr>
                        <a:t>Rios </a:t>
                      </a:r>
                      <a:r>
                        <a:rPr lang="en-US" sz="1200" dirty="0" err="1">
                          <a:effectLst/>
                          <a:latin typeface="Georgia" panose="02040502050405020303" pitchFamily="18" charset="0"/>
                        </a:rPr>
                        <a:t>Romenets</a:t>
                      </a:r>
                      <a:r>
                        <a:rPr lang="en-US" sz="1200" dirty="0">
                          <a:effectLst/>
                          <a:latin typeface="Georgia" panose="02040502050405020303" pitchFamily="18" charset="0"/>
                        </a:rPr>
                        <a:t> et al </a:t>
                      </a:r>
                      <a:r>
                        <a:rPr lang="en-US" sz="1200" baseline="30000" dirty="0">
                          <a:effectLst/>
                          <a:latin typeface="Georgia" panose="02040502050405020303" pitchFamily="18" charset="0"/>
                        </a:rPr>
                        <a:t>17</a:t>
                      </a:r>
                      <a:endParaRPr lang="en-US" sz="1200" dirty="0">
                        <a:effectLst/>
                        <a:latin typeface="Georgia" panose="02040502050405020303" pitchFamily="18" charset="0"/>
                      </a:endParaRPr>
                    </a:p>
                  </a:txBody>
                  <a:tcPr marL="22860" marR="22860" marT="15240" marB="15240" anchor="ctr">
                    <a:lnL w="7620" cap="flat" cmpd="sng" algn="ctr">
                      <a:solidFill>
                        <a:srgbClr val="000000"/>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ctr" rtl="0" fontAlgn="b"/>
                      <a:r>
                        <a:rPr lang="en-US" sz="1200">
                          <a:effectLst/>
                          <a:latin typeface="Georgia" panose="02040502050405020303" pitchFamily="18" charset="0"/>
                        </a:rPr>
                        <a:t>Y</a:t>
                      </a:r>
                    </a:p>
                  </a:txBody>
                  <a:tcPr marL="22860" marR="22860" marT="15240" marB="15240" anchor="ctr">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ctr" rtl="0" fontAlgn="b"/>
                      <a:r>
                        <a:rPr lang="en-US" sz="1200">
                          <a:effectLst/>
                          <a:latin typeface="Georgia" panose="02040502050405020303" pitchFamily="18" charset="0"/>
                        </a:rPr>
                        <a:t>Y</a:t>
                      </a:r>
                    </a:p>
                  </a:txBody>
                  <a:tcPr marL="22860" marR="22860" marT="15240" marB="15240" anchor="ctr">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ctr" rtl="0" fontAlgn="b"/>
                      <a:r>
                        <a:rPr lang="en-US" sz="1200">
                          <a:effectLst/>
                          <a:latin typeface="Georgia" panose="02040502050405020303" pitchFamily="18" charset="0"/>
                        </a:rPr>
                        <a:t>N</a:t>
                      </a:r>
                    </a:p>
                  </a:txBody>
                  <a:tcPr marL="22860" marR="22860" marT="15240" marB="15240" anchor="ctr">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ctr" rtl="0" fontAlgn="b"/>
                      <a:r>
                        <a:rPr lang="en-US" sz="1200">
                          <a:effectLst/>
                          <a:latin typeface="Georgia" panose="02040502050405020303" pitchFamily="18" charset="0"/>
                        </a:rPr>
                        <a:t>Y</a:t>
                      </a:r>
                    </a:p>
                  </a:txBody>
                  <a:tcPr marL="22860" marR="22860" marT="15240" marB="15240" anchor="ctr">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ctr" rtl="0" fontAlgn="b"/>
                      <a:r>
                        <a:rPr lang="en-US" sz="1200">
                          <a:effectLst/>
                          <a:latin typeface="Georgia" panose="02040502050405020303" pitchFamily="18" charset="0"/>
                        </a:rPr>
                        <a:t>N</a:t>
                      </a:r>
                    </a:p>
                  </a:txBody>
                  <a:tcPr marL="22860" marR="22860" marT="15240" marB="15240" anchor="ctr">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ctr" rtl="0" fontAlgn="b"/>
                      <a:r>
                        <a:rPr lang="en-US" sz="1200">
                          <a:effectLst/>
                          <a:latin typeface="Georgia" panose="02040502050405020303" pitchFamily="18" charset="0"/>
                        </a:rPr>
                        <a:t>N</a:t>
                      </a:r>
                    </a:p>
                  </a:txBody>
                  <a:tcPr marL="22860" marR="22860" marT="15240" marB="15240" anchor="ctr">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ctr" rtl="0" fontAlgn="b"/>
                      <a:r>
                        <a:rPr lang="en-US" sz="1200" dirty="0">
                          <a:effectLst/>
                          <a:latin typeface="Georgia" panose="02040502050405020303" pitchFamily="18" charset="0"/>
                        </a:rPr>
                        <a:t>N</a:t>
                      </a:r>
                    </a:p>
                  </a:txBody>
                  <a:tcPr marL="22860" marR="22860" marT="15240" marB="15240" anchor="ctr">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ctr" rtl="0" fontAlgn="b"/>
                      <a:r>
                        <a:rPr lang="en-US" sz="1200">
                          <a:effectLst/>
                          <a:latin typeface="Georgia" panose="02040502050405020303" pitchFamily="18" charset="0"/>
                        </a:rPr>
                        <a:t>Y</a:t>
                      </a:r>
                    </a:p>
                  </a:txBody>
                  <a:tcPr marL="22860" marR="22860" marT="15240" marB="15240" anchor="ctr">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ctr" rtl="0" fontAlgn="b"/>
                      <a:r>
                        <a:rPr lang="en-US" sz="1200">
                          <a:effectLst/>
                          <a:latin typeface="Georgia" panose="02040502050405020303" pitchFamily="18" charset="0"/>
                        </a:rPr>
                        <a:t>Y</a:t>
                      </a:r>
                    </a:p>
                  </a:txBody>
                  <a:tcPr marL="22860" marR="22860" marT="15240" marB="15240" anchor="ctr">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ctr" rtl="0" fontAlgn="b"/>
                      <a:r>
                        <a:rPr lang="en-US" sz="1200">
                          <a:effectLst/>
                          <a:latin typeface="Georgia" panose="02040502050405020303" pitchFamily="18" charset="0"/>
                        </a:rPr>
                        <a:t>Y</a:t>
                      </a:r>
                    </a:p>
                  </a:txBody>
                  <a:tcPr marL="22860" marR="22860" marT="15240" marB="15240" anchor="ctr">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ctr" rtl="0" fontAlgn="b"/>
                      <a:r>
                        <a:rPr lang="en-US" sz="1200">
                          <a:effectLst/>
                          <a:latin typeface="Georgia" panose="02040502050405020303" pitchFamily="18" charset="0"/>
                        </a:rPr>
                        <a:t>Y</a:t>
                      </a:r>
                    </a:p>
                  </a:txBody>
                  <a:tcPr marL="22860" marR="22860" marT="15240" marB="15240" anchor="ctr">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ctr" rtl="0" fontAlgn="b"/>
                      <a:r>
                        <a:rPr lang="en-US" sz="1200">
                          <a:effectLst/>
                          <a:latin typeface="Georgia" panose="02040502050405020303" pitchFamily="18" charset="0"/>
                        </a:rPr>
                        <a:t>6/10</a:t>
                      </a:r>
                    </a:p>
                  </a:txBody>
                  <a:tcPr marL="22860" marR="22860" marT="15240" marB="15240" anchor="ctr">
                    <a:lnL w="7620" cap="flat" cmpd="sng" algn="ctr">
                      <a:solidFill>
                        <a:srgbClr val="CCCCCC"/>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3563927872"/>
                  </a:ext>
                </a:extLst>
              </a:tr>
              <a:tr h="365760">
                <a:tc>
                  <a:txBody>
                    <a:bodyPr/>
                    <a:lstStyle/>
                    <a:p>
                      <a:pPr algn="ctr" rtl="0" fontAlgn="b"/>
                      <a:r>
                        <a:rPr lang="en-US" sz="1200" dirty="0">
                          <a:effectLst/>
                          <a:latin typeface="Georgia" panose="02040502050405020303" pitchFamily="18" charset="0"/>
                        </a:rPr>
                        <a:t>Shanahan et al </a:t>
                      </a:r>
                      <a:r>
                        <a:rPr lang="en-US" sz="1200" baseline="30000" dirty="0">
                          <a:effectLst/>
                          <a:latin typeface="Georgia" panose="02040502050405020303" pitchFamily="18" charset="0"/>
                        </a:rPr>
                        <a:t>18</a:t>
                      </a:r>
                      <a:endParaRPr lang="en-US" sz="1200" dirty="0">
                        <a:effectLst/>
                        <a:latin typeface="Georgia" panose="02040502050405020303" pitchFamily="18" charset="0"/>
                      </a:endParaRPr>
                    </a:p>
                  </a:txBody>
                  <a:tcPr marL="22860" marR="22860" marT="15240" marB="15240" anchor="ctr">
                    <a:lnL w="7620" cap="flat" cmpd="sng" algn="ctr">
                      <a:solidFill>
                        <a:srgbClr val="000000"/>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ctr" rtl="0" fontAlgn="b"/>
                      <a:r>
                        <a:rPr lang="en-US" sz="1200">
                          <a:effectLst/>
                          <a:latin typeface="Georgia" panose="02040502050405020303" pitchFamily="18" charset="0"/>
                        </a:rPr>
                        <a:t>Y</a:t>
                      </a:r>
                    </a:p>
                  </a:txBody>
                  <a:tcPr marL="22860" marR="22860" marT="15240" marB="15240" anchor="ctr">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ctr" rtl="0" fontAlgn="b"/>
                      <a:r>
                        <a:rPr lang="en-US" sz="1200">
                          <a:effectLst/>
                          <a:latin typeface="Georgia" panose="02040502050405020303" pitchFamily="18" charset="0"/>
                        </a:rPr>
                        <a:t>Y</a:t>
                      </a:r>
                    </a:p>
                  </a:txBody>
                  <a:tcPr marL="22860" marR="22860" marT="15240" marB="15240" anchor="ctr">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ctr" rtl="0" fontAlgn="b"/>
                      <a:r>
                        <a:rPr lang="en-US" sz="1200">
                          <a:effectLst/>
                          <a:latin typeface="Georgia" panose="02040502050405020303" pitchFamily="18" charset="0"/>
                        </a:rPr>
                        <a:t>Y</a:t>
                      </a:r>
                    </a:p>
                  </a:txBody>
                  <a:tcPr marL="22860" marR="22860" marT="15240" marB="15240" anchor="ctr">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ctr" rtl="0" fontAlgn="b"/>
                      <a:r>
                        <a:rPr lang="en-US" sz="1200">
                          <a:effectLst/>
                          <a:latin typeface="Georgia" panose="02040502050405020303" pitchFamily="18" charset="0"/>
                        </a:rPr>
                        <a:t>Y</a:t>
                      </a:r>
                    </a:p>
                  </a:txBody>
                  <a:tcPr marL="22860" marR="22860" marT="15240" marB="15240" anchor="ctr">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ctr" rtl="0" fontAlgn="b"/>
                      <a:r>
                        <a:rPr lang="en-US" sz="1200">
                          <a:effectLst/>
                          <a:latin typeface="Georgia" panose="02040502050405020303" pitchFamily="18" charset="0"/>
                        </a:rPr>
                        <a:t>N</a:t>
                      </a:r>
                    </a:p>
                  </a:txBody>
                  <a:tcPr marL="22860" marR="22860" marT="15240" marB="15240" anchor="ctr">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ctr" rtl="0" fontAlgn="b"/>
                      <a:r>
                        <a:rPr lang="en-US" sz="1200">
                          <a:effectLst/>
                          <a:latin typeface="Georgia" panose="02040502050405020303" pitchFamily="18" charset="0"/>
                        </a:rPr>
                        <a:t>N</a:t>
                      </a:r>
                    </a:p>
                  </a:txBody>
                  <a:tcPr marL="22860" marR="22860" marT="15240" marB="15240" anchor="ctr">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ctr" rtl="0" fontAlgn="b"/>
                      <a:r>
                        <a:rPr lang="en-US" sz="1200">
                          <a:effectLst/>
                          <a:latin typeface="Georgia" panose="02040502050405020303" pitchFamily="18" charset="0"/>
                        </a:rPr>
                        <a:t>Y</a:t>
                      </a:r>
                    </a:p>
                  </a:txBody>
                  <a:tcPr marL="22860" marR="22860" marT="15240" marB="15240" anchor="ctr">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ctr" rtl="0" fontAlgn="b"/>
                      <a:r>
                        <a:rPr lang="en-US" sz="1200">
                          <a:effectLst/>
                          <a:latin typeface="Georgia" panose="02040502050405020303" pitchFamily="18" charset="0"/>
                        </a:rPr>
                        <a:t>N</a:t>
                      </a:r>
                    </a:p>
                  </a:txBody>
                  <a:tcPr marL="22860" marR="22860" marT="15240" marB="15240" anchor="ctr">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ctr" rtl="0" fontAlgn="b"/>
                      <a:r>
                        <a:rPr lang="en-US" sz="1200">
                          <a:effectLst/>
                          <a:latin typeface="Georgia" panose="02040502050405020303" pitchFamily="18" charset="0"/>
                        </a:rPr>
                        <a:t>N</a:t>
                      </a:r>
                    </a:p>
                  </a:txBody>
                  <a:tcPr marL="22860" marR="22860" marT="15240" marB="15240" anchor="ctr">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ctr" rtl="0" fontAlgn="b"/>
                      <a:r>
                        <a:rPr lang="en-US" sz="1200">
                          <a:effectLst/>
                          <a:latin typeface="Georgia" panose="02040502050405020303" pitchFamily="18" charset="0"/>
                        </a:rPr>
                        <a:t>Y</a:t>
                      </a:r>
                    </a:p>
                  </a:txBody>
                  <a:tcPr marL="22860" marR="22860" marT="15240" marB="15240" anchor="ctr">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ctr" rtl="0" fontAlgn="b"/>
                      <a:r>
                        <a:rPr lang="en-US" sz="1200">
                          <a:effectLst/>
                          <a:latin typeface="Georgia" panose="02040502050405020303" pitchFamily="18" charset="0"/>
                        </a:rPr>
                        <a:t>Y</a:t>
                      </a:r>
                    </a:p>
                  </a:txBody>
                  <a:tcPr marL="22860" marR="22860" marT="15240" marB="15240" anchor="ctr">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ctr" rtl="0" fontAlgn="b"/>
                      <a:r>
                        <a:rPr lang="en-US" sz="1200">
                          <a:effectLst/>
                          <a:latin typeface="Georgia" panose="02040502050405020303" pitchFamily="18" charset="0"/>
                        </a:rPr>
                        <a:t>6/10</a:t>
                      </a:r>
                    </a:p>
                  </a:txBody>
                  <a:tcPr marL="22860" marR="22860" marT="15240" marB="15240" anchor="ctr">
                    <a:lnL w="7620" cap="flat" cmpd="sng" algn="ctr">
                      <a:solidFill>
                        <a:srgbClr val="CCCCCC"/>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3882272726"/>
                  </a:ext>
                </a:extLst>
              </a:tr>
              <a:tr h="365760">
                <a:tc>
                  <a:txBody>
                    <a:bodyPr/>
                    <a:lstStyle/>
                    <a:p>
                      <a:pPr algn="ctr" rtl="0" fontAlgn="b"/>
                      <a:r>
                        <a:rPr lang="en-US" sz="1200" dirty="0">
                          <a:effectLst/>
                          <a:latin typeface="Georgia" panose="02040502050405020303" pitchFamily="18" charset="0"/>
                        </a:rPr>
                        <a:t>Sharma et al </a:t>
                      </a:r>
                      <a:r>
                        <a:rPr lang="en-US" sz="1200" baseline="30000" dirty="0">
                          <a:effectLst/>
                          <a:latin typeface="Georgia" panose="02040502050405020303" pitchFamily="18" charset="0"/>
                        </a:rPr>
                        <a:t>19</a:t>
                      </a:r>
                      <a:endParaRPr lang="en-US" sz="1200" dirty="0">
                        <a:effectLst/>
                        <a:latin typeface="Georgia" panose="02040502050405020303" pitchFamily="18" charset="0"/>
                      </a:endParaRPr>
                    </a:p>
                  </a:txBody>
                  <a:tcPr marL="22860" marR="22860" marT="15240" marB="15240" anchor="ctr">
                    <a:lnL w="7620" cap="flat" cmpd="sng" algn="ctr">
                      <a:solidFill>
                        <a:srgbClr val="000000"/>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ctr" rtl="0" fontAlgn="b"/>
                      <a:r>
                        <a:rPr lang="en-US" sz="1200">
                          <a:effectLst/>
                          <a:latin typeface="Georgia" panose="02040502050405020303" pitchFamily="18" charset="0"/>
                        </a:rPr>
                        <a:t>Y</a:t>
                      </a:r>
                    </a:p>
                  </a:txBody>
                  <a:tcPr marL="22860" marR="22860" marT="15240" marB="15240" anchor="ctr">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ctr" rtl="0" fontAlgn="b"/>
                      <a:r>
                        <a:rPr lang="en-US" sz="1200">
                          <a:effectLst/>
                          <a:latin typeface="Georgia" panose="02040502050405020303" pitchFamily="18" charset="0"/>
                        </a:rPr>
                        <a:t>Y</a:t>
                      </a:r>
                    </a:p>
                  </a:txBody>
                  <a:tcPr marL="22860" marR="22860" marT="15240" marB="15240" anchor="ctr">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ctr" rtl="0" fontAlgn="b"/>
                      <a:r>
                        <a:rPr lang="en-US" sz="1200">
                          <a:effectLst/>
                          <a:latin typeface="Georgia" panose="02040502050405020303" pitchFamily="18" charset="0"/>
                        </a:rPr>
                        <a:t>N</a:t>
                      </a:r>
                    </a:p>
                  </a:txBody>
                  <a:tcPr marL="22860" marR="22860" marT="15240" marB="15240" anchor="ctr">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ctr" rtl="0" fontAlgn="b"/>
                      <a:r>
                        <a:rPr lang="en-US" sz="1200">
                          <a:effectLst/>
                          <a:latin typeface="Georgia" panose="02040502050405020303" pitchFamily="18" charset="0"/>
                        </a:rPr>
                        <a:t>Y</a:t>
                      </a:r>
                    </a:p>
                  </a:txBody>
                  <a:tcPr marL="22860" marR="22860" marT="15240" marB="15240" anchor="ctr">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ctr" rtl="0" fontAlgn="b"/>
                      <a:r>
                        <a:rPr lang="en-US" sz="1200">
                          <a:effectLst/>
                          <a:latin typeface="Georgia" panose="02040502050405020303" pitchFamily="18" charset="0"/>
                        </a:rPr>
                        <a:t>N</a:t>
                      </a:r>
                    </a:p>
                  </a:txBody>
                  <a:tcPr marL="22860" marR="22860" marT="15240" marB="15240" anchor="ctr">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ctr" rtl="0" fontAlgn="b"/>
                      <a:r>
                        <a:rPr lang="en-US" sz="1200">
                          <a:effectLst/>
                          <a:latin typeface="Georgia" panose="02040502050405020303" pitchFamily="18" charset="0"/>
                        </a:rPr>
                        <a:t>N</a:t>
                      </a:r>
                    </a:p>
                  </a:txBody>
                  <a:tcPr marL="22860" marR="22860" marT="15240" marB="15240" anchor="ctr">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ctr" rtl="0" fontAlgn="b"/>
                      <a:r>
                        <a:rPr lang="en-US" sz="1200">
                          <a:effectLst/>
                          <a:latin typeface="Georgia" panose="02040502050405020303" pitchFamily="18" charset="0"/>
                        </a:rPr>
                        <a:t>N</a:t>
                      </a:r>
                    </a:p>
                  </a:txBody>
                  <a:tcPr marL="22860" marR="22860" marT="15240" marB="15240" anchor="ctr">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ctr" rtl="0" fontAlgn="b"/>
                      <a:r>
                        <a:rPr lang="en-US" sz="1200">
                          <a:effectLst/>
                          <a:latin typeface="Georgia" panose="02040502050405020303" pitchFamily="18" charset="0"/>
                        </a:rPr>
                        <a:t>N</a:t>
                      </a:r>
                    </a:p>
                  </a:txBody>
                  <a:tcPr marL="22860" marR="22860" marT="15240" marB="15240" anchor="ctr">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ctr" rtl="0" fontAlgn="b"/>
                      <a:r>
                        <a:rPr lang="en-US" sz="1200">
                          <a:effectLst/>
                          <a:latin typeface="Georgia" panose="02040502050405020303" pitchFamily="18" charset="0"/>
                        </a:rPr>
                        <a:t>N</a:t>
                      </a:r>
                    </a:p>
                  </a:txBody>
                  <a:tcPr marL="22860" marR="22860" marT="15240" marB="15240" anchor="ctr">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ctr" rtl="0" fontAlgn="b"/>
                      <a:r>
                        <a:rPr lang="en-US" sz="1200">
                          <a:effectLst/>
                          <a:latin typeface="Georgia" panose="02040502050405020303" pitchFamily="18" charset="0"/>
                        </a:rPr>
                        <a:t>Y</a:t>
                      </a:r>
                    </a:p>
                  </a:txBody>
                  <a:tcPr marL="22860" marR="22860" marT="15240" marB="15240" anchor="ctr">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ctr" rtl="0" fontAlgn="b"/>
                      <a:r>
                        <a:rPr lang="en-US" sz="1200">
                          <a:effectLst/>
                          <a:latin typeface="Georgia" panose="02040502050405020303" pitchFamily="18" charset="0"/>
                        </a:rPr>
                        <a:t>N</a:t>
                      </a:r>
                    </a:p>
                  </a:txBody>
                  <a:tcPr marL="22860" marR="22860" marT="15240" marB="15240" anchor="ctr">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ctr" rtl="0" fontAlgn="b"/>
                      <a:r>
                        <a:rPr lang="en-US" sz="1200" dirty="0">
                          <a:effectLst/>
                          <a:latin typeface="Georgia" panose="02040502050405020303" pitchFamily="18" charset="0"/>
                        </a:rPr>
                        <a:t>3/10</a:t>
                      </a:r>
                    </a:p>
                  </a:txBody>
                  <a:tcPr marL="22860" marR="22860" marT="15240" marB="15240" anchor="ctr">
                    <a:lnL w="7620" cap="flat" cmpd="sng" algn="ctr">
                      <a:solidFill>
                        <a:srgbClr val="CCCCCC"/>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3106321081"/>
                  </a:ext>
                </a:extLst>
              </a:tr>
              <a:tr h="365760">
                <a:tc>
                  <a:txBody>
                    <a:bodyPr/>
                    <a:lstStyle/>
                    <a:p>
                      <a:pPr algn="ctr" rtl="0" fontAlgn="b"/>
                      <a:r>
                        <a:rPr lang="en-US" sz="1200" dirty="0">
                          <a:effectLst/>
                          <a:latin typeface="Georgia" panose="02040502050405020303" pitchFamily="18" charset="0"/>
                        </a:rPr>
                        <a:t>Van </a:t>
                      </a:r>
                      <a:r>
                        <a:rPr lang="en-US" sz="1200" dirty="0" err="1">
                          <a:effectLst/>
                          <a:latin typeface="Georgia" panose="02040502050405020303" pitchFamily="18" charset="0"/>
                        </a:rPr>
                        <a:t>Puymbroeck</a:t>
                      </a:r>
                      <a:r>
                        <a:rPr lang="en-US" sz="1200" dirty="0">
                          <a:effectLst/>
                          <a:latin typeface="Georgia" panose="02040502050405020303" pitchFamily="18" charset="0"/>
                        </a:rPr>
                        <a:t> et al</a:t>
                      </a:r>
                      <a:r>
                        <a:rPr lang="en-US" sz="1200" baseline="30000" dirty="0">
                          <a:effectLst/>
                          <a:latin typeface="Georgia" panose="02040502050405020303" pitchFamily="18" charset="0"/>
                        </a:rPr>
                        <a:t>20</a:t>
                      </a:r>
                      <a:endParaRPr lang="en-US" sz="1200" dirty="0">
                        <a:effectLst/>
                        <a:latin typeface="Georgia" panose="02040502050405020303" pitchFamily="18" charset="0"/>
                      </a:endParaRPr>
                    </a:p>
                  </a:txBody>
                  <a:tcPr marL="22860" marR="22860" marT="15240" marB="15240" anchor="ctr">
                    <a:lnL w="7620" cap="flat" cmpd="sng" algn="ctr">
                      <a:solidFill>
                        <a:srgbClr val="000000"/>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ctr" rtl="0" fontAlgn="b"/>
                      <a:r>
                        <a:rPr lang="en-US" sz="1200">
                          <a:effectLst/>
                          <a:latin typeface="Georgia" panose="02040502050405020303" pitchFamily="18" charset="0"/>
                        </a:rPr>
                        <a:t>Y</a:t>
                      </a:r>
                    </a:p>
                  </a:txBody>
                  <a:tcPr marL="22860" marR="22860" marT="15240" marB="15240" anchor="ctr">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ctr" rtl="0" fontAlgn="b"/>
                      <a:r>
                        <a:rPr lang="en-US" sz="1200">
                          <a:effectLst/>
                          <a:latin typeface="Georgia" panose="02040502050405020303" pitchFamily="18" charset="0"/>
                        </a:rPr>
                        <a:t>Y</a:t>
                      </a:r>
                    </a:p>
                  </a:txBody>
                  <a:tcPr marL="22860" marR="22860" marT="15240" marB="15240" anchor="ctr">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ctr" rtl="0" fontAlgn="b"/>
                      <a:r>
                        <a:rPr lang="en-US" sz="1200">
                          <a:effectLst/>
                          <a:latin typeface="Georgia" panose="02040502050405020303" pitchFamily="18" charset="0"/>
                        </a:rPr>
                        <a:t>Y</a:t>
                      </a:r>
                    </a:p>
                  </a:txBody>
                  <a:tcPr marL="22860" marR="22860" marT="15240" marB="15240" anchor="ctr">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ctr" rtl="0" fontAlgn="b"/>
                      <a:r>
                        <a:rPr lang="en-US" sz="1200">
                          <a:effectLst/>
                          <a:latin typeface="Georgia" panose="02040502050405020303" pitchFamily="18" charset="0"/>
                        </a:rPr>
                        <a:t>Y</a:t>
                      </a:r>
                    </a:p>
                  </a:txBody>
                  <a:tcPr marL="22860" marR="22860" marT="15240" marB="15240" anchor="ctr">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ctr" rtl="0" fontAlgn="b"/>
                      <a:r>
                        <a:rPr lang="en-US" sz="1200">
                          <a:effectLst/>
                          <a:latin typeface="Georgia" panose="02040502050405020303" pitchFamily="18" charset="0"/>
                        </a:rPr>
                        <a:t>Y</a:t>
                      </a:r>
                    </a:p>
                  </a:txBody>
                  <a:tcPr marL="22860" marR="22860" marT="15240" marB="15240" anchor="ctr">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ctr" rtl="0" fontAlgn="b"/>
                      <a:r>
                        <a:rPr lang="en-US" sz="1200">
                          <a:effectLst/>
                          <a:latin typeface="Georgia" panose="02040502050405020303" pitchFamily="18" charset="0"/>
                        </a:rPr>
                        <a:t>N</a:t>
                      </a:r>
                    </a:p>
                  </a:txBody>
                  <a:tcPr marL="22860" marR="22860" marT="15240" marB="15240" anchor="ctr">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ctr" rtl="0" fontAlgn="b"/>
                      <a:r>
                        <a:rPr lang="en-US" sz="1200">
                          <a:effectLst/>
                          <a:latin typeface="Georgia" panose="02040502050405020303" pitchFamily="18" charset="0"/>
                        </a:rPr>
                        <a:t>N</a:t>
                      </a:r>
                    </a:p>
                  </a:txBody>
                  <a:tcPr marL="22860" marR="22860" marT="15240" marB="15240" anchor="ctr">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ctr" rtl="0" fontAlgn="b"/>
                      <a:r>
                        <a:rPr lang="en-US" sz="1200">
                          <a:effectLst/>
                          <a:latin typeface="Georgia" panose="02040502050405020303" pitchFamily="18" charset="0"/>
                        </a:rPr>
                        <a:t>Y</a:t>
                      </a:r>
                    </a:p>
                  </a:txBody>
                  <a:tcPr marL="22860" marR="22860" marT="15240" marB="15240" anchor="ctr">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ctr" rtl="0" fontAlgn="b"/>
                      <a:r>
                        <a:rPr lang="en-US" sz="1200">
                          <a:effectLst/>
                          <a:latin typeface="Georgia" panose="02040502050405020303" pitchFamily="18" charset="0"/>
                        </a:rPr>
                        <a:t>Y</a:t>
                      </a:r>
                    </a:p>
                  </a:txBody>
                  <a:tcPr marL="22860" marR="22860" marT="15240" marB="15240" anchor="ctr">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ctr" rtl="0" fontAlgn="b"/>
                      <a:r>
                        <a:rPr lang="en-US" sz="1200">
                          <a:effectLst/>
                          <a:latin typeface="Georgia" panose="02040502050405020303" pitchFamily="18" charset="0"/>
                        </a:rPr>
                        <a:t>Y</a:t>
                      </a:r>
                    </a:p>
                  </a:txBody>
                  <a:tcPr marL="22860" marR="22860" marT="15240" marB="15240" anchor="ctr">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ctr" rtl="0" fontAlgn="b"/>
                      <a:r>
                        <a:rPr lang="en-US" sz="1200">
                          <a:effectLst/>
                          <a:latin typeface="Georgia" panose="02040502050405020303" pitchFamily="18" charset="0"/>
                        </a:rPr>
                        <a:t>Y</a:t>
                      </a:r>
                    </a:p>
                  </a:txBody>
                  <a:tcPr marL="22860" marR="22860" marT="15240" marB="15240" anchor="ctr">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ctr" rtl="0" fontAlgn="b"/>
                      <a:r>
                        <a:rPr lang="en-US" sz="1200" dirty="0">
                          <a:effectLst/>
                          <a:latin typeface="Georgia" panose="02040502050405020303" pitchFamily="18" charset="0"/>
                        </a:rPr>
                        <a:t>8/10</a:t>
                      </a:r>
                    </a:p>
                  </a:txBody>
                  <a:tcPr marL="22860" marR="22860" marT="15240" marB="15240" anchor="ctr">
                    <a:lnL w="7620" cap="flat" cmpd="sng" algn="ctr">
                      <a:solidFill>
                        <a:srgbClr val="CCCCCC"/>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644479287"/>
                  </a:ext>
                </a:extLst>
              </a:tr>
              <a:tr h="365760">
                <a:tc>
                  <a:txBody>
                    <a:bodyPr/>
                    <a:lstStyle/>
                    <a:p>
                      <a:pPr algn="ctr" rtl="0" fontAlgn="b"/>
                      <a:r>
                        <a:rPr lang="en-US" sz="1200" dirty="0">
                          <a:effectLst/>
                          <a:latin typeface="Georgia" panose="02040502050405020303" pitchFamily="18" charset="0"/>
                        </a:rPr>
                        <a:t>Vergara-Diaz et al </a:t>
                      </a:r>
                      <a:r>
                        <a:rPr lang="en-US" sz="1200" baseline="30000" dirty="0">
                          <a:effectLst/>
                          <a:latin typeface="Georgia" panose="02040502050405020303" pitchFamily="18" charset="0"/>
                        </a:rPr>
                        <a:t>21</a:t>
                      </a:r>
                      <a:endParaRPr lang="en-US" sz="1200" dirty="0">
                        <a:effectLst/>
                        <a:latin typeface="Georgia" panose="02040502050405020303" pitchFamily="18" charset="0"/>
                      </a:endParaRPr>
                    </a:p>
                  </a:txBody>
                  <a:tcPr marL="22860" marR="22860" marT="15240" marB="15240" anchor="ctr">
                    <a:lnL w="7620" cap="flat" cmpd="sng" algn="ctr">
                      <a:solidFill>
                        <a:srgbClr val="000000"/>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ctr" rtl="0" fontAlgn="b"/>
                      <a:r>
                        <a:rPr lang="en-US" sz="1200" dirty="0">
                          <a:effectLst/>
                          <a:latin typeface="Georgia" panose="02040502050405020303" pitchFamily="18" charset="0"/>
                        </a:rPr>
                        <a:t>Y</a:t>
                      </a:r>
                    </a:p>
                  </a:txBody>
                  <a:tcPr marL="22860" marR="22860" marT="15240" marB="15240" anchor="ctr">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ctr" rtl="0" fontAlgn="b"/>
                      <a:r>
                        <a:rPr lang="en-US" sz="1200">
                          <a:effectLst/>
                          <a:latin typeface="Georgia" panose="02040502050405020303" pitchFamily="18" charset="0"/>
                        </a:rPr>
                        <a:t>Y</a:t>
                      </a:r>
                    </a:p>
                  </a:txBody>
                  <a:tcPr marL="22860" marR="22860" marT="15240" marB="15240" anchor="ctr">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ctr" rtl="0" fontAlgn="b"/>
                      <a:r>
                        <a:rPr lang="en-US" sz="1200">
                          <a:effectLst/>
                          <a:latin typeface="Georgia" panose="02040502050405020303" pitchFamily="18" charset="0"/>
                        </a:rPr>
                        <a:t>N</a:t>
                      </a:r>
                    </a:p>
                  </a:txBody>
                  <a:tcPr marL="22860" marR="22860" marT="15240" marB="15240" anchor="ctr">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ctr" rtl="0" fontAlgn="b"/>
                      <a:r>
                        <a:rPr lang="en-US" sz="1200">
                          <a:effectLst/>
                          <a:latin typeface="Georgia" panose="02040502050405020303" pitchFamily="18" charset="0"/>
                        </a:rPr>
                        <a:t>Y</a:t>
                      </a:r>
                    </a:p>
                  </a:txBody>
                  <a:tcPr marL="22860" marR="22860" marT="15240" marB="15240" anchor="ctr">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ctr" rtl="0" fontAlgn="b"/>
                      <a:r>
                        <a:rPr lang="en-US" sz="1200">
                          <a:effectLst/>
                          <a:latin typeface="Georgia" panose="02040502050405020303" pitchFamily="18" charset="0"/>
                        </a:rPr>
                        <a:t>N</a:t>
                      </a:r>
                    </a:p>
                  </a:txBody>
                  <a:tcPr marL="22860" marR="22860" marT="15240" marB="15240" anchor="ctr">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ctr" rtl="0" fontAlgn="b"/>
                      <a:r>
                        <a:rPr lang="en-US" sz="1200">
                          <a:effectLst/>
                          <a:latin typeface="Georgia" panose="02040502050405020303" pitchFamily="18" charset="0"/>
                        </a:rPr>
                        <a:t>N</a:t>
                      </a:r>
                    </a:p>
                  </a:txBody>
                  <a:tcPr marL="22860" marR="22860" marT="15240" marB="15240" anchor="ctr">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ctr" rtl="0" fontAlgn="b"/>
                      <a:r>
                        <a:rPr lang="en-US" sz="1200">
                          <a:effectLst/>
                          <a:latin typeface="Georgia" panose="02040502050405020303" pitchFamily="18" charset="0"/>
                        </a:rPr>
                        <a:t>Y</a:t>
                      </a:r>
                    </a:p>
                  </a:txBody>
                  <a:tcPr marL="22860" marR="22860" marT="15240" marB="15240" anchor="ctr">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ctr" rtl="0" fontAlgn="b"/>
                      <a:r>
                        <a:rPr lang="en-US" sz="1200">
                          <a:effectLst/>
                          <a:latin typeface="Georgia" panose="02040502050405020303" pitchFamily="18" charset="0"/>
                        </a:rPr>
                        <a:t>N</a:t>
                      </a:r>
                    </a:p>
                  </a:txBody>
                  <a:tcPr marL="22860" marR="22860" marT="15240" marB="15240" anchor="ctr">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ctr" rtl="0" fontAlgn="b"/>
                      <a:r>
                        <a:rPr lang="en-US" sz="1200">
                          <a:effectLst/>
                          <a:latin typeface="Georgia" panose="02040502050405020303" pitchFamily="18" charset="0"/>
                        </a:rPr>
                        <a:t>N</a:t>
                      </a:r>
                    </a:p>
                  </a:txBody>
                  <a:tcPr marL="22860" marR="22860" marT="15240" marB="15240" anchor="ctr">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ctr" rtl="0" fontAlgn="b"/>
                      <a:r>
                        <a:rPr lang="en-US" sz="1200">
                          <a:effectLst/>
                          <a:latin typeface="Georgia" panose="02040502050405020303" pitchFamily="18" charset="0"/>
                        </a:rPr>
                        <a:t>Y</a:t>
                      </a:r>
                    </a:p>
                  </a:txBody>
                  <a:tcPr marL="22860" marR="22860" marT="15240" marB="15240" anchor="ctr">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ctr" rtl="0" fontAlgn="b"/>
                      <a:r>
                        <a:rPr lang="en-US" sz="1200">
                          <a:effectLst/>
                          <a:latin typeface="Georgia" panose="02040502050405020303" pitchFamily="18" charset="0"/>
                        </a:rPr>
                        <a:t>Y</a:t>
                      </a:r>
                    </a:p>
                  </a:txBody>
                  <a:tcPr marL="22860" marR="22860" marT="15240" marB="15240" anchor="ctr">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ctr" rtl="0" fontAlgn="b"/>
                      <a:r>
                        <a:rPr lang="en-US" sz="1200" dirty="0">
                          <a:effectLst/>
                          <a:latin typeface="Georgia" panose="02040502050405020303" pitchFamily="18" charset="0"/>
                        </a:rPr>
                        <a:t>5/10</a:t>
                      </a:r>
                    </a:p>
                  </a:txBody>
                  <a:tcPr marL="22860" marR="22860" marT="15240" marB="15240" anchor="ctr">
                    <a:lnL w="7620" cap="flat" cmpd="sng" algn="ctr">
                      <a:solidFill>
                        <a:srgbClr val="CCCCCC"/>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178806224"/>
                  </a:ext>
                </a:extLst>
              </a:tr>
              <a:tr h="365760">
                <a:tc>
                  <a:txBody>
                    <a:bodyPr/>
                    <a:lstStyle/>
                    <a:p>
                      <a:pPr algn="ctr" rtl="0" fontAlgn="b"/>
                      <a:r>
                        <a:rPr lang="en-US" sz="1200" dirty="0">
                          <a:effectLst/>
                          <a:latin typeface="Georgia" panose="02040502050405020303" pitchFamily="18" charset="0"/>
                        </a:rPr>
                        <a:t>Volpe et al </a:t>
                      </a:r>
                      <a:r>
                        <a:rPr lang="en-US" sz="1200" baseline="30000" dirty="0">
                          <a:effectLst/>
                          <a:latin typeface="Georgia" panose="02040502050405020303" pitchFamily="18" charset="0"/>
                        </a:rPr>
                        <a:t>22</a:t>
                      </a:r>
                      <a:endParaRPr lang="en-US" sz="1200" dirty="0">
                        <a:effectLst/>
                        <a:latin typeface="Georgia" panose="02040502050405020303" pitchFamily="18" charset="0"/>
                      </a:endParaRPr>
                    </a:p>
                  </a:txBody>
                  <a:tcPr marL="22860" marR="22860" marT="15240" marB="15240" anchor="ctr">
                    <a:lnL w="7620" cap="flat" cmpd="sng" algn="ctr">
                      <a:solidFill>
                        <a:srgbClr val="000000"/>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ctr" rtl="0" fontAlgn="b"/>
                      <a:r>
                        <a:rPr lang="en-US" sz="1200">
                          <a:effectLst/>
                          <a:latin typeface="Georgia" panose="02040502050405020303" pitchFamily="18" charset="0"/>
                        </a:rPr>
                        <a:t>Y</a:t>
                      </a:r>
                    </a:p>
                  </a:txBody>
                  <a:tcPr marL="22860" marR="22860" marT="15240" marB="15240" anchor="ctr">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ctr" rtl="0" fontAlgn="b"/>
                      <a:r>
                        <a:rPr lang="en-US" sz="1200">
                          <a:effectLst/>
                          <a:latin typeface="Georgia" panose="02040502050405020303" pitchFamily="18" charset="0"/>
                        </a:rPr>
                        <a:t>Y</a:t>
                      </a:r>
                    </a:p>
                  </a:txBody>
                  <a:tcPr marL="22860" marR="22860" marT="15240" marB="15240" anchor="ctr">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ctr" rtl="0" fontAlgn="b"/>
                      <a:r>
                        <a:rPr lang="en-US" sz="1200">
                          <a:effectLst/>
                          <a:latin typeface="Georgia" panose="02040502050405020303" pitchFamily="18" charset="0"/>
                        </a:rPr>
                        <a:t>Y</a:t>
                      </a:r>
                    </a:p>
                  </a:txBody>
                  <a:tcPr marL="22860" marR="22860" marT="15240" marB="15240" anchor="ctr">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ctr" rtl="0" fontAlgn="b"/>
                      <a:r>
                        <a:rPr lang="en-US" sz="1200">
                          <a:effectLst/>
                          <a:latin typeface="Georgia" panose="02040502050405020303" pitchFamily="18" charset="0"/>
                        </a:rPr>
                        <a:t>Y</a:t>
                      </a:r>
                    </a:p>
                  </a:txBody>
                  <a:tcPr marL="22860" marR="22860" marT="15240" marB="15240" anchor="ctr">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ctr" rtl="0" fontAlgn="b"/>
                      <a:r>
                        <a:rPr lang="en-US" sz="1200">
                          <a:effectLst/>
                          <a:latin typeface="Georgia" panose="02040502050405020303" pitchFamily="18" charset="0"/>
                        </a:rPr>
                        <a:t>N</a:t>
                      </a:r>
                    </a:p>
                  </a:txBody>
                  <a:tcPr marL="22860" marR="22860" marT="15240" marB="15240" anchor="ctr">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ctr" rtl="0" fontAlgn="b"/>
                      <a:r>
                        <a:rPr lang="en-US" sz="1200">
                          <a:effectLst/>
                          <a:latin typeface="Georgia" panose="02040502050405020303" pitchFamily="18" charset="0"/>
                        </a:rPr>
                        <a:t>N</a:t>
                      </a:r>
                    </a:p>
                  </a:txBody>
                  <a:tcPr marL="22860" marR="22860" marT="15240" marB="15240" anchor="ctr">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ctr" rtl="0" fontAlgn="b"/>
                      <a:r>
                        <a:rPr lang="en-US" sz="1200">
                          <a:effectLst/>
                          <a:latin typeface="Georgia" panose="02040502050405020303" pitchFamily="18" charset="0"/>
                        </a:rPr>
                        <a:t>Y</a:t>
                      </a:r>
                    </a:p>
                  </a:txBody>
                  <a:tcPr marL="22860" marR="22860" marT="15240" marB="15240" anchor="ctr">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ctr" rtl="0" fontAlgn="b"/>
                      <a:r>
                        <a:rPr lang="en-US" sz="1200">
                          <a:effectLst/>
                          <a:latin typeface="Georgia" panose="02040502050405020303" pitchFamily="18" charset="0"/>
                        </a:rPr>
                        <a:t>N</a:t>
                      </a:r>
                    </a:p>
                  </a:txBody>
                  <a:tcPr marL="22860" marR="22860" marT="15240" marB="15240" anchor="ctr">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ctr" rtl="0" fontAlgn="b"/>
                      <a:r>
                        <a:rPr lang="en-US" sz="1200">
                          <a:effectLst/>
                          <a:latin typeface="Georgia" panose="02040502050405020303" pitchFamily="18" charset="0"/>
                        </a:rPr>
                        <a:t>N</a:t>
                      </a:r>
                    </a:p>
                  </a:txBody>
                  <a:tcPr marL="22860" marR="22860" marT="15240" marB="15240" anchor="ctr">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ctr" rtl="0" fontAlgn="b"/>
                      <a:r>
                        <a:rPr lang="en-US" sz="1200">
                          <a:effectLst/>
                          <a:latin typeface="Georgia" panose="02040502050405020303" pitchFamily="18" charset="0"/>
                        </a:rPr>
                        <a:t>Y</a:t>
                      </a:r>
                    </a:p>
                  </a:txBody>
                  <a:tcPr marL="22860" marR="22860" marT="15240" marB="15240" anchor="ctr">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ctr" rtl="0" fontAlgn="b"/>
                      <a:r>
                        <a:rPr lang="en-US" sz="1200">
                          <a:effectLst/>
                          <a:latin typeface="Georgia" panose="02040502050405020303" pitchFamily="18" charset="0"/>
                        </a:rPr>
                        <a:t>Y</a:t>
                      </a:r>
                    </a:p>
                  </a:txBody>
                  <a:tcPr marL="22860" marR="22860" marT="15240" marB="15240" anchor="ctr">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ctr" rtl="0" fontAlgn="b"/>
                      <a:r>
                        <a:rPr lang="en-US" sz="1200" dirty="0">
                          <a:effectLst/>
                          <a:latin typeface="Georgia" panose="02040502050405020303" pitchFamily="18" charset="0"/>
                        </a:rPr>
                        <a:t>6/10</a:t>
                      </a:r>
                    </a:p>
                  </a:txBody>
                  <a:tcPr marL="22860" marR="22860" marT="15240" marB="15240" anchor="ctr">
                    <a:lnL w="7620" cap="flat" cmpd="sng" algn="ctr">
                      <a:solidFill>
                        <a:srgbClr val="CCCCCC"/>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56527378"/>
                  </a:ext>
                </a:extLst>
              </a:tr>
            </a:tbl>
          </a:graphicData>
        </a:graphic>
      </p:graphicFrame>
    </p:spTree>
    <p:extLst>
      <p:ext uri="{BB962C8B-B14F-4D97-AF65-F5344CB8AC3E}">
        <p14:creationId xmlns:p14="http://schemas.microsoft.com/office/powerpoint/2010/main" val="35721995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1163100"/>
            <a:ext cx="9144000" cy="3980815"/>
          </a:xfrm>
          <a:custGeom>
            <a:avLst/>
            <a:gdLst/>
            <a:ahLst/>
            <a:cxnLst/>
            <a:rect l="l" t="t" r="r" b="b"/>
            <a:pathLst>
              <a:path w="9144000" h="3980815">
                <a:moveTo>
                  <a:pt x="0" y="3980399"/>
                </a:moveTo>
                <a:lnTo>
                  <a:pt x="9143999" y="3980399"/>
                </a:lnTo>
                <a:lnTo>
                  <a:pt x="9143999" y="0"/>
                </a:lnTo>
                <a:lnTo>
                  <a:pt x="0" y="0"/>
                </a:lnTo>
                <a:lnTo>
                  <a:pt x="0" y="3980399"/>
                </a:lnTo>
                <a:close/>
              </a:path>
            </a:pathLst>
          </a:custGeom>
          <a:solidFill>
            <a:srgbClr val="FFFFFF"/>
          </a:solidFill>
        </p:spPr>
        <p:txBody>
          <a:bodyPr wrap="square" lIns="0" tIns="0" rIns="0" bIns="0" rtlCol="0"/>
          <a:lstStyle/>
          <a:p>
            <a:endParaRPr/>
          </a:p>
        </p:txBody>
      </p:sp>
      <p:sp>
        <p:nvSpPr>
          <p:cNvPr id="3" name="object 3"/>
          <p:cNvSpPr/>
          <p:nvPr/>
        </p:nvSpPr>
        <p:spPr>
          <a:xfrm>
            <a:off x="4526626" y="571349"/>
            <a:ext cx="4617720" cy="590550"/>
          </a:xfrm>
          <a:custGeom>
            <a:avLst/>
            <a:gdLst/>
            <a:ahLst/>
            <a:cxnLst/>
            <a:rect l="l" t="t" r="r" b="b"/>
            <a:pathLst>
              <a:path w="4617720" h="590550">
                <a:moveTo>
                  <a:pt x="4616173" y="590501"/>
                </a:moveTo>
                <a:lnTo>
                  <a:pt x="0" y="590501"/>
                </a:lnTo>
                <a:lnTo>
                  <a:pt x="4617372" y="0"/>
                </a:lnTo>
                <a:lnTo>
                  <a:pt x="4616173" y="590501"/>
                </a:lnTo>
                <a:close/>
              </a:path>
            </a:pathLst>
          </a:custGeom>
          <a:solidFill>
            <a:srgbClr val="FFFFFF">
              <a:alpha val="6666"/>
            </a:srgbClr>
          </a:solidFill>
        </p:spPr>
        <p:txBody>
          <a:bodyPr wrap="square" lIns="0" tIns="0" rIns="0" bIns="0" rtlCol="0"/>
          <a:lstStyle/>
          <a:p>
            <a:endParaRPr/>
          </a:p>
        </p:txBody>
      </p:sp>
      <p:sp>
        <p:nvSpPr>
          <p:cNvPr id="4" name="object 4"/>
          <p:cNvSpPr/>
          <p:nvPr/>
        </p:nvSpPr>
        <p:spPr>
          <a:xfrm>
            <a:off x="4526626" y="1162132"/>
            <a:ext cx="4617720" cy="571500"/>
          </a:xfrm>
          <a:custGeom>
            <a:avLst/>
            <a:gdLst/>
            <a:ahLst/>
            <a:cxnLst/>
            <a:rect l="l" t="t" r="r" b="b"/>
            <a:pathLst>
              <a:path w="4617720" h="571500">
                <a:moveTo>
                  <a:pt x="4617372" y="571095"/>
                </a:moveTo>
                <a:lnTo>
                  <a:pt x="0" y="0"/>
                </a:lnTo>
                <a:lnTo>
                  <a:pt x="4616173" y="0"/>
                </a:lnTo>
                <a:lnTo>
                  <a:pt x="4617372" y="571095"/>
                </a:lnTo>
                <a:close/>
              </a:path>
            </a:pathLst>
          </a:custGeom>
          <a:solidFill>
            <a:srgbClr val="000000">
              <a:alpha val="7843"/>
            </a:srgbClr>
          </a:solidFill>
        </p:spPr>
        <p:txBody>
          <a:bodyPr wrap="square" lIns="0" tIns="0" rIns="0" bIns="0" rtlCol="0"/>
          <a:lstStyle/>
          <a:p>
            <a:endParaRPr/>
          </a:p>
        </p:txBody>
      </p:sp>
      <p:sp>
        <p:nvSpPr>
          <p:cNvPr id="5" name="object 5"/>
          <p:cNvSpPr txBox="1">
            <a:spLocks noGrp="1"/>
          </p:cNvSpPr>
          <p:nvPr>
            <p:ph type="title"/>
          </p:nvPr>
        </p:nvSpPr>
        <p:spPr>
          <a:xfrm>
            <a:off x="3566914" y="230882"/>
            <a:ext cx="2007870" cy="756920"/>
          </a:xfrm>
          <a:prstGeom prst="rect">
            <a:avLst/>
          </a:prstGeom>
        </p:spPr>
        <p:txBody>
          <a:bodyPr vert="horz" wrap="square" lIns="0" tIns="12700" rIns="0" bIns="0" rtlCol="0">
            <a:spAutoFit/>
          </a:bodyPr>
          <a:lstStyle/>
          <a:p>
            <a:pPr marL="12700">
              <a:lnSpc>
                <a:spcPct val="100000"/>
              </a:lnSpc>
              <a:spcBef>
                <a:spcPts val="100"/>
              </a:spcBef>
            </a:pPr>
            <a:r>
              <a:rPr spc="-5" dirty="0"/>
              <a:t>Results</a:t>
            </a:r>
          </a:p>
        </p:txBody>
      </p:sp>
      <p:sp>
        <p:nvSpPr>
          <p:cNvPr id="6" name="object 6"/>
          <p:cNvSpPr/>
          <p:nvPr/>
        </p:nvSpPr>
        <p:spPr>
          <a:xfrm>
            <a:off x="618167" y="1590675"/>
            <a:ext cx="6012180" cy="304800"/>
          </a:xfrm>
          <a:custGeom>
            <a:avLst/>
            <a:gdLst/>
            <a:ahLst/>
            <a:cxnLst/>
            <a:rect l="l" t="t" r="r" b="b"/>
            <a:pathLst>
              <a:path w="6012180" h="304800">
                <a:moveTo>
                  <a:pt x="0" y="0"/>
                </a:moveTo>
                <a:lnTo>
                  <a:pt x="6012156" y="0"/>
                </a:lnTo>
                <a:lnTo>
                  <a:pt x="6012156" y="304800"/>
                </a:lnTo>
                <a:lnTo>
                  <a:pt x="0" y="304800"/>
                </a:lnTo>
                <a:lnTo>
                  <a:pt x="0" y="0"/>
                </a:lnTo>
                <a:close/>
              </a:path>
            </a:pathLst>
          </a:custGeom>
          <a:solidFill>
            <a:srgbClr val="FFFFFF"/>
          </a:solidFill>
        </p:spPr>
        <p:txBody>
          <a:bodyPr wrap="square" lIns="0" tIns="0" rIns="0" bIns="0" rtlCol="0"/>
          <a:lstStyle/>
          <a:p>
            <a:endParaRPr/>
          </a:p>
        </p:txBody>
      </p:sp>
      <p:sp>
        <p:nvSpPr>
          <p:cNvPr id="7" name="object 7"/>
          <p:cNvSpPr/>
          <p:nvPr/>
        </p:nvSpPr>
        <p:spPr>
          <a:xfrm>
            <a:off x="618167" y="2047875"/>
            <a:ext cx="4453890" cy="304800"/>
          </a:xfrm>
          <a:custGeom>
            <a:avLst/>
            <a:gdLst/>
            <a:ahLst/>
            <a:cxnLst/>
            <a:rect l="l" t="t" r="r" b="b"/>
            <a:pathLst>
              <a:path w="4453890" h="304800">
                <a:moveTo>
                  <a:pt x="0" y="0"/>
                </a:moveTo>
                <a:lnTo>
                  <a:pt x="4453296" y="0"/>
                </a:lnTo>
                <a:lnTo>
                  <a:pt x="4453296" y="304799"/>
                </a:lnTo>
                <a:lnTo>
                  <a:pt x="0" y="304799"/>
                </a:lnTo>
                <a:lnTo>
                  <a:pt x="0" y="0"/>
                </a:lnTo>
                <a:close/>
              </a:path>
            </a:pathLst>
          </a:custGeom>
          <a:solidFill>
            <a:srgbClr val="FFFFFF"/>
          </a:solidFill>
        </p:spPr>
        <p:txBody>
          <a:bodyPr wrap="square" lIns="0" tIns="0" rIns="0" bIns="0" rtlCol="0"/>
          <a:lstStyle/>
          <a:p>
            <a:endParaRPr/>
          </a:p>
        </p:txBody>
      </p:sp>
      <p:sp>
        <p:nvSpPr>
          <p:cNvPr id="8" name="object 8"/>
          <p:cNvSpPr/>
          <p:nvPr/>
        </p:nvSpPr>
        <p:spPr>
          <a:xfrm>
            <a:off x="1075367" y="2352675"/>
            <a:ext cx="4468495" cy="304800"/>
          </a:xfrm>
          <a:custGeom>
            <a:avLst/>
            <a:gdLst/>
            <a:ahLst/>
            <a:cxnLst/>
            <a:rect l="l" t="t" r="r" b="b"/>
            <a:pathLst>
              <a:path w="4468495" h="304800">
                <a:moveTo>
                  <a:pt x="0" y="0"/>
                </a:moveTo>
                <a:lnTo>
                  <a:pt x="4467924" y="0"/>
                </a:lnTo>
                <a:lnTo>
                  <a:pt x="4467924" y="304800"/>
                </a:lnTo>
                <a:lnTo>
                  <a:pt x="0" y="304800"/>
                </a:lnTo>
                <a:lnTo>
                  <a:pt x="0" y="0"/>
                </a:lnTo>
                <a:close/>
              </a:path>
            </a:pathLst>
          </a:custGeom>
          <a:solidFill>
            <a:srgbClr val="FFFFFF"/>
          </a:solidFill>
        </p:spPr>
        <p:txBody>
          <a:bodyPr wrap="square" lIns="0" tIns="0" rIns="0" bIns="0" rtlCol="0"/>
          <a:lstStyle/>
          <a:p>
            <a:endParaRPr/>
          </a:p>
        </p:txBody>
      </p:sp>
      <p:sp>
        <p:nvSpPr>
          <p:cNvPr id="9" name="object 9"/>
          <p:cNvSpPr/>
          <p:nvPr/>
        </p:nvSpPr>
        <p:spPr>
          <a:xfrm>
            <a:off x="1075367" y="2657475"/>
            <a:ext cx="6957695" cy="304800"/>
          </a:xfrm>
          <a:custGeom>
            <a:avLst/>
            <a:gdLst/>
            <a:ahLst/>
            <a:cxnLst/>
            <a:rect l="l" t="t" r="r" b="b"/>
            <a:pathLst>
              <a:path w="6957695" h="304800">
                <a:moveTo>
                  <a:pt x="0" y="0"/>
                </a:moveTo>
                <a:lnTo>
                  <a:pt x="6957590" y="0"/>
                </a:lnTo>
                <a:lnTo>
                  <a:pt x="6957590" y="304800"/>
                </a:lnTo>
                <a:lnTo>
                  <a:pt x="0" y="304800"/>
                </a:lnTo>
                <a:lnTo>
                  <a:pt x="0" y="0"/>
                </a:lnTo>
                <a:close/>
              </a:path>
            </a:pathLst>
          </a:custGeom>
          <a:solidFill>
            <a:srgbClr val="FFFFFF"/>
          </a:solidFill>
        </p:spPr>
        <p:txBody>
          <a:bodyPr wrap="square" lIns="0" tIns="0" rIns="0" bIns="0" rtlCol="0"/>
          <a:lstStyle/>
          <a:p>
            <a:endParaRPr/>
          </a:p>
        </p:txBody>
      </p:sp>
      <p:sp>
        <p:nvSpPr>
          <p:cNvPr id="10" name="object 10"/>
          <p:cNvSpPr/>
          <p:nvPr/>
        </p:nvSpPr>
        <p:spPr>
          <a:xfrm>
            <a:off x="1075367" y="2962275"/>
            <a:ext cx="7151370" cy="304800"/>
          </a:xfrm>
          <a:custGeom>
            <a:avLst/>
            <a:gdLst/>
            <a:ahLst/>
            <a:cxnLst/>
            <a:rect l="l" t="t" r="r" b="b"/>
            <a:pathLst>
              <a:path w="7151370" h="304800">
                <a:moveTo>
                  <a:pt x="0" y="0"/>
                </a:moveTo>
                <a:lnTo>
                  <a:pt x="7151363" y="0"/>
                </a:lnTo>
                <a:lnTo>
                  <a:pt x="7151363" y="304800"/>
                </a:lnTo>
                <a:lnTo>
                  <a:pt x="0" y="304800"/>
                </a:lnTo>
                <a:lnTo>
                  <a:pt x="0" y="0"/>
                </a:lnTo>
                <a:close/>
              </a:path>
            </a:pathLst>
          </a:custGeom>
          <a:solidFill>
            <a:srgbClr val="FFFFFF"/>
          </a:solidFill>
        </p:spPr>
        <p:txBody>
          <a:bodyPr wrap="square" lIns="0" tIns="0" rIns="0" bIns="0" rtlCol="0"/>
          <a:lstStyle/>
          <a:p>
            <a:endParaRPr/>
          </a:p>
        </p:txBody>
      </p:sp>
      <p:sp>
        <p:nvSpPr>
          <p:cNvPr id="11" name="object 11"/>
          <p:cNvSpPr/>
          <p:nvPr/>
        </p:nvSpPr>
        <p:spPr>
          <a:xfrm>
            <a:off x="1457325" y="3267075"/>
            <a:ext cx="6635750" cy="304800"/>
          </a:xfrm>
          <a:custGeom>
            <a:avLst/>
            <a:gdLst/>
            <a:ahLst/>
            <a:cxnLst/>
            <a:rect l="l" t="t" r="r" b="b"/>
            <a:pathLst>
              <a:path w="6635750" h="304800">
                <a:moveTo>
                  <a:pt x="0" y="0"/>
                </a:moveTo>
                <a:lnTo>
                  <a:pt x="6635637" y="0"/>
                </a:lnTo>
                <a:lnTo>
                  <a:pt x="6635637" y="304800"/>
                </a:lnTo>
                <a:lnTo>
                  <a:pt x="0" y="304800"/>
                </a:lnTo>
                <a:lnTo>
                  <a:pt x="0" y="0"/>
                </a:lnTo>
                <a:close/>
              </a:path>
            </a:pathLst>
          </a:custGeom>
          <a:solidFill>
            <a:srgbClr val="FFFFFF"/>
          </a:solidFill>
        </p:spPr>
        <p:txBody>
          <a:bodyPr wrap="square" lIns="0" tIns="0" rIns="0" bIns="0" rtlCol="0"/>
          <a:lstStyle/>
          <a:p>
            <a:endParaRPr/>
          </a:p>
        </p:txBody>
      </p:sp>
      <p:sp>
        <p:nvSpPr>
          <p:cNvPr id="14" name="object 14"/>
          <p:cNvSpPr txBox="1"/>
          <p:nvPr/>
        </p:nvSpPr>
        <p:spPr>
          <a:xfrm>
            <a:off x="605467" y="1776090"/>
            <a:ext cx="7626984" cy="2167260"/>
          </a:xfrm>
          <a:prstGeom prst="rect">
            <a:avLst/>
          </a:prstGeom>
        </p:spPr>
        <p:txBody>
          <a:bodyPr vert="horz" wrap="square" lIns="0" tIns="165100" rIns="0" bIns="0" rtlCol="0">
            <a:spAutoFit/>
          </a:bodyPr>
          <a:lstStyle/>
          <a:p>
            <a:pPr marL="355600" indent="-342900" algn="just">
              <a:lnSpc>
                <a:spcPct val="100000"/>
              </a:lnSpc>
              <a:spcAft>
                <a:spcPts val="1200"/>
              </a:spcAft>
              <a:buFont typeface="Arial" panose="020B0604020202020204" pitchFamily="34" charset="0"/>
              <a:buChar char="•"/>
              <a:tabLst>
                <a:tab pos="394335" algn="l"/>
                <a:tab pos="394970" algn="l"/>
              </a:tabLst>
            </a:pPr>
            <a:r>
              <a:rPr sz="2000" spc="-5" dirty="0">
                <a:latin typeface="Georgia"/>
                <a:cs typeface="Georgia"/>
              </a:rPr>
              <a:t>Samples ranged from</a:t>
            </a:r>
            <a:r>
              <a:rPr lang="en-US" sz="2000" spc="-5" dirty="0">
                <a:latin typeface="Georgia"/>
                <a:cs typeface="Georgia"/>
              </a:rPr>
              <a:t> 10-90</a:t>
            </a:r>
            <a:r>
              <a:rPr sz="2000" spc="-5" dirty="0">
                <a:latin typeface="Georgia"/>
                <a:cs typeface="Georgia"/>
              </a:rPr>
              <a:t> subjects </a:t>
            </a:r>
            <a:r>
              <a:rPr sz="2000" dirty="0">
                <a:latin typeface="Georgia"/>
                <a:cs typeface="Georgia"/>
              </a:rPr>
              <a:t>(</a:t>
            </a:r>
            <a:r>
              <a:rPr lang="en-US" sz="2000" dirty="0">
                <a:latin typeface="Georgia"/>
                <a:cs typeface="Georgia"/>
              </a:rPr>
              <a:t>580</a:t>
            </a:r>
            <a:r>
              <a:rPr sz="2000" spc="-20" dirty="0">
                <a:latin typeface="Georgia"/>
                <a:cs typeface="Georgia"/>
              </a:rPr>
              <a:t> </a:t>
            </a:r>
            <a:r>
              <a:rPr sz="2000" spc="-5" dirty="0">
                <a:latin typeface="Georgia"/>
                <a:cs typeface="Georgia"/>
              </a:rPr>
              <a:t>total)</a:t>
            </a:r>
            <a:endParaRPr sz="2000" dirty="0">
              <a:latin typeface="Georgia"/>
              <a:cs typeface="Georgia"/>
            </a:endParaRPr>
          </a:p>
          <a:p>
            <a:pPr marL="355600" indent="-342900" algn="just">
              <a:lnSpc>
                <a:spcPct val="100000"/>
              </a:lnSpc>
              <a:spcAft>
                <a:spcPts val="1200"/>
              </a:spcAft>
              <a:buFont typeface="Arial" panose="020B0604020202020204" pitchFamily="34" charset="0"/>
              <a:buChar char="•"/>
              <a:tabLst>
                <a:tab pos="394335" algn="l"/>
                <a:tab pos="394970" algn="l"/>
              </a:tabLst>
            </a:pPr>
            <a:r>
              <a:rPr sz="2000" spc="-5" dirty="0">
                <a:latin typeface="Georgia"/>
                <a:cs typeface="Georgia"/>
              </a:rPr>
              <a:t>Treatment parameters varied</a:t>
            </a:r>
            <a:r>
              <a:rPr sz="2000" spc="-10" dirty="0">
                <a:latin typeface="Georgia"/>
                <a:cs typeface="Georgia"/>
              </a:rPr>
              <a:t> </a:t>
            </a:r>
            <a:r>
              <a:rPr sz="2000" spc="-5" dirty="0">
                <a:latin typeface="Georgia"/>
                <a:cs typeface="Georgia"/>
              </a:rPr>
              <a:t>widely</a:t>
            </a:r>
            <a:endParaRPr sz="2000" dirty="0">
              <a:latin typeface="Georgia"/>
              <a:cs typeface="Georgia"/>
            </a:endParaRPr>
          </a:p>
          <a:p>
            <a:pPr marL="812800" lvl="1" indent="-342900" algn="just">
              <a:lnSpc>
                <a:spcPct val="100000"/>
              </a:lnSpc>
              <a:spcAft>
                <a:spcPts val="1200"/>
              </a:spcAft>
              <a:buFont typeface="Arial" panose="020B0604020202020204" pitchFamily="34" charset="0"/>
              <a:buChar char="•"/>
              <a:tabLst>
                <a:tab pos="851535" algn="l"/>
                <a:tab pos="852169" algn="l"/>
              </a:tabLst>
            </a:pPr>
            <a:r>
              <a:rPr sz="2000" spc="-5" dirty="0">
                <a:latin typeface="Georgia"/>
                <a:cs typeface="Georgia"/>
              </a:rPr>
              <a:t>Durations ranged from </a:t>
            </a:r>
            <a:r>
              <a:rPr lang="en-US" sz="2000" spc="-5" dirty="0">
                <a:latin typeface="Georgia"/>
                <a:cs typeface="Georgia"/>
              </a:rPr>
              <a:t>8 weeks</a:t>
            </a:r>
            <a:r>
              <a:rPr sz="2000" dirty="0">
                <a:latin typeface="Georgia"/>
                <a:cs typeface="Georgia"/>
              </a:rPr>
              <a:t> </a:t>
            </a:r>
            <a:r>
              <a:rPr sz="2000" spc="-5" dirty="0">
                <a:latin typeface="Georgia"/>
                <a:cs typeface="Georgia"/>
              </a:rPr>
              <a:t>to </a:t>
            </a:r>
            <a:r>
              <a:rPr lang="en-US" sz="2000" spc="-5" dirty="0">
                <a:latin typeface="Georgia"/>
                <a:cs typeface="Georgia"/>
              </a:rPr>
              <a:t>2 years</a:t>
            </a:r>
            <a:endParaRPr sz="2000" dirty="0">
              <a:latin typeface="Georgia"/>
              <a:cs typeface="Georgia"/>
            </a:endParaRPr>
          </a:p>
          <a:p>
            <a:pPr marL="812800" lvl="1" indent="-342900" algn="just">
              <a:lnSpc>
                <a:spcPct val="100000"/>
              </a:lnSpc>
              <a:spcAft>
                <a:spcPts val="1200"/>
              </a:spcAft>
              <a:buFont typeface="Arial" panose="020B0604020202020204" pitchFamily="34" charset="0"/>
              <a:buChar char="•"/>
              <a:tabLst>
                <a:tab pos="851535" algn="l"/>
                <a:tab pos="852169" algn="l"/>
              </a:tabLst>
            </a:pPr>
            <a:r>
              <a:rPr sz="2000" spc="-5" dirty="0">
                <a:latin typeface="Georgia"/>
                <a:cs typeface="Georgia"/>
              </a:rPr>
              <a:t>Frequency of application varied between</a:t>
            </a:r>
            <a:r>
              <a:rPr lang="en-US" sz="2000" spc="-5" dirty="0">
                <a:latin typeface="Georgia"/>
                <a:cs typeface="Georgia"/>
              </a:rPr>
              <a:t> 1-2 days per week and 60-90 minutes per session</a:t>
            </a:r>
            <a:r>
              <a:rPr lang="en-US" sz="2000" spc="-5" baseline="30000" dirty="0">
                <a:latin typeface="Georgia" panose="02040502050405020303" pitchFamily="18" charset="0"/>
                <a:cs typeface="Georgia"/>
              </a:rPr>
              <a:t>8-22</a:t>
            </a:r>
            <a:endParaRPr lang="en-US" sz="2000" spc="-5" dirty="0">
              <a:latin typeface="Georgia"/>
              <a:cs typeface="Georgia"/>
            </a:endParaRPr>
          </a:p>
        </p:txBody>
      </p:sp>
      <p:sp>
        <p:nvSpPr>
          <p:cNvPr id="15" name="object 15"/>
          <p:cNvSpPr/>
          <p:nvPr/>
        </p:nvSpPr>
        <p:spPr>
          <a:xfrm>
            <a:off x="7855749" y="3675575"/>
            <a:ext cx="1107299" cy="1467924"/>
          </a:xfrm>
          <a:prstGeom prst="rect">
            <a:avLst/>
          </a:prstGeom>
          <a:blipFill>
            <a:blip r:embed="rId2" cstate="print"/>
            <a:stretch>
              <a:fillRect/>
            </a:stretch>
          </a:blipFill>
        </p:spPr>
        <p:txBody>
          <a:bodyPr wrap="square" lIns="0" tIns="0" rIns="0" bIns="0" rtlCol="0"/>
          <a:lstStyle/>
          <a:p>
            <a:endParaRPr/>
          </a:p>
        </p:txBody>
      </p:sp>
      <p:sp>
        <p:nvSpPr>
          <p:cNvPr id="16" name="object 16"/>
          <p:cNvSpPr txBox="1">
            <a:spLocks noGrp="1"/>
          </p:cNvSpPr>
          <p:nvPr>
            <p:ph type="sldNum" sz="quarter" idx="7"/>
          </p:nvPr>
        </p:nvSpPr>
        <p:spPr>
          <a:prstGeom prst="rect">
            <a:avLst/>
          </a:prstGeom>
        </p:spPr>
        <p:txBody>
          <a:bodyPr vert="horz" wrap="square" lIns="0" tIns="0" rIns="0" bIns="0" rtlCol="0">
            <a:spAutoFit/>
          </a:bodyPr>
          <a:lstStyle/>
          <a:p>
            <a:pPr marL="55244">
              <a:lnSpc>
                <a:spcPts val="1550"/>
              </a:lnSpc>
            </a:pPr>
            <a:fld id="{81D60167-4931-47E6-BA6A-407CBD079E47}" type="slidenum">
              <a:rPr dirty="0"/>
              <a:t>16</a:t>
            </a:fld>
            <a:endParaRP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1163100"/>
            <a:ext cx="9144000" cy="3980815"/>
          </a:xfrm>
          <a:custGeom>
            <a:avLst/>
            <a:gdLst/>
            <a:ahLst/>
            <a:cxnLst/>
            <a:rect l="l" t="t" r="r" b="b"/>
            <a:pathLst>
              <a:path w="9144000" h="3980815">
                <a:moveTo>
                  <a:pt x="0" y="3980399"/>
                </a:moveTo>
                <a:lnTo>
                  <a:pt x="9143999" y="3980399"/>
                </a:lnTo>
                <a:lnTo>
                  <a:pt x="9143999" y="0"/>
                </a:lnTo>
                <a:lnTo>
                  <a:pt x="0" y="0"/>
                </a:lnTo>
                <a:lnTo>
                  <a:pt x="0" y="3980399"/>
                </a:lnTo>
                <a:close/>
              </a:path>
            </a:pathLst>
          </a:custGeom>
          <a:solidFill>
            <a:srgbClr val="FFFFFF"/>
          </a:solidFill>
        </p:spPr>
        <p:txBody>
          <a:bodyPr wrap="square" lIns="0" tIns="0" rIns="0" bIns="0" rtlCol="0"/>
          <a:lstStyle/>
          <a:p>
            <a:endParaRPr/>
          </a:p>
        </p:txBody>
      </p:sp>
      <p:sp>
        <p:nvSpPr>
          <p:cNvPr id="3" name="object 3"/>
          <p:cNvSpPr/>
          <p:nvPr/>
        </p:nvSpPr>
        <p:spPr>
          <a:xfrm>
            <a:off x="4526626" y="571349"/>
            <a:ext cx="4617720" cy="590550"/>
          </a:xfrm>
          <a:custGeom>
            <a:avLst/>
            <a:gdLst/>
            <a:ahLst/>
            <a:cxnLst/>
            <a:rect l="l" t="t" r="r" b="b"/>
            <a:pathLst>
              <a:path w="4617720" h="590550">
                <a:moveTo>
                  <a:pt x="4616173" y="590501"/>
                </a:moveTo>
                <a:lnTo>
                  <a:pt x="0" y="590501"/>
                </a:lnTo>
                <a:lnTo>
                  <a:pt x="4617372" y="0"/>
                </a:lnTo>
                <a:lnTo>
                  <a:pt x="4616173" y="590501"/>
                </a:lnTo>
                <a:close/>
              </a:path>
            </a:pathLst>
          </a:custGeom>
          <a:solidFill>
            <a:srgbClr val="FFFFFF">
              <a:alpha val="6666"/>
            </a:srgbClr>
          </a:solidFill>
        </p:spPr>
        <p:txBody>
          <a:bodyPr wrap="square" lIns="0" tIns="0" rIns="0" bIns="0" rtlCol="0"/>
          <a:lstStyle/>
          <a:p>
            <a:endParaRPr/>
          </a:p>
        </p:txBody>
      </p:sp>
      <p:sp>
        <p:nvSpPr>
          <p:cNvPr id="4" name="object 4"/>
          <p:cNvSpPr/>
          <p:nvPr/>
        </p:nvSpPr>
        <p:spPr>
          <a:xfrm>
            <a:off x="4526626" y="1162132"/>
            <a:ext cx="4617720" cy="571500"/>
          </a:xfrm>
          <a:custGeom>
            <a:avLst/>
            <a:gdLst/>
            <a:ahLst/>
            <a:cxnLst/>
            <a:rect l="l" t="t" r="r" b="b"/>
            <a:pathLst>
              <a:path w="4617720" h="571500">
                <a:moveTo>
                  <a:pt x="4617372" y="571095"/>
                </a:moveTo>
                <a:lnTo>
                  <a:pt x="0" y="0"/>
                </a:lnTo>
                <a:lnTo>
                  <a:pt x="4616173" y="0"/>
                </a:lnTo>
                <a:lnTo>
                  <a:pt x="4617372" y="571095"/>
                </a:lnTo>
                <a:close/>
              </a:path>
            </a:pathLst>
          </a:custGeom>
          <a:solidFill>
            <a:srgbClr val="000000">
              <a:alpha val="7843"/>
            </a:srgbClr>
          </a:solidFill>
        </p:spPr>
        <p:txBody>
          <a:bodyPr wrap="square" lIns="0" tIns="0" rIns="0" bIns="0" rtlCol="0"/>
          <a:lstStyle/>
          <a:p>
            <a:endParaRPr/>
          </a:p>
        </p:txBody>
      </p:sp>
      <p:sp>
        <p:nvSpPr>
          <p:cNvPr id="5" name="object 5"/>
          <p:cNvSpPr txBox="1">
            <a:spLocks noGrp="1"/>
          </p:cNvSpPr>
          <p:nvPr>
            <p:ph type="title"/>
          </p:nvPr>
        </p:nvSpPr>
        <p:spPr>
          <a:xfrm>
            <a:off x="3566914" y="230882"/>
            <a:ext cx="2007870" cy="756920"/>
          </a:xfrm>
          <a:prstGeom prst="rect">
            <a:avLst/>
          </a:prstGeom>
        </p:spPr>
        <p:txBody>
          <a:bodyPr vert="horz" wrap="square" lIns="0" tIns="12700" rIns="0" bIns="0" rtlCol="0">
            <a:spAutoFit/>
          </a:bodyPr>
          <a:lstStyle/>
          <a:p>
            <a:pPr marL="12700">
              <a:lnSpc>
                <a:spcPct val="100000"/>
              </a:lnSpc>
              <a:spcBef>
                <a:spcPts val="100"/>
              </a:spcBef>
            </a:pPr>
            <a:r>
              <a:rPr spc="-5" dirty="0"/>
              <a:t>Results</a:t>
            </a:r>
          </a:p>
        </p:txBody>
      </p:sp>
      <p:sp>
        <p:nvSpPr>
          <p:cNvPr id="7" name="object 7"/>
          <p:cNvSpPr/>
          <p:nvPr/>
        </p:nvSpPr>
        <p:spPr>
          <a:xfrm>
            <a:off x="852499" y="1705124"/>
            <a:ext cx="5032375" cy="304800"/>
          </a:xfrm>
          <a:custGeom>
            <a:avLst/>
            <a:gdLst/>
            <a:ahLst/>
            <a:cxnLst/>
            <a:rect l="l" t="t" r="r" b="b"/>
            <a:pathLst>
              <a:path w="5032375" h="304800">
                <a:moveTo>
                  <a:pt x="0" y="0"/>
                </a:moveTo>
                <a:lnTo>
                  <a:pt x="5032269" y="0"/>
                </a:lnTo>
                <a:lnTo>
                  <a:pt x="5032269" y="304800"/>
                </a:lnTo>
                <a:lnTo>
                  <a:pt x="0" y="304800"/>
                </a:lnTo>
                <a:lnTo>
                  <a:pt x="0" y="0"/>
                </a:lnTo>
                <a:close/>
              </a:path>
            </a:pathLst>
          </a:custGeom>
          <a:solidFill>
            <a:srgbClr val="FFFFFF"/>
          </a:solidFill>
        </p:spPr>
        <p:txBody>
          <a:bodyPr wrap="square" lIns="0" tIns="0" rIns="0" bIns="0" rtlCol="0"/>
          <a:lstStyle/>
          <a:p>
            <a:endParaRPr/>
          </a:p>
        </p:txBody>
      </p:sp>
      <p:sp>
        <p:nvSpPr>
          <p:cNvPr id="8" name="object 8"/>
          <p:cNvSpPr/>
          <p:nvPr/>
        </p:nvSpPr>
        <p:spPr>
          <a:xfrm>
            <a:off x="852499" y="2867175"/>
            <a:ext cx="7591425" cy="304800"/>
          </a:xfrm>
          <a:custGeom>
            <a:avLst/>
            <a:gdLst/>
            <a:ahLst/>
            <a:cxnLst/>
            <a:rect l="l" t="t" r="r" b="b"/>
            <a:pathLst>
              <a:path w="7591425" h="304800">
                <a:moveTo>
                  <a:pt x="0" y="0"/>
                </a:moveTo>
                <a:lnTo>
                  <a:pt x="7590987" y="0"/>
                </a:lnTo>
                <a:lnTo>
                  <a:pt x="7590987" y="304800"/>
                </a:lnTo>
                <a:lnTo>
                  <a:pt x="0" y="304800"/>
                </a:lnTo>
                <a:lnTo>
                  <a:pt x="0" y="0"/>
                </a:lnTo>
                <a:close/>
              </a:path>
            </a:pathLst>
          </a:custGeom>
          <a:solidFill>
            <a:srgbClr val="FFFFFF"/>
          </a:solidFill>
        </p:spPr>
        <p:txBody>
          <a:bodyPr wrap="square" lIns="0" tIns="0" rIns="0" bIns="0" rtlCol="0"/>
          <a:lstStyle/>
          <a:p>
            <a:endParaRPr/>
          </a:p>
        </p:txBody>
      </p:sp>
      <p:sp>
        <p:nvSpPr>
          <p:cNvPr id="9" name="object 9"/>
          <p:cNvSpPr/>
          <p:nvPr/>
        </p:nvSpPr>
        <p:spPr>
          <a:xfrm>
            <a:off x="852499" y="3171975"/>
            <a:ext cx="7371715" cy="304800"/>
          </a:xfrm>
          <a:custGeom>
            <a:avLst/>
            <a:gdLst/>
            <a:ahLst/>
            <a:cxnLst/>
            <a:rect l="l" t="t" r="r" b="b"/>
            <a:pathLst>
              <a:path w="7371715" h="304800">
                <a:moveTo>
                  <a:pt x="0" y="0"/>
                </a:moveTo>
                <a:lnTo>
                  <a:pt x="7371306" y="0"/>
                </a:lnTo>
                <a:lnTo>
                  <a:pt x="7371306" y="304800"/>
                </a:lnTo>
                <a:lnTo>
                  <a:pt x="0" y="304800"/>
                </a:lnTo>
                <a:lnTo>
                  <a:pt x="0" y="0"/>
                </a:lnTo>
                <a:close/>
              </a:path>
            </a:pathLst>
          </a:custGeom>
          <a:solidFill>
            <a:srgbClr val="FFFFFF"/>
          </a:solidFill>
        </p:spPr>
        <p:txBody>
          <a:bodyPr wrap="square" lIns="0" tIns="0" rIns="0" bIns="0" rtlCol="0"/>
          <a:lstStyle/>
          <a:p>
            <a:endParaRPr/>
          </a:p>
        </p:txBody>
      </p:sp>
      <p:sp>
        <p:nvSpPr>
          <p:cNvPr id="10" name="object 10"/>
          <p:cNvSpPr/>
          <p:nvPr/>
        </p:nvSpPr>
        <p:spPr>
          <a:xfrm>
            <a:off x="852499" y="3476774"/>
            <a:ext cx="3127375" cy="304800"/>
          </a:xfrm>
          <a:custGeom>
            <a:avLst/>
            <a:gdLst/>
            <a:ahLst/>
            <a:cxnLst/>
            <a:rect l="l" t="t" r="r" b="b"/>
            <a:pathLst>
              <a:path w="3127375" h="304800">
                <a:moveTo>
                  <a:pt x="0" y="0"/>
                </a:moveTo>
                <a:lnTo>
                  <a:pt x="3127145" y="0"/>
                </a:lnTo>
                <a:lnTo>
                  <a:pt x="3127145" y="304800"/>
                </a:lnTo>
                <a:lnTo>
                  <a:pt x="0" y="304800"/>
                </a:lnTo>
                <a:lnTo>
                  <a:pt x="0" y="0"/>
                </a:lnTo>
                <a:close/>
              </a:path>
            </a:pathLst>
          </a:custGeom>
          <a:solidFill>
            <a:srgbClr val="FFFFFF"/>
          </a:solidFill>
        </p:spPr>
        <p:txBody>
          <a:bodyPr wrap="square" lIns="0" tIns="0" rIns="0" bIns="0" rtlCol="0"/>
          <a:lstStyle/>
          <a:p>
            <a:endParaRPr/>
          </a:p>
        </p:txBody>
      </p:sp>
      <p:sp>
        <p:nvSpPr>
          <p:cNvPr id="11" name="object 11"/>
          <p:cNvSpPr/>
          <p:nvPr/>
        </p:nvSpPr>
        <p:spPr>
          <a:xfrm>
            <a:off x="470542" y="3905400"/>
            <a:ext cx="7274559" cy="304800"/>
          </a:xfrm>
          <a:custGeom>
            <a:avLst/>
            <a:gdLst/>
            <a:ahLst/>
            <a:cxnLst/>
            <a:rect l="l" t="t" r="r" b="b"/>
            <a:pathLst>
              <a:path w="7274559" h="304800">
                <a:moveTo>
                  <a:pt x="0" y="0"/>
                </a:moveTo>
                <a:lnTo>
                  <a:pt x="7273974" y="0"/>
                </a:lnTo>
                <a:lnTo>
                  <a:pt x="7273974" y="304800"/>
                </a:lnTo>
                <a:lnTo>
                  <a:pt x="0" y="304800"/>
                </a:lnTo>
                <a:lnTo>
                  <a:pt x="0" y="0"/>
                </a:lnTo>
                <a:close/>
              </a:path>
            </a:pathLst>
          </a:custGeom>
          <a:solidFill>
            <a:srgbClr val="FFFFFF"/>
          </a:solidFill>
        </p:spPr>
        <p:txBody>
          <a:bodyPr wrap="square" lIns="0" tIns="0" rIns="0" bIns="0" rtlCol="0"/>
          <a:lstStyle/>
          <a:p>
            <a:endParaRPr/>
          </a:p>
        </p:txBody>
      </p:sp>
      <p:sp>
        <p:nvSpPr>
          <p:cNvPr id="12" name="object 12"/>
          <p:cNvSpPr/>
          <p:nvPr/>
        </p:nvSpPr>
        <p:spPr>
          <a:xfrm>
            <a:off x="852499" y="4210200"/>
            <a:ext cx="1502410" cy="304800"/>
          </a:xfrm>
          <a:custGeom>
            <a:avLst/>
            <a:gdLst/>
            <a:ahLst/>
            <a:cxnLst/>
            <a:rect l="l" t="t" r="r" b="b"/>
            <a:pathLst>
              <a:path w="1502410" h="304800">
                <a:moveTo>
                  <a:pt x="0" y="0"/>
                </a:moveTo>
                <a:lnTo>
                  <a:pt x="1501957" y="0"/>
                </a:lnTo>
                <a:lnTo>
                  <a:pt x="1501957" y="304800"/>
                </a:lnTo>
                <a:lnTo>
                  <a:pt x="0" y="304800"/>
                </a:lnTo>
                <a:lnTo>
                  <a:pt x="0" y="0"/>
                </a:lnTo>
                <a:close/>
              </a:path>
            </a:pathLst>
          </a:custGeom>
          <a:solidFill>
            <a:srgbClr val="FFFFFF"/>
          </a:solidFill>
        </p:spPr>
        <p:txBody>
          <a:bodyPr wrap="square" lIns="0" tIns="0" rIns="0" bIns="0" rtlCol="0"/>
          <a:lstStyle/>
          <a:p>
            <a:endParaRPr/>
          </a:p>
        </p:txBody>
      </p:sp>
      <p:sp>
        <p:nvSpPr>
          <p:cNvPr id="13" name="object 13"/>
          <p:cNvSpPr/>
          <p:nvPr/>
        </p:nvSpPr>
        <p:spPr>
          <a:xfrm>
            <a:off x="852499" y="4638825"/>
            <a:ext cx="7000240" cy="304800"/>
          </a:xfrm>
          <a:custGeom>
            <a:avLst/>
            <a:gdLst/>
            <a:ahLst/>
            <a:cxnLst/>
            <a:rect l="l" t="t" r="r" b="b"/>
            <a:pathLst>
              <a:path w="7000240" h="304800">
                <a:moveTo>
                  <a:pt x="0" y="0"/>
                </a:moveTo>
                <a:lnTo>
                  <a:pt x="7000125" y="0"/>
                </a:lnTo>
                <a:lnTo>
                  <a:pt x="7000125" y="304800"/>
                </a:lnTo>
                <a:lnTo>
                  <a:pt x="0" y="304800"/>
                </a:lnTo>
                <a:lnTo>
                  <a:pt x="0" y="0"/>
                </a:lnTo>
                <a:close/>
              </a:path>
            </a:pathLst>
          </a:custGeom>
          <a:solidFill>
            <a:srgbClr val="FFFFFF"/>
          </a:solidFill>
        </p:spPr>
        <p:txBody>
          <a:bodyPr wrap="square" lIns="0" tIns="0" rIns="0" bIns="0" rtlCol="0"/>
          <a:lstStyle/>
          <a:p>
            <a:endParaRPr/>
          </a:p>
        </p:txBody>
      </p:sp>
      <p:sp>
        <p:nvSpPr>
          <p:cNvPr id="14" name="object 14"/>
          <p:cNvSpPr txBox="1"/>
          <p:nvPr/>
        </p:nvSpPr>
        <p:spPr>
          <a:xfrm>
            <a:off x="609600" y="1352550"/>
            <a:ext cx="7842892" cy="3706143"/>
          </a:xfrm>
          <a:prstGeom prst="rect">
            <a:avLst/>
          </a:prstGeom>
        </p:spPr>
        <p:txBody>
          <a:bodyPr vert="horz" wrap="square" lIns="0" tIns="12700" rIns="0" bIns="0" rtlCol="0">
            <a:spAutoFit/>
          </a:bodyPr>
          <a:lstStyle/>
          <a:p>
            <a:pPr marL="298450" marR="153035" indent="-285750" algn="just">
              <a:lnSpc>
                <a:spcPct val="100000"/>
              </a:lnSpc>
              <a:spcAft>
                <a:spcPts val="600"/>
              </a:spcAft>
              <a:buFont typeface="Arial" panose="020B0604020202020204" pitchFamily="34" charset="0"/>
              <a:buChar char="•"/>
              <a:tabLst>
                <a:tab pos="394335" algn="l"/>
                <a:tab pos="394970" algn="l"/>
              </a:tabLst>
            </a:pPr>
            <a:r>
              <a:rPr lang="en-US" sz="2000" dirty="0">
                <a:latin typeface="Georgia" panose="02040502050405020303" pitchFamily="18" charset="0"/>
              </a:rPr>
              <a:t>Four out of 15 studies found statistically significant improvements in PDQ scores as follows:</a:t>
            </a:r>
          </a:p>
          <a:p>
            <a:pPr marL="755650" marR="153035" lvl="1" indent="-285750" algn="just">
              <a:spcAft>
                <a:spcPts val="600"/>
              </a:spcAft>
              <a:buFont typeface="Arial" panose="020B0604020202020204" pitchFamily="34" charset="0"/>
              <a:buChar char="•"/>
              <a:tabLst>
                <a:tab pos="394335" algn="l"/>
                <a:tab pos="394970" algn="l"/>
              </a:tabLst>
            </a:pPr>
            <a:r>
              <a:rPr lang="en-US" sz="2000" dirty="0">
                <a:latin typeface="Georgia" panose="02040502050405020303" pitchFamily="18" charset="0"/>
              </a:rPr>
              <a:t>within group</a:t>
            </a:r>
          </a:p>
          <a:p>
            <a:pPr marL="1212850" marR="153035" lvl="2" indent="-285750" algn="just">
              <a:spcAft>
                <a:spcPts val="600"/>
              </a:spcAft>
              <a:buFont typeface="Arial" panose="020B0604020202020204" pitchFamily="34" charset="0"/>
              <a:buChar char="•"/>
              <a:tabLst>
                <a:tab pos="394335" algn="l"/>
                <a:tab pos="394970" algn="l"/>
              </a:tabLst>
            </a:pPr>
            <a:r>
              <a:rPr lang="en-US" sz="2000" dirty="0">
                <a:latin typeface="Georgia" panose="02040502050405020303" pitchFamily="18" charset="0"/>
              </a:rPr>
              <a:t>Boxing (-4.0 pts)</a:t>
            </a:r>
            <a:r>
              <a:rPr lang="en-US" sz="2000" baseline="30000" dirty="0">
                <a:latin typeface="Georgia" panose="02040502050405020303" pitchFamily="18" charset="0"/>
              </a:rPr>
              <a:t>8</a:t>
            </a:r>
            <a:r>
              <a:rPr lang="en-US" sz="2000" dirty="0">
                <a:latin typeface="Georgia" panose="02040502050405020303" pitchFamily="18" charset="0"/>
              </a:rPr>
              <a:t> and</a:t>
            </a:r>
          </a:p>
          <a:p>
            <a:pPr marL="1212850" marR="153035" lvl="2" indent="-285750" algn="just">
              <a:spcAft>
                <a:spcPts val="600"/>
              </a:spcAft>
              <a:buFont typeface="Arial" panose="020B0604020202020204" pitchFamily="34" charset="0"/>
              <a:buChar char="•"/>
              <a:tabLst>
                <a:tab pos="394335" algn="l"/>
                <a:tab pos="394970" algn="l"/>
              </a:tabLst>
            </a:pPr>
            <a:r>
              <a:rPr lang="en-US" sz="2000" dirty="0">
                <a:latin typeface="Georgia" panose="02040502050405020303" pitchFamily="18" charset="0"/>
              </a:rPr>
              <a:t>Yoga (-11.5 pts)</a:t>
            </a:r>
            <a:r>
              <a:rPr lang="en-US" sz="2000" baseline="30000" dirty="0">
                <a:latin typeface="Georgia" panose="02040502050405020303" pitchFamily="18" charset="0"/>
              </a:rPr>
              <a:t>13</a:t>
            </a:r>
            <a:endParaRPr lang="en-US" sz="2000" dirty="0">
              <a:latin typeface="Georgia" panose="02040502050405020303" pitchFamily="18" charset="0"/>
            </a:endParaRPr>
          </a:p>
          <a:p>
            <a:pPr marL="755650" marR="153035" lvl="1" indent="-285750" algn="just">
              <a:spcAft>
                <a:spcPts val="600"/>
              </a:spcAft>
              <a:buFont typeface="Arial" panose="020B0604020202020204" pitchFamily="34" charset="0"/>
              <a:buChar char="•"/>
              <a:tabLst>
                <a:tab pos="394335" algn="l"/>
                <a:tab pos="394970" algn="l"/>
              </a:tabLst>
            </a:pPr>
            <a:r>
              <a:rPr lang="en-US" sz="2000" dirty="0">
                <a:latin typeface="Georgia" panose="02040502050405020303" pitchFamily="18" charset="0"/>
              </a:rPr>
              <a:t>between groups</a:t>
            </a:r>
          </a:p>
          <a:p>
            <a:pPr marL="1212850" marR="153035" lvl="2" indent="-285750" algn="just">
              <a:spcAft>
                <a:spcPts val="600"/>
              </a:spcAft>
              <a:buFont typeface="Arial" panose="020B0604020202020204" pitchFamily="34" charset="0"/>
              <a:buChar char="•"/>
              <a:tabLst>
                <a:tab pos="394335" algn="l"/>
                <a:tab pos="394970" algn="l"/>
              </a:tabLst>
            </a:pPr>
            <a:r>
              <a:rPr lang="en-US" sz="2000" dirty="0">
                <a:latin typeface="Georgia" panose="02040502050405020303" pitchFamily="18" charset="0"/>
              </a:rPr>
              <a:t>Tai Chi (-7.65 pts)</a:t>
            </a:r>
            <a:r>
              <a:rPr lang="en-US" sz="2000" baseline="30000" dirty="0">
                <a:latin typeface="Georgia" panose="02040502050405020303" pitchFamily="18" charset="0"/>
              </a:rPr>
              <a:t>21</a:t>
            </a:r>
            <a:r>
              <a:rPr lang="en-US" sz="2000" dirty="0">
                <a:latin typeface="Georgia" panose="02040502050405020303" pitchFamily="18" charset="0"/>
              </a:rPr>
              <a:t>, </a:t>
            </a:r>
          </a:p>
          <a:p>
            <a:pPr marL="1212850" marR="153035" lvl="2" indent="-285750" algn="just">
              <a:spcAft>
                <a:spcPts val="600"/>
              </a:spcAft>
              <a:buFont typeface="Arial" panose="020B0604020202020204" pitchFamily="34" charset="0"/>
              <a:buChar char="•"/>
              <a:tabLst>
                <a:tab pos="394335" algn="l"/>
                <a:tab pos="394970" algn="l"/>
              </a:tabLst>
            </a:pPr>
            <a:r>
              <a:rPr lang="en-US" sz="2000" dirty="0">
                <a:latin typeface="Georgia" panose="02040502050405020303" pitchFamily="18" charset="0"/>
              </a:rPr>
              <a:t>Yoga (-16.7 pts)</a:t>
            </a:r>
            <a:r>
              <a:rPr lang="en-US" sz="2000" baseline="30000" dirty="0">
                <a:latin typeface="Georgia" panose="02040502050405020303" pitchFamily="18" charset="0"/>
              </a:rPr>
              <a:t>13</a:t>
            </a:r>
            <a:r>
              <a:rPr lang="en-US" sz="2000" dirty="0">
                <a:latin typeface="Georgia" panose="02040502050405020303" pitchFamily="18" charset="0"/>
              </a:rPr>
              <a:t>, </a:t>
            </a:r>
          </a:p>
          <a:p>
            <a:pPr marL="1212850" marR="153035" lvl="2" indent="-285750" algn="just">
              <a:spcAft>
                <a:spcPts val="600"/>
              </a:spcAft>
              <a:buFont typeface="Arial" panose="020B0604020202020204" pitchFamily="34" charset="0"/>
              <a:buChar char="•"/>
              <a:tabLst>
                <a:tab pos="394335" algn="l"/>
                <a:tab pos="394970" algn="l"/>
              </a:tabLst>
            </a:pPr>
            <a:r>
              <a:rPr lang="en-US" sz="2000" dirty="0">
                <a:latin typeface="Georgia" panose="02040502050405020303" pitchFamily="18" charset="0"/>
              </a:rPr>
              <a:t>Irish set dancing (-8.4 pts)</a:t>
            </a:r>
            <a:r>
              <a:rPr lang="en-US" sz="2000" baseline="30000" dirty="0">
                <a:latin typeface="Georgia" panose="02040502050405020303" pitchFamily="18" charset="0"/>
              </a:rPr>
              <a:t>22</a:t>
            </a:r>
            <a:r>
              <a:rPr lang="en-US" sz="2000" dirty="0">
                <a:latin typeface="Georgia" panose="02040502050405020303" pitchFamily="18" charset="0"/>
              </a:rPr>
              <a:t> and </a:t>
            </a:r>
          </a:p>
          <a:p>
            <a:pPr marL="1212850" marR="153035" lvl="2" indent="-285750" algn="just">
              <a:spcAft>
                <a:spcPts val="600"/>
              </a:spcAft>
              <a:buFont typeface="Arial" panose="020B0604020202020204" pitchFamily="34" charset="0"/>
              <a:buChar char="•"/>
              <a:tabLst>
                <a:tab pos="394335" algn="l"/>
                <a:tab pos="394970" algn="l"/>
              </a:tabLst>
            </a:pPr>
            <a:r>
              <a:rPr lang="en-US" sz="2000" dirty="0">
                <a:latin typeface="Georgia" panose="02040502050405020303" pitchFamily="18" charset="0"/>
              </a:rPr>
              <a:t>Argentine Tango (-7.5 pts)</a:t>
            </a:r>
            <a:r>
              <a:rPr lang="en-US" sz="2000" baseline="30000" dirty="0">
                <a:latin typeface="Georgia" panose="02040502050405020303" pitchFamily="18" charset="0"/>
              </a:rPr>
              <a:t>17</a:t>
            </a:r>
            <a:endParaRPr lang="en-US" sz="2000" dirty="0">
              <a:latin typeface="Georgia" panose="02040502050405020303" pitchFamily="18" charset="0"/>
            </a:endParaRPr>
          </a:p>
        </p:txBody>
      </p:sp>
      <p:sp>
        <p:nvSpPr>
          <p:cNvPr id="15" name="object 15"/>
          <p:cNvSpPr/>
          <p:nvPr/>
        </p:nvSpPr>
        <p:spPr>
          <a:xfrm>
            <a:off x="7855749" y="3675575"/>
            <a:ext cx="1107299" cy="1467924"/>
          </a:xfrm>
          <a:prstGeom prst="rect">
            <a:avLst/>
          </a:prstGeom>
          <a:blipFill>
            <a:blip r:embed="rId3" cstate="print"/>
            <a:stretch>
              <a:fillRect/>
            </a:stretch>
          </a:blipFill>
        </p:spPr>
        <p:txBody>
          <a:bodyPr wrap="square" lIns="0" tIns="0" rIns="0" bIns="0" rtlCol="0"/>
          <a:lstStyle/>
          <a:p>
            <a:endParaRPr/>
          </a:p>
        </p:txBody>
      </p:sp>
      <p:sp>
        <p:nvSpPr>
          <p:cNvPr id="16" name="object 16"/>
          <p:cNvSpPr txBox="1">
            <a:spLocks noGrp="1"/>
          </p:cNvSpPr>
          <p:nvPr>
            <p:ph type="sldNum" sz="quarter" idx="7"/>
          </p:nvPr>
        </p:nvSpPr>
        <p:spPr>
          <a:prstGeom prst="rect">
            <a:avLst/>
          </a:prstGeom>
        </p:spPr>
        <p:txBody>
          <a:bodyPr vert="horz" wrap="square" lIns="0" tIns="0" rIns="0" bIns="0" rtlCol="0">
            <a:spAutoFit/>
          </a:bodyPr>
          <a:lstStyle/>
          <a:p>
            <a:pPr marL="55244">
              <a:lnSpc>
                <a:spcPts val="1550"/>
              </a:lnSpc>
            </a:pPr>
            <a:fld id="{81D60167-4931-47E6-BA6A-407CBD079E47}" type="slidenum">
              <a:rPr dirty="0"/>
              <a:t>17</a:t>
            </a:fld>
            <a:endParaRP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1195757"/>
            <a:ext cx="9144000" cy="3980815"/>
          </a:xfrm>
          <a:custGeom>
            <a:avLst/>
            <a:gdLst/>
            <a:ahLst/>
            <a:cxnLst/>
            <a:rect l="l" t="t" r="r" b="b"/>
            <a:pathLst>
              <a:path w="9144000" h="3980815">
                <a:moveTo>
                  <a:pt x="0" y="3980399"/>
                </a:moveTo>
                <a:lnTo>
                  <a:pt x="9143999" y="3980399"/>
                </a:lnTo>
                <a:lnTo>
                  <a:pt x="9143999" y="0"/>
                </a:lnTo>
                <a:lnTo>
                  <a:pt x="0" y="0"/>
                </a:lnTo>
                <a:lnTo>
                  <a:pt x="0" y="3980399"/>
                </a:lnTo>
                <a:close/>
              </a:path>
            </a:pathLst>
          </a:custGeom>
          <a:solidFill>
            <a:srgbClr val="FFFFFF"/>
          </a:solidFill>
        </p:spPr>
        <p:txBody>
          <a:bodyPr wrap="square" lIns="0" tIns="0" rIns="0" bIns="0" rtlCol="0"/>
          <a:lstStyle/>
          <a:p>
            <a:endParaRPr/>
          </a:p>
        </p:txBody>
      </p:sp>
      <p:sp>
        <p:nvSpPr>
          <p:cNvPr id="3" name="object 3"/>
          <p:cNvSpPr/>
          <p:nvPr/>
        </p:nvSpPr>
        <p:spPr>
          <a:xfrm>
            <a:off x="4526626" y="571349"/>
            <a:ext cx="4617720" cy="590550"/>
          </a:xfrm>
          <a:custGeom>
            <a:avLst/>
            <a:gdLst/>
            <a:ahLst/>
            <a:cxnLst/>
            <a:rect l="l" t="t" r="r" b="b"/>
            <a:pathLst>
              <a:path w="4617720" h="590550">
                <a:moveTo>
                  <a:pt x="4616173" y="590501"/>
                </a:moveTo>
                <a:lnTo>
                  <a:pt x="0" y="590501"/>
                </a:lnTo>
                <a:lnTo>
                  <a:pt x="4617372" y="0"/>
                </a:lnTo>
                <a:lnTo>
                  <a:pt x="4616173" y="590501"/>
                </a:lnTo>
                <a:close/>
              </a:path>
            </a:pathLst>
          </a:custGeom>
          <a:solidFill>
            <a:srgbClr val="FFFFFF">
              <a:alpha val="6666"/>
            </a:srgbClr>
          </a:solidFill>
        </p:spPr>
        <p:txBody>
          <a:bodyPr wrap="square" lIns="0" tIns="0" rIns="0" bIns="0" rtlCol="0"/>
          <a:lstStyle/>
          <a:p>
            <a:endParaRPr/>
          </a:p>
        </p:txBody>
      </p:sp>
      <p:sp>
        <p:nvSpPr>
          <p:cNvPr id="4" name="object 4"/>
          <p:cNvSpPr/>
          <p:nvPr/>
        </p:nvSpPr>
        <p:spPr>
          <a:xfrm>
            <a:off x="4526626" y="1162132"/>
            <a:ext cx="4617720" cy="571500"/>
          </a:xfrm>
          <a:custGeom>
            <a:avLst/>
            <a:gdLst/>
            <a:ahLst/>
            <a:cxnLst/>
            <a:rect l="l" t="t" r="r" b="b"/>
            <a:pathLst>
              <a:path w="4617720" h="571500">
                <a:moveTo>
                  <a:pt x="4617372" y="571095"/>
                </a:moveTo>
                <a:lnTo>
                  <a:pt x="0" y="0"/>
                </a:lnTo>
                <a:lnTo>
                  <a:pt x="4616173" y="0"/>
                </a:lnTo>
                <a:lnTo>
                  <a:pt x="4617372" y="571095"/>
                </a:lnTo>
                <a:close/>
              </a:path>
            </a:pathLst>
          </a:custGeom>
          <a:solidFill>
            <a:srgbClr val="000000">
              <a:alpha val="7843"/>
            </a:srgbClr>
          </a:solidFill>
        </p:spPr>
        <p:txBody>
          <a:bodyPr wrap="square" lIns="0" tIns="0" rIns="0" bIns="0" rtlCol="0"/>
          <a:lstStyle/>
          <a:p>
            <a:endParaRPr/>
          </a:p>
        </p:txBody>
      </p:sp>
      <p:sp>
        <p:nvSpPr>
          <p:cNvPr id="5" name="object 5"/>
          <p:cNvSpPr txBox="1">
            <a:spLocks noGrp="1"/>
          </p:cNvSpPr>
          <p:nvPr>
            <p:ph type="title"/>
          </p:nvPr>
        </p:nvSpPr>
        <p:spPr>
          <a:xfrm>
            <a:off x="3566914" y="230882"/>
            <a:ext cx="2007870" cy="756920"/>
          </a:xfrm>
          <a:prstGeom prst="rect">
            <a:avLst/>
          </a:prstGeom>
        </p:spPr>
        <p:txBody>
          <a:bodyPr vert="horz" wrap="square" lIns="0" tIns="12700" rIns="0" bIns="0" rtlCol="0">
            <a:spAutoFit/>
          </a:bodyPr>
          <a:lstStyle/>
          <a:p>
            <a:pPr marL="12700">
              <a:lnSpc>
                <a:spcPct val="100000"/>
              </a:lnSpc>
              <a:spcBef>
                <a:spcPts val="100"/>
              </a:spcBef>
            </a:pPr>
            <a:r>
              <a:rPr spc="-5" dirty="0"/>
              <a:t>Results</a:t>
            </a:r>
          </a:p>
        </p:txBody>
      </p:sp>
      <p:sp>
        <p:nvSpPr>
          <p:cNvPr id="7" name="object 7"/>
          <p:cNvSpPr/>
          <p:nvPr/>
        </p:nvSpPr>
        <p:spPr>
          <a:xfrm>
            <a:off x="852499" y="1705124"/>
            <a:ext cx="5032375" cy="304800"/>
          </a:xfrm>
          <a:custGeom>
            <a:avLst/>
            <a:gdLst/>
            <a:ahLst/>
            <a:cxnLst/>
            <a:rect l="l" t="t" r="r" b="b"/>
            <a:pathLst>
              <a:path w="5032375" h="304800">
                <a:moveTo>
                  <a:pt x="0" y="0"/>
                </a:moveTo>
                <a:lnTo>
                  <a:pt x="5032269" y="0"/>
                </a:lnTo>
                <a:lnTo>
                  <a:pt x="5032269" y="304800"/>
                </a:lnTo>
                <a:lnTo>
                  <a:pt x="0" y="304800"/>
                </a:lnTo>
                <a:lnTo>
                  <a:pt x="0" y="0"/>
                </a:lnTo>
                <a:close/>
              </a:path>
            </a:pathLst>
          </a:custGeom>
          <a:solidFill>
            <a:srgbClr val="FFFFFF"/>
          </a:solidFill>
        </p:spPr>
        <p:txBody>
          <a:bodyPr wrap="square" lIns="0" tIns="0" rIns="0" bIns="0" rtlCol="0"/>
          <a:lstStyle/>
          <a:p>
            <a:endParaRPr/>
          </a:p>
        </p:txBody>
      </p:sp>
      <p:sp>
        <p:nvSpPr>
          <p:cNvPr id="8" name="object 8"/>
          <p:cNvSpPr/>
          <p:nvPr/>
        </p:nvSpPr>
        <p:spPr>
          <a:xfrm>
            <a:off x="852499" y="2867175"/>
            <a:ext cx="7591425" cy="304800"/>
          </a:xfrm>
          <a:custGeom>
            <a:avLst/>
            <a:gdLst/>
            <a:ahLst/>
            <a:cxnLst/>
            <a:rect l="l" t="t" r="r" b="b"/>
            <a:pathLst>
              <a:path w="7591425" h="304800">
                <a:moveTo>
                  <a:pt x="0" y="0"/>
                </a:moveTo>
                <a:lnTo>
                  <a:pt x="7590987" y="0"/>
                </a:lnTo>
                <a:lnTo>
                  <a:pt x="7590987" y="304800"/>
                </a:lnTo>
                <a:lnTo>
                  <a:pt x="0" y="304800"/>
                </a:lnTo>
                <a:lnTo>
                  <a:pt x="0" y="0"/>
                </a:lnTo>
                <a:close/>
              </a:path>
            </a:pathLst>
          </a:custGeom>
          <a:solidFill>
            <a:srgbClr val="FFFFFF"/>
          </a:solidFill>
        </p:spPr>
        <p:txBody>
          <a:bodyPr wrap="square" lIns="0" tIns="0" rIns="0" bIns="0" rtlCol="0"/>
          <a:lstStyle/>
          <a:p>
            <a:endParaRPr/>
          </a:p>
        </p:txBody>
      </p:sp>
      <p:sp>
        <p:nvSpPr>
          <p:cNvPr id="9" name="object 9"/>
          <p:cNvSpPr/>
          <p:nvPr/>
        </p:nvSpPr>
        <p:spPr>
          <a:xfrm>
            <a:off x="852499" y="3171975"/>
            <a:ext cx="7371715" cy="304800"/>
          </a:xfrm>
          <a:custGeom>
            <a:avLst/>
            <a:gdLst/>
            <a:ahLst/>
            <a:cxnLst/>
            <a:rect l="l" t="t" r="r" b="b"/>
            <a:pathLst>
              <a:path w="7371715" h="304800">
                <a:moveTo>
                  <a:pt x="0" y="0"/>
                </a:moveTo>
                <a:lnTo>
                  <a:pt x="7371306" y="0"/>
                </a:lnTo>
                <a:lnTo>
                  <a:pt x="7371306" y="304800"/>
                </a:lnTo>
                <a:lnTo>
                  <a:pt x="0" y="304800"/>
                </a:lnTo>
                <a:lnTo>
                  <a:pt x="0" y="0"/>
                </a:lnTo>
                <a:close/>
              </a:path>
            </a:pathLst>
          </a:custGeom>
          <a:solidFill>
            <a:srgbClr val="FFFFFF"/>
          </a:solidFill>
        </p:spPr>
        <p:txBody>
          <a:bodyPr wrap="square" lIns="0" tIns="0" rIns="0" bIns="0" rtlCol="0"/>
          <a:lstStyle/>
          <a:p>
            <a:endParaRPr/>
          </a:p>
        </p:txBody>
      </p:sp>
      <p:sp>
        <p:nvSpPr>
          <p:cNvPr id="10" name="object 10"/>
          <p:cNvSpPr/>
          <p:nvPr/>
        </p:nvSpPr>
        <p:spPr>
          <a:xfrm>
            <a:off x="852499" y="3476774"/>
            <a:ext cx="3127375" cy="304800"/>
          </a:xfrm>
          <a:custGeom>
            <a:avLst/>
            <a:gdLst/>
            <a:ahLst/>
            <a:cxnLst/>
            <a:rect l="l" t="t" r="r" b="b"/>
            <a:pathLst>
              <a:path w="3127375" h="304800">
                <a:moveTo>
                  <a:pt x="0" y="0"/>
                </a:moveTo>
                <a:lnTo>
                  <a:pt x="3127145" y="0"/>
                </a:lnTo>
                <a:lnTo>
                  <a:pt x="3127145" y="304800"/>
                </a:lnTo>
                <a:lnTo>
                  <a:pt x="0" y="304800"/>
                </a:lnTo>
                <a:lnTo>
                  <a:pt x="0" y="0"/>
                </a:lnTo>
                <a:close/>
              </a:path>
            </a:pathLst>
          </a:custGeom>
          <a:solidFill>
            <a:srgbClr val="FFFFFF"/>
          </a:solidFill>
        </p:spPr>
        <p:txBody>
          <a:bodyPr wrap="square" lIns="0" tIns="0" rIns="0" bIns="0" rtlCol="0"/>
          <a:lstStyle/>
          <a:p>
            <a:endParaRPr/>
          </a:p>
        </p:txBody>
      </p:sp>
      <p:sp>
        <p:nvSpPr>
          <p:cNvPr id="11" name="object 11"/>
          <p:cNvSpPr/>
          <p:nvPr/>
        </p:nvSpPr>
        <p:spPr>
          <a:xfrm>
            <a:off x="470542" y="3905400"/>
            <a:ext cx="7274559" cy="304800"/>
          </a:xfrm>
          <a:custGeom>
            <a:avLst/>
            <a:gdLst/>
            <a:ahLst/>
            <a:cxnLst/>
            <a:rect l="l" t="t" r="r" b="b"/>
            <a:pathLst>
              <a:path w="7274559" h="304800">
                <a:moveTo>
                  <a:pt x="0" y="0"/>
                </a:moveTo>
                <a:lnTo>
                  <a:pt x="7273974" y="0"/>
                </a:lnTo>
                <a:lnTo>
                  <a:pt x="7273974" y="304800"/>
                </a:lnTo>
                <a:lnTo>
                  <a:pt x="0" y="304800"/>
                </a:lnTo>
                <a:lnTo>
                  <a:pt x="0" y="0"/>
                </a:lnTo>
                <a:close/>
              </a:path>
            </a:pathLst>
          </a:custGeom>
          <a:solidFill>
            <a:srgbClr val="FFFFFF"/>
          </a:solidFill>
        </p:spPr>
        <p:txBody>
          <a:bodyPr wrap="square" lIns="0" tIns="0" rIns="0" bIns="0" rtlCol="0"/>
          <a:lstStyle/>
          <a:p>
            <a:endParaRPr/>
          </a:p>
        </p:txBody>
      </p:sp>
      <p:sp>
        <p:nvSpPr>
          <p:cNvPr id="12" name="object 12"/>
          <p:cNvSpPr/>
          <p:nvPr/>
        </p:nvSpPr>
        <p:spPr>
          <a:xfrm>
            <a:off x="852499" y="4210200"/>
            <a:ext cx="1502410" cy="304800"/>
          </a:xfrm>
          <a:custGeom>
            <a:avLst/>
            <a:gdLst/>
            <a:ahLst/>
            <a:cxnLst/>
            <a:rect l="l" t="t" r="r" b="b"/>
            <a:pathLst>
              <a:path w="1502410" h="304800">
                <a:moveTo>
                  <a:pt x="0" y="0"/>
                </a:moveTo>
                <a:lnTo>
                  <a:pt x="1501957" y="0"/>
                </a:lnTo>
                <a:lnTo>
                  <a:pt x="1501957" y="304800"/>
                </a:lnTo>
                <a:lnTo>
                  <a:pt x="0" y="304800"/>
                </a:lnTo>
                <a:lnTo>
                  <a:pt x="0" y="0"/>
                </a:lnTo>
                <a:close/>
              </a:path>
            </a:pathLst>
          </a:custGeom>
          <a:solidFill>
            <a:srgbClr val="FFFFFF"/>
          </a:solidFill>
        </p:spPr>
        <p:txBody>
          <a:bodyPr wrap="square" lIns="0" tIns="0" rIns="0" bIns="0" rtlCol="0"/>
          <a:lstStyle/>
          <a:p>
            <a:endParaRPr/>
          </a:p>
        </p:txBody>
      </p:sp>
      <p:sp>
        <p:nvSpPr>
          <p:cNvPr id="13" name="object 13"/>
          <p:cNvSpPr/>
          <p:nvPr/>
        </p:nvSpPr>
        <p:spPr>
          <a:xfrm>
            <a:off x="852499" y="4638825"/>
            <a:ext cx="7000240" cy="304800"/>
          </a:xfrm>
          <a:custGeom>
            <a:avLst/>
            <a:gdLst/>
            <a:ahLst/>
            <a:cxnLst/>
            <a:rect l="l" t="t" r="r" b="b"/>
            <a:pathLst>
              <a:path w="7000240" h="304800">
                <a:moveTo>
                  <a:pt x="0" y="0"/>
                </a:moveTo>
                <a:lnTo>
                  <a:pt x="7000125" y="0"/>
                </a:lnTo>
                <a:lnTo>
                  <a:pt x="7000125" y="304800"/>
                </a:lnTo>
                <a:lnTo>
                  <a:pt x="0" y="304800"/>
                </a:lnTo>
                <a:lnTo>
                  <a:pt x="0" y="0"/>
                </a:lnTo>
                <a:close/>
              </a:path>
            </a:pathLst>
          </a:custGeom>
          <a:solidFill>
            <a:srgbClr val="FFFFFF"/>
          </a:solidFill>
        </p:spPr>
        <p:txBody>
          <a:bodyPr wrap="square" lIns="0" tIns="0" rIns="0" bIns="0" rtlCol="0"/>
          <a:lstStyle/>
          <a:p>
            <a:endParaRPr/>
          </a:p>
        </p:txBody>
      </p:sp>
      <p:sp>
        <p:nvSpPr>
          <p:cNvPr id="14" name="object 14"/>
          <p:cNvSpPr txBox="1"/>
          <p:nvPr/>
        </p:nvSpPr>
        <p:spPr>
          <a:xfrm>
            <a:off x="381000" y="1224831"/>
            <a:ext cx="8839200" cy="4013919"/>
          </a:xfrm>
          <a:prstGeom prst="rect">
            <a:avLst/>
          </a:prstGeom>
        </p:spPr>
        <p:txBody>
          <a:bodyPr vert="horz" wrap="square" lIns="0" tIns="12700" rIns="0" bIns="0" rtlCol="0">
            <a:spAutoFit/>
          </a:bodyPr>
          <a:lstStyle/>
          <a:p>
            <a:pPr marL="298450" marR="153035" indent="-285750" algn="just">
              <a:lnSpc>
                <a:spcPct val="100000"/>
              </a:lnSpc>
              <a:spcAft>
                <a:spcPts val="600"/>
              </a:spcAft>
              <a:buFont typeface="Arial" panose="020B0604020202020204" pitchFamily="34" charset="0"/>
              <a:buChar char="•"/>
              <a:tabLst>
                <a:tab pos="394335" algn="l"/>
                <a:tab pos="394970" algn="l"/>
              </a:tabLst>
            </a:pPr>
            <a:r>
              <a:rPr lang="en-US" sz="2000" dirty="0">
                <a:latin typeface="Georgia" panose="02040502050405020303" pitchFamily="18" charset="0"/>
              </a:rPr>
              <a:t>Seven out of 15 studies found statistically significant improvements in UPDRS scores as follows:</a:t>
            </a:r>
          </a:p>
          <a:p>
            <a:pPr marL="755650" marR="153035" lvl="1" indent="-285750" algn="just">
              <a:spcAft>
                <a:spcPts val="600"/>
              </a:spcAft>
              <a:buFont typeface="Arial" panose="020B0604020202020204" pitchFamily="34" charset="0"/>
              <a:buChar char="•"/>
              <a:tabLst>
                <a:tab pos="394335" algn="l"/>
                <a:tab pos="394970" algn="l"/>
              </a:tabLst>
            </a:pPr>
            <a:r>
              <a:rPr lang="en-US" sz="2000" dirty="0">
                <a:latin typeface="Georgia" panose="02040502050405020303" pitchFamily="18" charset="0"/>
              </a:rPr>
              <a:t>within groups</a:t>
            </a:r>
          </a:p>
          <a:p>
            <a:pPr marL="1212850" marR="153035" lvl="2" indent="-285750" algn="just">
              <a:spcAft>
                <a:spcPts val="600"/>
              </a:spcAft>
              <a:buFont typeface="Arial" panose="020B0604020202020204" pitchFamily="34" charset="0"/>
              <a:buChar char="•"/>
              <a:tabLst>
                <a:tab pos="394335" algn="l"/>
                <a:tab pos="394970" algn="l"/>
              </a:tabLst>
            </a:pPr>
            <a:r>
              <a:rPr lang="en-US" sz="2000" dirty="0">
                <a:latin typeface="Georgia" panose="02040502050405020303" pitchFamily="18" charset="0"/>
              </a:rPr>
              <a:t>Waltz, Argentine Tango, and Ballroom Tango (-8.05, -21.0, -7.2 pts)</a:t>
            </a:r>
            <a:r>
              <a:rPr lang="en-US" sz="2000" baseline="30000" dirty="0">
                <a:latin typeface="Georgia" panose="02040502050405020303" pitchFamily="18" charset="0"/>
              </a:rPr>
              <a:t>12, 9, 17</a:t>
            </a:r>
            <a:r>
              <a:rPr lang="en-US" sz="2000" dirty="0">
                <a:latin typeface="Georgia" panose="02040502050405020303" pitchFamily="18" charset="0"/>
              </a:rPr>
              <a:t>, </a:t>
            </a:r>
          </a:p>
          <a:p>
            <a:pPr marL="1212850" marR="153035" lvl="2" indent="-285750" algn="just">
              <a:spcAft>
                <a:spcPts val="600"/>
              </a:spcAft>
              <a:buFont typeface="Arial" panose="020B0604020202020204" pitchFamily="34" charset="0"/>
              <a:buChar char="•"/>
              <a:tabLst>
                <a:tab pos="394335" algn="l"/>
                <a:tab pos="394970" algn="l"/>
              </a:tabLst>
            </a:pPr>
            <a:r>
              <a:rPr lang="en-US" sz="2000" dirty="0" err="1">
                <a:latin typeface="Georgia" panose="02040502050405020303" pitchFamily="18" charset="0"/>
              </a:rPr>
              <a:t>Turo</a:t>
            </a:r>
            <a:r>
              <a:rPr lang="en-US" sz="2000" dirty="0">
                <a:latin typeface="Georgia" panose="02040502050405020303" pitchFamily="18" charset="0"/>
              </a:rPr>
              <a:t> Qi (-6.2 pts)</a:t>
            </a:r>
            <a:r>
              <a:rPr lang="en-US" sz="2000" baseline="30000" dirty="0">
                <a:latin typeface="Georgia" panose="02040502050405020303" pitchFamily="18" charset="0"/>
              </a:rPr>
              <a:t>16</a:t>
            </a:r>
            <a:r>
              <a:rPr lang="en-US" sz="2000" dirty="0">
                <a:latin typeface="Georgia" panose="02040502050405020303" pitchFamily="18" charset="0"/>
              </a:rPr>
              <a:t>,  </a:t>
            </a:r>
          </a:p>
          <a:p>
            <a:pPr marL="1212850" marR="153035" lvl="2" indent="-285750" algn="just">
              <a:spcAft>
                <a:spcPts val="600"/>
              </a:spcAft>
              <a:buFont typeface="Arial" panose="020B0604020202020204" pitchFamily="34" charset="0"/>
              <a:buChar char="•"/>
              <a:tabLst>
                <a:tab pos="394335" algn="l"/>
                <a:tab pos="394970" algn="l"/>
              </a:tabLst>
            </a:pPr>
            <a:r>
              <a:rPr lang="en-US" sz="2000" dirty="0">
                <a:latin typeface="Georgia" panose="02040502050405020303" pitchFamily="18" charset="0"/>
              </a:rPr>
              <a:t>Yoga (-10.9, -10.6 pts)</a:t>
            </a:r>
            <a:r>
              <a:rPr lang="en-US" sz="2000" baseline="30000" dirty="0">
                <a:latin typeface="Georgia" panose="02040502050405020303" pitchFamily="18" charset="0"/>
              </a:rPr>
              <a:t>13, 19</a:t>
            </a:r>
            <a:endParaRPr lang="en-US" sz="2000" dirty="0">
              <a:latin typeface="Georgia" panose="02040502050405020303" pitchFamily="18" charset="0"/>
            </a:endParaRPr>
          </a:p>
          <a:p>
            <a:pPr marL="755650" marR="153035" lvl="1" indent="-285750" algn="just">
              <a:spcAft>
                <a:spcPts val="600"/>
              </a:spcAft>
              <a:buFont typeface="Arial" panose="020B0604020202020204" pitchFamily="34" charset="0"/>
              <a:buChar char="•"/>
              <a:tabLst>
                <a:tab pos="394335" algn="l"/>
                <a:tab pos="394970" algn="l"/>
              </a:tabLst>
            </a:pPr>
            <a:r>
              <a:rPr lang="en-US" sz="2000" dirty="0">
                <a:latin typeface="Georgia" panose="02040502050405020303" pitchFamily="18" charset="0"/>
              </a:rPr>
              <a:t>between groups </a:t>
            </a:r>
          </a:p>
          <a:p>
            <a:pPr marL="1212850" marR="153035" lvl="2" indent="-285750" algn="just">
              <a:spcAft>
                <a:spcPts val="600"/>
              </a:spcAft>
              <a:buFont typeface="Arial" panose="020B0604020202020204" pitchFamily="34" charset="0"/>
              <a:buChar char="•"/>
              <a:tabLst>
                <a:tab pos="394335" algn="l"/>
                <a:tab pos="394970" algn="l"/>
              </a:tabLst>
            </a:pPr>
            <a:r>
              <a:rPr lang="en-US" sz="2000" dirty="0">
                <a:latin typeface="Georgia" panose="02040502050405020303" pitchFamily="18" charset="0"/>
              </a:rPr>
              <a:t>Irish set dancing (-7.2 pts)</a:t>
            </a:r>
            <a:r>
              <a:rPr lang="en-US" sz="2000" baseline="30000" dirty="0">
                <a:latin typeface="Georgia" panose="02040502050405020303" pitchFamily="18" charset="0"/>
              </a:rPr>
              <a:t>22</a:t>
            </a:r>
            <a:r>
              <a:rPr lang="en-US" sz="2000" dirty="0">
                <a:latin typeface="Georgia" panose="02040502050405020303" pitchFamily="18" charset="0"/>
              </a:rPr>
              <a:t>, </a:t>
            </a:r>
          </a:p>
          <a:p>
            <a:pPr marL="1212850" marR="153035" lvl="2" indent="-285750" algn="just">
              <a:spcAft>
                <a:spcPts val="600"/>
              </a:spcAft>
              <a:buFont typeface="Arial" panose="020B0604020202020204" pitchFamily="34" charset="0"/>
              <a:buChar char="•"/>
              <a:tabLst>
                <a:tab pos="394335" algn="l"/>
                <a:tab pos="394970" algn="l"/>
              </a:tabLst>
            </a:pPr>
            <a:r>
              <a:rPr lang="en-US" sz="2000" dirty="0" err="1">
                <a:latin typeface="Georgia" panose="02040502050405020303" pitchFamily="18" charset="0"/>
              </a:rPr>
              <a:t>Turo</a:t>
            </a:r>
            <a:r>
              <a:rPr lang="en-US" sz="2000" dirty="0">
                <a:latin typeface="Georgia" panose="02040502050405020303" pitchFamily="18" charset="0"/>
              </a:rPr>
              <a:t> Qi (-6.2 pts)</a:t>
            </a:r>
            <a:r>
              <a:rPr lang="en-US" sz="2000" baseline="30000" dirty="0">
                <a:latin typeface="Georgia" panose="02040502050405020303" pitchFamily="18" charset="0"/>
              </a:rPr>
              <a:t>16</a:t>
            </a:r>
            <a:r>
              <a:rPr lang="en-US" sz="2000" dirty="0">
                <a:latin typeface="Georgia" panose="02040502050405020303" pitchFamily="18" charset="0"/>
              </a:rPr>
              <a:t> and </a:t>
            </a:r>
          </a:p>
          <a:p>
            <a:pPr marL="1212850" marR="153035" lvl="2" indent="-285750" algn="just">
              <a:spcAft>
                <a:spcPts val="600"/>
              </a:spcAft>
              <a:buFont typeface="Arial" panose="020B0604020202020204" pitchFamily="34" charset="0"/>
              <a:buChar char="•"/>
              <a:tabLst>
                <a:tab pos="394335" algn="l"/>
                <a:tab pos="394970" algn="l"/>
              </a:tabLst>
            </a:pPr>
            <a:r>
              <a:rPr lang="en-US" sz="2000" dirty="0">
                <a:latin typeface="Georgia" panose="02040502050405020303" pitchFamily="18" charset="0"/>
              </a:rPr>
              <a:t>Tai Chi (-6.4 pts)</a:t>
            </a:r>
            <a:r>
              <a:rPr lang="en-US" sz="2000" baseline="30000" dirty="0">
                <a:latin typeface="Georgia" panose="02040502050405020303" pitchFamily="18" charset="0"/>
              </a:rPr>
              <a:t>20</a:t>
            </a:r>
            <a:endParaRPr lang="en-US" sz="2000" dirty="0">
              <a:latin typeface="Georgia" panose="02040502050405020303" pitchFamily="18" charset="0"/>
            </a:endParaRPr>
          </a:p>
        </p:txBody>
      </p:sp>
      <p:sp>
        <p:nvSpPr>
          <p:cNvPr id="15" name="object 15"/>
          <p:cNvSpPr/>
          <p:nvPr/>
        </p:nvSpPr>
        <p:spPr>
          <a:xfrm>
            <a:off x="7855749" y="3675575"/>
            <a:ext cx="1107299" cy="1467924"/>
          </a:xfrm>
          <a:prstGeom prst="rect">
            <a:avLst/>
          </a:prstGeom>
          <a:blipFill>
            <a:blip r:embed="rId2" cstate="print"/>
            <a:stretch>
              <a:fillRect/>
            </a:stretch>
          </a:blipFill>
        </p:spPr>
        <p:txBody>
          <a:bodyPr wrap="square" lIns="0" tIns="0" rIns="0" bIns="0" rtlCol="0"/>
          <a:lstStyle/>
          <a:p>
            <a:endParaRPr/>
          </a:p>
        </p:txBody>
      </p:sp>
      <p:sp>
        <p:nvSpPr>
          <p:cNvPr id="16" name="object 16"/>
          <p:cNvSpPr txBox="1">
            <a:spLocks noGrp="1"/>
          </p:cNvSpPr>
          <p:nvPr>
            <p:ph type="sldNum" sz="quarter" idx="7"/>
          </p:nvPr>
        </p:nvSpPr>
        <p:spPr>
          <a:xfrm>
            <a:off x="8763000" y="4829976"/>
            <a:ext cx="282655" cy="192489"/>
          </a:xfrm>
          <a:prstGeom prst="rect">
            <a:avLst/>
          </a:prstGeom>
        </p:spPr>
        <p:txBody>
          <a:bodyPr vert="horz" wrap="square" lIns="0" tIns="0" rIns="0" bIns="0" rtlCol="0">
            <a:spAutoFit/>
          </a:bodyPr>
          <a:lstStyle/>
          <a:p>
            <a:pPr marL="55244">
              <a:lnSpc>
                <a:spcPts val="1550"/>
              </a:lnSpc>
            </a:pPr>
            <a:fld id="{81D60167-4931-47E6-BA6A-407CBD079E47}" type="slidenum">
              <a:rPr dirty="0"/>
              <a:t>18</a:t>
            </a:fld>
            <a:endParaRPr dirty="0"/>
          </a:p>
        </p:txBody>
      </p:sp>
    </p:spTree>
    <p:extLst>
      <p:ext uri="{BB962C8B-B14F-4D97-AF65-F5344CB8AC3E}">
        <p14:creationId xmlns:p14="http://schemas.microsoft.com/office/powerpoint/2010/main" val="42548280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1163100"/>
            <a:ext cx="9144000" cy="3980815"/>
          </a:xfrm>
          <a:custGeom>
            <a:avLst/>
            <a:gdLst/>
            <a:ahLst/>
            <a:cxnLst/>
            <a:rect l="l" t="t" r="r" b="b"/>
            <a:pathLst>
              <a:path w="9144000" h="3980815">
                <a:moveTo>
                  <a:pt x="0" y="3980399"/>
                </a:moveTo>
                <a:lnTo>
                  <a:pt x="9143999" y="3980399"/>
                </a:lnTo>
                <a:lnTo>
                  <a:pt x="9143999" y="0"/>
                </a:lnTo>
                <a:lnTo>
                  <a:pt x="0" y="0"/>
                </a:lnTo>
                <a:lnTo>
                  <a:pt x="0" y="3980399"/>
                </a:lnTo>
                <a:close/>
              </a:path>
            </a:pathLst>
          </a:custGeom>
          <a:solidFill>
            <a:srgbClr val="FFFFFF"/>
          </a:solidFill>
        </p:spPr>
        <p:txBody>
          <a:bodyPr wrap="square" lIns="0" tIns="0" rIns="0" bIns="0" rtlCol="0"/>
          <a:lstStyle/>
          <a:p>
            <a:endParaRPr/>
          </a:p>
        </p:txBody>
      </p:sp>
      <p:sp>
        <p:nvSpPr>
          <p:cNvPr id="3" name="object 3"/>
          <p:cNvSpPr/>
          <p:nvPr/>
        </p:nvSpPr>
        <p:spPr>
          <a:xfrm>
            <a:off x="4526626" y="571349"/>
            <a:ext cx="4617720" cy="590550"/>
          </a:xfrm>
          <a:custGeom>
            <a:avLst/>
            <a:gdLst/>
            <a:ahLst/>
            <a:cxnLst/>
            <a:rect l="l" t="t" r="r" b="b"/>
            <a:pathLst>
              <a:path w="4617720" h="590550">
                <a:moveTo>
                  <a:pt x="4616173" y="590501"/>
                </a:moveTo>
                <a:lnTo>
                  <a:pt x="0" y="590501"/>
                </a:lnTo>
                <a:lnTo>
                  <a:pt x="4617372" y="0"/>
                </a:lnTo>
                <a:lnTo>
                  <a:pt x="4616173" y="590501"/>
                </a:lnTo>
                <a:close/>
              </a:path>
            </a:pathLst>
          </a:custGeom>
          <a:solidFill>
            <a:srgbClr val="FFFFFF">
              <a:alpha val="6666"/>
            </a:srgbClr>
          </a:solidFill>
        </p:spPr>
        <p:txBody>
          <a:bodyPr wrap="square" lIns="0" tIns="0" rIns="0" bIns="0" rtlCol="0"/>
          <a:lstStyle/>
          <a:p>
            <a:endParaRPr/>
          </a:p>
        </p:txBody>
      </p:sp>
      <p:sp>
        <p:nvSpPr>
          <p:cNvPr id="4" name="object 4"/>
          <p:cNvSpPr/>
          <p:nvPr/>
        </p:nvSpPr>
        <p:spPr>
          <a:xfrm>
            <a:off x="4526626" y="1162132"/>
            <a:ext cx="4617720" cy="571500"/>
          </a:xfrm>
          <a:custGeom>
            <a:avLst/>
            <a:gdLst/>
            <a:ahLst/>
            <a:cxnLst/>
            <a:rect l="l" t="t" r="r" b="b"/>
            <a:pathLst>
              <a:path w="4617720" h="571500">
                <a:moveTo>
                  <a:pt x="4617372" y="571095"/>
                </a:moveTo>
                <a:lnTo>
                  <a:pt x="0" y="0"/>
                </a:lnTo>
                <a:lnTo>
                  <a:pt x="4616173" y="0"/>
                </a:lnTo>
                <a:lnTo>
                  <a:pt x="4617372" y="571095"/>
                </a:lnTo>
                <a:close/>
              </a:path>
            </a:pathLst>
          </a:custGeom>
          <a:solidFill>
            <a:srgbClr val="000000">
              <a:alpha val="7843"/>
            </a:srgbClr>
          </a:solidFill>
        </p:spPr>
        <p:txBody>
          <a:bodyPr wrap="square" lIns="0" tIns="0" rIns="0" bIns="0" rtlCol="0"/>
          <a:lstStyle/>
          <a:p>
            <a:endParaRPr/>
          </a:p>
        </p:txBody>
      </p:sp>
      <p:sp>
        <p:nvSpPr>
          <p:cNvPr id="5" name="object 5"/>
          <p:cNvSpPr txBox="1">
            <a:spLocks noGrp="1"/>
          </p:cNvSpPr>
          <p:nvPr>
            <p:ph type="title"/>
          </p:nvPr>
        </p:nvSpPr>
        <p:spPr>
          <a:xfrm>
            <a:off x="3566914" y="230882"/>
            <a:ext cx="2007870" cy="756920"/>
          </a:xfrm>
          <a:prstGeom prst="rect">
            <a:avLst/>
          </a:prstGeom>
        </p:spPr>
        <p:txBody>
          <a:bodyPr vert="horz" wrap="square" lIns="0" tIns="12700" rIns="0" bIns="0" rtlCol="0">
            <a:spAutoFit/>
          </a:bodyPr>
          <a:lstStyle/>
          <a:p>
            <a:pPr marL="12700">
              <a:lnSpc>
                <a:spcPct val="100000"/>
              </a:lnSpc>
              <a:spcBef>
                <a:spcPts val="100"/>
              </a:spcBef>
            </a:pPr>
            <a:r>
              <a:rPr spc="-5" dirty="0"/>
              <a:t>Results</a:t>
            </a:r>
          </a:p>
        </p:txBody>
      </p:sp>
      <p:sp>
        <p:nvSpPr>
          <p:cNvPr id="7" name="object 7"/>
          <p:cNvSpPr/>
          <p:nvPr/>
        </p:nvSpPr>
        <p:spPr>
          <a:xfrm>
            <a:off x="852499" y="1705124"/>
            <a:ext cx="5032375" cy="304800"/>
          </a:xfrm>
          <a:custGeom>
            <a:avLst/>
            <a:gdLst/>
            <a:ahLst/>
            <a:cxnLst/>
            <a:rect l="l" t="t" r="r" b="b"/>
            <a:pathLst>
              <a:path w="5032375" h="304800">
                <a:moveTo>
                  <a:pt x="0" y="0"/>
                </a:moveTo>
                <a:lnTo>
                  <a:pt x="5032269" y="0"/>
                </a:lnTo>
                <a:lnTo>
                  <a:pt x="5032269" y="304800"/>
                </a:lnTo>
                <a:lnTo>
                  <a:pt x="0" y="304800"/>
                </a:lnTo>
                <a:lnTo>
                  <a:pt x="0" y="0"/>
                </a:lnTo>
                <a:close/>
              </a:path>
            </a:pathLst>
          </a:custGeom>
          <a:solidFill>
            <a:srgbClr val="FFFFFF"/>
          </a:solidFill>
        </p:spPr>
        <p:txBody>
          <a:bodyPr wrap="square" lIns="0" tIns="0" rIns="0" bIns="0" rtlCol="0"/>
          <a:lstStyle/>
          <a:p>
            <a:endParaRPr/>
          </a:p>
        </p:txBody>
      </p:sp>
      <p:sp>
        <p:nvSpPr>
          <p:cNvPr id="8" name="object 8"/>
          <p:cNvSpPr/>
          <p:nvPr/>
        </p:nvSpPr>
        <p:spPr>
          <a:xfrm>
            <a:off x="852499" y="2867175"/>
            <a:ext cx="7591425" cy="304800"/>
          </a:xfrm>
          <a:custGeom>
            <a:avLst/>
            <a:gdLst/>
            <a:ahLst/>
            <a:cxnLst/>
            <a:rect l="l" t="t" r="r" b="b"/>
            <a:pathLst>
              <a:path w="7591425" h="304800">
                <a:moveTo>
                  <a:pt x="0" y="0"/>
                </a:moveTo>
                <a:lnTo>
                  <a:pt x="7590987" y="0"/>
                </a:lnTo>
                <a:lnTo>
                  <a:pt x="7590987" y="304800"/>
                </a:lnTo>
                <a:lnTo>
                  <a:pt x="0" y="304800"/>
                </a:lnTo>
                <a:lnTo>
                  <a:pt x="0" y="0"/>
                </a:lnTo>
                <a:close/>
              </a:path>
            </a:pathLst>
          </a:custGeom>
          <a:solidFill>
            <a:srgbClr val="FFFFFF"/>
          </a:solidFill>
        </p:spPr>
        <p:txBody>
          <a:bodyPr wrap="square" lIns="0" tIns="0" rIns="0" bIns="0" rtlCol="0"/>
          <a:lstStyle/>
          <a:p>
            <a:endParaRPr/>
          </a:p>
        </p:txBody>
      </p:sp>
      <p:sp>
        <p:nvSpPr>
          <p:cNvPr id="9" name="object 9"/>
          <p:cNvSpPr/>
          <p:nvPr/>
        </p:nvSpPr>
        <p:spPr>
          <a:xfrm>
            <a:off x="852499" y="3171975"/>
            <a:ext cx="7371715" cy="304800"/>
          </a:xfrm>
          <a:custGeom>
            <a:avLst/>
            <a:gdLst/>
            <a:ahLst/>
            <a:cxnLst/>
            <a:rect l="l" t="t" r="r" b="b"/>
            <a:pathLst>
              <a:path w="7371715" h="304800">
                <a:moveTo>
                  <a:pt x="0" y="0"/>
                </a:moveTo>
                <a:lnTo>
                  <a:pt x="7371306" y="0"/>
                </a:lnTo>
                <a:lnTo>
                  <a:pt x="7371306" y="304800"/>
                </a:lnTo>
                <a:lnTo>
                  <a:pt x="0" y="304800"/>
                </a:lnTo>
                <a:lnTo>
                  <a:pt x="0" y="0"/>
                </a:lnTo>
                <a:close/>
              </a:path>
            </a:pathLst>
          </a:custGeom>
          <a:solidFill>
            <a:srgbClr val="FFFFFF"/>
          </a:solidFill>
        </p:spPr>
        <p:txBody>
          <a:bodyPr wrap="square" lIns="0" tIns="0" rIns="0" bIns="0" rtlCol="0"/>
          <a:lstStyle/>
          <a:p>
            <a:endParaRPr/>
          </a:p>
        </p:txBody>
      </p:sp>
      <p:sp>
        <p:nvSpPr>
          <p:cNvPr id="10" name="object 10"/>
          <p:cNvSpPr/>
          <p:nvPr/>
        </p:nvSpPr>
        <p:spPr>
          <a:xfrm>
            <a:off x="852499" y="3476774"/>
            <a:ext cx="3127375" cy="304800"/>
          </a:xfrm>
          <a:custGeom>
            <a:avLst/>
            <a:gdLst/>
            <a:ahLst/>
            <a:cxnLst/>
            <a:rect l="l" t="t" r="r" b="b"/>
            <a:pathLst>
              <a:path w="3127375" h="304800">
                <a:moveTo>
                  <a:pt x="0" y="0"/>
                </a:moveTo>
                <a:lnTo>
                  <a:pt x="3127145" y="0"/>
                </a:lnTo>
                <a:lnTo>
                  <a:pt x="3127145" y="304800"/>
                </a:lnTo>
                <a:lnTo>
                  <a:pt x="0" y="304800"/>
                </a:lnTo>
                <a:lnTo>
                  <a:pt x="0" y="0"/>
                </a:lnTo>
                <a:close/>
              </a:path>
            </a:pathLst>
          </a:custGeom>
          <a:solidFill>
            <a:srgbClr val="FFFFFF"/>
          </a:solidFill>
        </p:spPr>
        <p:txBody>
          <a:bodyPr wrap="square" lIns="0" tIns="0" rIns="0" bIns="0" rtlCol="0"/>
          <a:lstStyle/>
          <a:p>
            <a:endParaRPr/>
          </a:p>
        </p:txBody>
      </p:sp>
      <p:sp>
        <p:nvSpPr>
          <p:cNvPr id="11" name="object 11"/>
          <p:cNvSpPr/>
          <p:nvPr/>
        </p:nvSpPr>
        <p:spPr>
          <a:xfrm>
            <a:off x="470542" y="3905400"/>
            <a:ext cx="7274559" cy="304800"/>
          </a:xfrm>
          <a:custGeom>
            <a:avLst/>
            <a:gdLst/>
            <a:ahLst/>
            <a:cxnLst/>
            <a:rect l="l" t="t" r="r" b="b"/>
            <a:pathLst>
              <a:path w="7274559" h="304800">
                <a:moveTo>
                  <a:pt x="0" y="0"/>
                </a:moveTo>
                <a:lnTo>
                  <a:pt x="7273974" y="0"/>
                </a:lnTo>
                <a:lnTo>
                  <a:pt x="7273974" y="304800"/>
                </a:lnTo>
                <a:lnTo>
                  <a:pt x="0" y="304800"/>
                </a:lnTo>
                <a:lnTo>
                  <a:pt x="0" y="0"/>
                </a:lnTo>
                <a:close/>
              </a:path>
            </a:pathLst>
          </a:custGeom>
          <a:solidFill>
            <a:srgbClr val="FFFFFF"/>
          </a:solidFill>
        </p:spPr>
        <p:txBody>
          <a:bodyPr wrap="square" lIns="0" tIns="0" rIns="0" bIns="0" rtlCol="0"/>
          <a:lstStyle/>
          <a:p>
            <a:endParaRPr/>
          </a:p>
        </p:txBody>
      </p:sp>
      <p:sp>
        <p:nvSpPr>
          <p:cNvPr id="12" name="object 12"/>
          <p:cNvSpPr/>
          <p:nvPr/>
        </p:nvSpPr>
        <p:spPr>
          <a:xfrm>
            <a:off x="852499" y="4210200"/>
            <a:ext cx="1502410" cy="304800"/>
          </a:xfrm>
          <a:custGeom>
            <a:avLst/>
            <a:gdLst/>
            <a:ahLst/>
            <a:cxnLst/>
            <a:rect l="l" t="t" r="r" b="b"/>
            <a:pathLst>
              <a:path w="1502410" h="304800">
                <a:moveTo>
                  <a:pt x="0" y="0"/>
                </a:moveTo>
                <a:lnTo>
                  <a:pt x="1501957" y="0"/>
                </a:lnTo>
                <a:lnTo>
                  <a:pt x="1501957" y="304800"/>
                </a:lnTo>
                <a:lnTo>
                  <a:pt x="0" y="304800"/>
                </a:lnTo>
                <a:lnTo>
                  <a:pt x="0" y="0"/>
                </a:lnTo>
                <a:close/>
              </a:path>
            </a:pathLst>
          </a:custGeom>
          <a:solidFill>
            <a:srgbClr val="FFFFFF"/>
          </a:solidFill>
        </p:spPr>
        <p:txBody>
          <a:bodyPr wrap="square" lIns="0" tIns="0" rIns="0" bIns="0" rtlCol="0"/>
          <a:lstStyle/>
          <a:p>
            <a:endParaRPr/>
          </a:p>
        </p:txBody>
      </p:sp>
      <p:sp>
        <p:nvSpPr>
          <p:cNvPr id="13" name="object 13"/>
          <p:cNvSpPr/>
          <p:nvPr/>
        </p:nvSpPr>
        <p:spPr>
          <a:xfrm>
            <a:off x="852499" y="4638825"/>
            <a:ext cx="7000240" cy="304800"/>
          </a:xfrm>
          <a:custGeom>
            <a:avLst/>
            <a:gdLst/>
            <a:ahLst/>
            <a:cxnLst/>
            <a:rect l="l" t="t" r="r" b="b"/>
            <a:pathLst>
              <a:path w="7000240" h="304800">
                <a:moveTo>
                  <a:pt x="0" y="0"/>
                </a:moveTo>
                <a:lnTo>
                  <a:pt x="7000125" y="0"/>
                </a:lnTo>
                <a:lnTo>
                  <a:pt x="7000125" y="304800"/>
                </a:lnTo>
                <a:lnTo>
                  <a:pt x="0" y="304800"/>
                </a:lnTo>
                <a:lnTo>
                  <a:pt x="0" y="0"/>
                </a:lnTo>
                <a:close/>
              </a:path>
            </a:pathLst>
          </a:custGeom>
          <a:solidFill>
            <a:srgbClr val="FFFFFF"/>
          </a:solidFill>
        </p:spPr>
        <p:txBody>
          <a:bodyPr wrap="square" lIns="0" tIns="0" rIns="0" bIns="0" rtlCol="0"/>
          <a:lstStyle/>
          <a:p>
            <a:endParaRPr/>
          </a:p>
        </p:txBody>
      </p:sp>
      <p:sp>
        <p:nvSpPr>
          <p:cNvPr id="14" name="object 14"/>
          <p:cNvSpPr txBox="1"/>
          <p:nvPr/>
        </p:nvSpPr>
        <p:spPr>
          <a:xfrm>
            <a:off x="632789" y="2136404"/>
            <a:ext cx="7371715" cy="1859483"/>
          </a:xfrm>
          <a:prstGeom prst="rect">
            <a:avLst/>
          </a:prstGeom>
        </p:spPr>
        <p:txBody>
          <a:bodyPr vert="horz" wrap="square" lIns="0" tIns="12700" rIns="0" bIns="0" rtlCol="0">
            <a:spAutoFit/>
          </a:bodyPr>
          <a:lstStyle/>
          <a:p>
            <a:pPr marL="298450" marR="153035" indent="-285750" algn="just">
              <a:lnSpc>
                <a:spcPct val="100000"/>
              </a:lnSpc>
              <a:spcAft>
                <a:spcPts val="1200"/>
              </a:spcAft>
              <a:buFont typeface="Arial" panose="020B0604020202020204" pitchFamily="34" charset="0"/>
              <a:buChar char="•"/>
              <a:tabLst>
                <a:tab pos="394335" algn="l"/>
                <a:tab pos="394970" algn="l"/>
              </a:tabLst>
            </a:pPr>
            <a:r>
              <a:rPr lang="en-US" sz="2000" dirty="0">
                <a:latin typeface="Georgia" panose="02040502050405020303" pitchFamily="18" charset="0"/>
              </a:rPr>
              <a:t>Subgroup meta-analyses showed improved overall mean differences (MD) for activity and/or participation as indicated by:</a:t>
            </a:r>
          </a:p>
          <a:p>
            <a:pPr marL="755650" marR="153035" lvl="1" indent="-285750" algn="just">
              <a:spcAft>
                <a:spcPts val="1200"/>
              </a:spcAft>
              <a:buFont typeface="Arial" panose="020B0604020202020204" pitchFamily="34" charset="0"/>
              <a:buChar char="•"/>
              <a:tabLst>
                <a:tab pos="394335" algn="l"/>
                <a:tab pos="394970" algn="l"/>
              </a:tabLst>
            </a:pPr>
            <a:r>
              <a:rPr lang="en-US" sz="2000" dirty="0">
                <a:latin typeface="Georgia" panose="02040502050405020303" pitchFamily="18" charset="0"/>
              </a:rPr>
              <a:t>UPDRS scores (n=12; MD=-6.704; 95% CI [9.48, -3.92])</a:t>
            </a:r>
          </a:p>
          <a:p>
            <a:pPr marL="755650" marR="153035" lvl="1" indent="-285750" algn="just">
              <a:spcAft>
                <a:spcPts val="1200"/>
              </a:spcAft>
              <a:buFont typeface="Arial" panose="020B0604020202020204" pitchFamily="34" charset="0"/>
              <a:buChar char="•"/>
              <a:tabLst>
                <a:tab pos="394335" algn="l"/>
                <a:tab pos="394970" algn="l"/>
              </a:tabLst>
            </a:pPr>
            <a:r>
              <a:rPr lang="en-US" sz="2000" dirty="0">
                <a:latin typeface="Georgia" panose="02040502050405020303" pitchFamily="18" charset="0"/>
              </a:rPr>
              <a:t>PDQ scores (n=6; MD=-6.066; 95% CI [-10.41, -1.71])</a:t>
            </a:r>
          </a:p>
        </p:txBody>
      </p:sp>
      <p:sp>
        <p:nvSpPr>
          <p:cNvPr id="15" name="object 15"/>
          <p:cNvSpPr/>
          <p:nvPr/>
        </p:nvSpPr>
        <p:spPr>
          <a:xfrm>
            <a:off x="7855749" y="3675575"/>
            <a:ext cx="1107299" cy="1467924"/>
          </a:xfrm>
          <a:prstGeom prst="rect">
            <a:avLst/>
          </a:prstGeom>
          <a:blipFill>
            <a:blip r:embed="rId2" cstate="print"/>
            <a:stretch>
              <a:fillRect/>
            </a:stretch>
          </a:blipFill>
        </p:spPr>
        <p:txBody>
          <a:bodyPr wrap="square" lIns="0" tIns="0" rIns="0" bIns="0" rtlCol="0"/>
          <a:lstStyle/>
          <a:p>
            <a:endParaRPr/>
          </a:p>
        </p:txBody>
      </p:sp>
      <p:sp>
        <p:nvSpPr>
          <p:cNvPr id="16" name="object 16"/>
          <p:cNvSpPr txBox="1">
            <a:spLocks noGrp="1"/>
          </p:cNvSpPr>
          <p:nvPr>
            <p:ph type="sldNum" sz="quarter" idx="7"/>
          </p:nvPr>
        </p:nvSpPr>
        <p:spPr>
          <a:prstGeom prst="rect">
            <a:avLst/>
          </a:prstGeom>
        </p:spPr>
        <p:txBody>
          <a:bodyPr vert="horz" wrap="square" lIns="0" tIns="0" rIns="0" bIns="0" rtlCol="0">
            <a:spAutoFit/>
          </a:bodyPr>
          <a:lstStyle/>
          <a:p>
            <a:pPr marL="55244">
              <a:lnSpc>
                <a:spcPts val="1550"/>
              </a:lnSpc>
            </a:pPr>
            <a:fld id="{81D60167-4931-47E6-BA6A-407CBD079E47}" type="slidenum">
              <a:rPr dirty="0"/>
              <a:t>19</a:t>
            </a:fld>
            <a:endParaRPr dirty="0"/>
          </a:p>
        </p:txBody>
      </p:sp>
    </p:spTree>
    <p:extLst>
      <p:ext uri="{BB962C8B-B14F-4D97-AF65-F5344CB8AC3E}">
        <p14:creationId xmlns:p14="http://schemas.microsoft.com/office/powerpoint/2010/main" val="21127763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296195" y="230882"/>
            <a:ext cx="2550795" cy="756920"/>
          </a:xfrm>
          <a:prstGeom prst="rect">
            <a:avLst/>
          </a:prstGeom>
        </p:spPr>
        <p:txBody>
          <a:bodyPr vert="horz" wrap="square" lIns="0" tIns="12700" rIns="0" bIns="0" rtlCol="0">
            <a:spAutoFit/>
          </a:bodyPr>
          <a:lstStyle/>
          <a:p>
            <a:pPr marL="12700">
              <a:lnSpc>
                <a:spcPct val="100000"/>
              </a:lnSpc>
              <a:spcBef>
                <a:spcPts val="100"/>
              </a:spcBef>
            </a:pPr>
            <a:r>
              <a:rPr spc="-5" dirty="0"/>
              <a:t>Overview</a:t>
            </a:r>
          </a:p>
        </p:txBody>
      </p:sp>
      <p:sp>
        <p:nvSpPr>
          <p:cNvPr id="3" name="object 3"/>
          <p:cNvSpPr txBox="1">
            <a:spLocks noGrp="1"/>
          </p:cNvSpPr>
          <p:nvPr>
            <p:ph sz="half" idx="2"/>
          </p:nvPr>
        </p:nvSpPr>
        <p:spPr>
          <a:xfrm>
            <a:off x="574724" y="1581150"/>
            <a:ext cx="2289175" cy="2997200"/>
          </a:xfrm>
          <a:prstGeom prst="rect">
            <a:avLst/>
          </a:prstGeom>
        </p:spPr>
        <p:txBody>
          <a:bodyPr vert="horz" wrap="square" lIns="0" tIns="142240" rIns="0" bIns="0" rtlCol="0">
            <a:spAutoFit/>
          </a:bodyPr>
          <a:lstStyle/>
          <a:p>
            <a:pPr marL="355600" indent="-342900">
              <a:lnSpc>
                <a:spcPct val="100000"/>
              </a:lnSpc>
              <a:spcBef>
                <a:spcPts val="1120"/>
              </a:spcBef>
              <a:buFont typeface="Arial" panose="020B0604020202020204" pitchFamily="34" charset="0"/>
              <a:buChar char="•"/>
              <a:tabLst>
                <a:tab pos="424815" algn="l"/>
                <a:tab pos="425450" algn="l"/>
              </a:tabLst>
            </a:pPr>
            <a:r>
              <a:rPr spc="-5" dirty="0"/>
              <a:t>Introduction</a:t>
            </a:r>
          </a:p>
          <a:p>
            <a:pPr marL="355600" indent="-342900">
              <a:lnSpc>
                <a:spcPct val="100000"/>
              </a:lnSpc>
              <a:spcBef>
                <a:spcPts val="1020"/>
              </a:spcBef>
              <a:buFont typeface="Arial" panose="020B0604020202020204" pitchFamily="34" charset="0"/>
              <a:buChar char="•"/>
              <a:tabLst>
                <a:tab pos="424815" algn="l"/>
                <a:tab pos="425450" algn="l"/>
              </a:tabLst>
            </a:pPr>
            <a:r>
              <a:rPr spc="-5" dirty="0"/>
              <a:t>Purpose</a:t>
            </a:r>
          </a:p>
          <a:p>
            <a:pPr marL="355600" indent="-342900">
              <a:lnSpc>
                <a:spcPct val="100000"/>
              </a:lnSpc>
              <a:spcBef>
                <a:spcPts val="1019"/>
              </a:spcBef>
              <a:buFont typeface="Arial" panose="020B0604020202020204" pitchFamily="34" charset="0"/>
              <a:buChar char="•"/>
              <a:tabLst>
                <a:tab pos="424815" algn="l"/>
                <a:tab pos="425450" algn="l"/>
              </a:tabLst>
            </a:pPr>
            <a:r>
              <a:rPr spc="-5" dirty="0"/>
              <a:t>Methods</a:t>
            </a:r>
          </a:p>
          <a:p>
            <a:pPr marL="355600" indent="-342900">
              <a:lnSpc>
                <a:spcPct val="100000"/>
              </a:lnSpc>
              <a:spcBef>
                <a:spcPts val="1019"/>
              </a:spcBef>
              <a:buFont typeface="Arial" panose="020B0604020202020204" pitchFamily="34" charset="0"/>
              <a:buChar char="•"/>
              <a:tabLst>
                <a:tab pos="424815" algn="l"/>
                <a:tab pos="425450" algn="l"/>
              </a:tabLst>
            </a:pPr>
            <a:r>
              <a:rPr spc="-5" dirty="0"/>
              <a:t>PRISMA</a:t>
            </a:r>
          </a:p>
          <a:p>
            <a:pPr marL="355600" indent="-342900">
              <a:lnSpc>
                <a:spcPct val="100000"/>
              </a:lnSpc>
              <a:spcBef>
                <a:spcPts val="1019"/>
              </a:spcBef>
              <a:buFont typeface="Arial" panose="020B0604020202020204" pitchFamily="34" charset="0"/>
              <a:buChar char="•"/>
              <a:tabLst>
                <a:tab pos="424815" algn="l"/>
                <a:tab pos="425450" algn="l"/>
              </a:tabLst>
            </a:pPr>
            <a:r>
              <a:rPr spc="-5" dirty="0"/>
              <a:t>PEDro</a:t>
            </a:r>
            <a:r>
              <a:rPr spc="-85" dirty="0"/>
              <a:t> </a:t>
            </a:r>
            <a:r>
              <a:rPr spc="-5" dirty="0"/>
              <a:t>Scores</a:t>
            </a:r>
          </a:p>
          <a:p>
            <a:pPr marL="355600" indent="-342900">
              <a:lnSpc>
                <a:spcPct val="100000"/>
              </a:lnSpc>
              <a:spcBef>
                <a:spcPts val="1019"/>
              </a:spcBef>
              <a:buFont typeface="Arial" panose="020B0604020202020204" pitchFamily="34" charset="0"/>
              <a:buChar char="•"/>
              <a:tabLst>
                <a:tab pos="424815" algn="l"/>
                <a:tab pos="425450" algn="l"/>
              </a:tabLst>
            </a:pPr>
            <a:r>
              <a:rPr spc="-5" dirty="0"/>
              <a:t>Results</a:t>
            </a:r>
          </a:p>
        </p:txBody>
      </p:sp>
      <p:sp>
        <p:nvSpPr>
          <p:cNvPr id="4" name="object 4"/>
          <p:cNvSpPr txBox="1">
            <a:spLocks noGrp="1"/>
          </p:cNvSpPr>
          <p:nvPr>
            <p:ph sz="half" idx="3"/>
          </p:nvPr>
        </p:nvSpPr>
        <p:spPr>
          <a:xfrm>
            <a:off x="4809823" y="1581150"/>
            <a:ext cx="3054350" cy="2575560"/>
          </a:xfrm>
          <a:prstGeom prst="rect">
            <a:avLst/>
          </a:prstGeom>
        </p:spPr>
        <p:txBody>
          <a:bodyPr vert="horz" wrap="square" lIns="0" tIns="142240" rIns="0" bIns="0" rtlCol="0">
            <a:spAutoFit/>
          </a:bodyPr>
          <a:lstStyle/>
          <a:p>
            <a:pPr marL="355600" indent="-342900">
              <a:lnSpc>
                <a:spcPct val="100000"/>
              </a:lnSpc>
              <a:spcBef>
                <a:spcPts val="1120"/>
              </a:spcBef>
              <a:buFont typeface="Arial" panose="020B0604020202020204" pitchFamily="34" charset="0"/>
              <a:buChar char="•"/>
              <a:tabLst>
                <a:tab pos="424815" algn="l"/>
                <a:tab pos="425450" algn="l"/>
              </a:tabLst>
            </a:pPr>
            <a:r>
              <a:rPr spc="-5" dirty="0"/>
              <a:t>Conclusion</a:t>
            </a:r>
          </a:p>
          <a:p>
            <a:pPr marL="355600" indent="-342900">
              <a:lnSpc>
                <a:spcPct val="100000"/>
              </a:lnSpc>
              <a:spcBef>
                <a:spcPts val="1020"/>
              </a:spcBef>
              <a:buFont typeface="Arial" panose="020B0604020202020204" pitchFamily="34" charset="0"/>
              <a:buChar char="•"/>
              <a:tabLst>
                <a:tab pos="424815" algn="l"/>
                <a:tab pos="425450" algn="l"/>
              </a:tabLst>
            </a:pPr>
            <a:r>
              <a:rPr spc="-5" dirty="0"/>
              <a:t>Limitations</a:t>
            </a:r>
          </a:p>
          <a:p>
            <a:pPr marL="355600" indent="-342900">
              <a:lnSpc>
                <a:spcPct val="100000"/>
              </a:lnSpc>
              <a:spcBef>
                <a:spcPts val="1019"/>
              </a:spcBef>
              <a:buFont typeface="Arial" panose="020B0604020202020204" pitchFamily="34" charset="0"/>
              <a:buChar char="•"/>
              <a:tabLst>
                <a:tab pos="424815" algn="l"/>
                <a:tab pos="425450" algn="l"/>
              </a:tabLst>
            </a:pPr>
            <a:r>
              <a:rPr spc="-5" dirty="0"/>
              <a:t>Future</a:t>
            </a:r>
            <a:r>
              <a:rPr spc="-20" dirty="0"/>
              <a:t> </a:t>
            </a:r>
            <a:r>
              <a:rPr spc="-5" dirty="0"/>
              <a:t>Research</a:t>
            </a:r>
          </a:p>
          <a:p>
            <a:pPr marL="355600" indent="-342900">
              <a:lnSpc>
                <a:spcPct val="100000"/>
              </a:lnSpc>
              <a:spcBef>
                <a:spcPts val="1019"/>
              </a:spcBef>
              <a:buFont typeface="Arial" panose="020B0604020202020204" pitchFamily="34" charset="0"/>
              <a:buChar char="•"/>
              <a:tabLst>
                <a:tab pos="424815" algn="l"/>
                <a:tab pos="425450" algn="l"/>
              </a:tabLst>
            </a:pPr>
            <a:r>
              <a:rPr spc="-5" dirty="0"/>
              <a:t>Clinical</a:t>
            </a:r>
            <a:r>
              <a:rPr spc="-35" dirty="0"/>
              <a:t> </a:t>
            </a:r>
            <a:r>
              <a:rPr spc="-5" dirty="0"/>
              <a:t>Relevance</a:t>
            </a:r>
          </a:p>
          <a:p>
            <a:pPr marL="355600" indent="-342900">
              <a:lnSpc>
                <a:spcPct val="100000"/>
              </a:lnSpc>
              <a:spcBef>
                <a:spcPts val="1595"/>
              </a:spcBef>
              <a:buFont typeface="Arial" panose="020B0604020202020204" pitchFamily="34" charset="0"/>
              <a:buChar char="•"/>
              <a:tabLst>
                <a:tab pos="424815" algn="l"/>
                <a:tab pos="425450" algn="l"/>
              </a:tabLst>
            </a:pPr>
            <a:r>
              <a:rPr spc="-5" dirty="0"/>
              <a:t>Acknowledgements</a:t>
            </a:r>
          </a:p>
        </p:txBody>
      </p:sp>
      <p:sp>
        <p:nvSpPr>
          <p:cNvPr id="5" name="object 5"/>
          <p:cNvSpPr/>
          <p:nvPr/>
        </p:nvSpPr>
        <p:spPr>
          <a:xfrm>
            <a:off x="7855749" y="3675575"/>
            <a:ext cx="1107299" cy="1467924"/>
          </a:xfrm>
          <a:prstGeom prst="rect">
            <a:avLst/>
          </a:prstGeom>
          <a:blipFill>
            <a:blip r:embed="rId2" cstate="print"/>
            <a:stretch>
              <a:fillRect/>
            </a:stretch>
          </a:blipFill>
        </p:spPr>
        <p:txBody>
          <a:bodyPr wrap="square" lIns="0" tIns="0" rIns="0" bIns="0" rtlCol="0"/>
          <a:lstStyle/>
          <a:p>
            <a:endParaRPr/>
          </a:p>
        </p:txBody>
      </p:sp>
      <p:sp>
        <p:nvSpPr>
          <p:cNvPr id="6" name="object 6"/>
          <p:cNvSpPr txBox="1">
            <a:spLocks noGrp="1"/>
          </p:cNvSpPr>
          <p:nvPr>
            <p:ph type="sldNum" sz="quarter" idx="7"/>
          </p:nvPr>
        </p:nvSpPr>
        <p:spPr>
          <a:prstGeom prst="rect">
            <a:avLst/>
          </a:prstGeom>
        </p:spPr>
        <p:txBody>
          <a:bodyPr vert="horz" wrap="square" lIns="0" tIns="0" rIns="0" bIns="0" rtlCol="0">
            <a:spAutoFit/>
          </a:bodyPr>
          <a:lstStyle/>
          <a:p>
            <a:pPr marL="104139">
              <a:lnSpc>
                <a:spcPts val="1550"/>
              </a:lnSpc>
            </a:pPr>
            <a:fld id="{81D60167-4931-47E6-BA6A-407CBD079E47}" type="slidenum">
              <a:rPr dirty="0"/>
              <a:t>2</a:t>
            </a:fld>
            <a:endParaRP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1181735"/>
            <a:ext cx="9144000" cy="3980815"/>
          </a:xfrm>
          <a:custGeom>
            <a:avLst/>
            <a:gdLst/>
            <a:ahLst/>
            <a:cxnLst/>
            <a:rect l="l" t="t" r="r" b="b"/>
            <a:pathLst>
              <a:path w="9144000" h="3980815">
                <a:moveTo>
                  <a:pt x="0" y="3980399"/>
                </a:moveTo>
                <a:lnTo>
                  <a:pt x="9143999" y="3980399"/>
                </a:lnTo>
                <a:lnTo>
                  <a:pt x="9143999" y="0"/>
                </a:lnTo>
                <a:lnTo>
                  <a:pt x="0" y="0"/>
                </a:lnTo>
                <a:lnTo>
                  <a:pt x="0" y="3980399"/>
                </a:lnTo>
                <a:close/>
              </a:path>
            </a:pathLst>
          </a:custGeom>
          <a:solidFill>
            <a:srgbClr val="FFFFFF"/>
          </a:solidFill>
        </p:spPr>
        <p:txBody>
          <a:bodyPr wrap="square" lIns="0" tIns="0" rIns="0" bIns="0" rtlCol="0"/>
          <a:lstStyle/>
          <a:p>
            <a:endParaRPr dirty="0"/>
          </a:p>
        </p:txBody>
      </p:sp>
      <p:sp>
        <p:nvSpPr>
          <p:cNvPr id="3" name="object 3"/>
          <p:cNvSpPr/>
          <p:nvPr/>
        </p:nvSpPr>
        <p:spPr>
          <a:xfrm>
            <a:off x="4526626" y="571349"/>
            <a:ext cx="4617720" cy="590550"/>
          </a:xfrm>
          <a:custGeom>
            <a:avLst/>
            <a:gdLst/>
            <a:ahLst/>
            <a:cxnLst/>
            <a:rect l="l" t="t" r="r" b="b"/>
            <a:pathLst>
              <a:path w="4617720" h="590550">
                <a:moveTo>
                  <a:pt x="4616173" y="590501"/>
                </a:moveTo>
                <a:lnTo>
                  <a:pt x="0" y="590501"/>
                </a:lnTo>
                <a:lnTo>
                  <a:pt x="4617372" y="0"/>
                </a:lnTo>
                <a:lnTo>
                  <a:pt x="4616173" y="590501"/>
                </a:lnTo>
                <a:close/>
              </a:path>
            </a:pathLst>
          </a:custGeom>
          <a:solidFill>
            <a:srgbClr val="FFFFFF">
              <a:alpha val="6666"/>
            </a:srgbClr>
          </a:solidFill>
        </p:spPr>
        <p:txBody>
          <a:bodyPr wrap="square" lIns="0" tIns="0" rIns="0" bIns="0" rtlCol="0"/>
          <a:lstStyle/>
          <a:p>
            <a:endParaRPr/>
          </a:p>
        </p:txBody>
      </p:sp>
      <p:sp>
        <p:nvSpPr>
          <p:cNvPr id="4" name="object 4"/>
          <p:cNvSpPr/>
          <p:nvPr/>
        </p:nvSpPr>
        <p:spPr>
          <a:xfrm>
            <a:off x="4526626" y="1162132"/>
            <a:ext cx="4617720" cy="571500"/>
          </a:xfrm>
          <a:custGeom>
            <a:avLst/>
            <a:gdLst/>
            <a:ahLst/>
            <a:cxnLst/>
            <a:rect l="l" t="t" r="r" b="b"/>
            <a:pathLst>
              <a:path w="4617720" h="571500">
                <a:moveTo>
                  <a:pt x="4617372" y="571095"/>
                </a:moveTo>
                <a:lnTo>
                  <a:pt x="0" y="0"/>
                </a:lnTo>
                <a:lnTo>
                  <a:pt x="4616173" y="0"/>
                </a:lnTo>
                <a:lnTo>
                  <a:pt x="4617372" y="571095"/>
                </a:lnTo>
                <a:close/>
              </a:path>
            </a:pathLst>
          </a:custGeom>
          <a:solidFill>
            <a:srgbClr val="000000">
              <a:alpha val="7843"/>
            </a:srgbClr>
          </a:solidFill>
        </p:spPr>
        <p:txBody>
          <a:bodyPr wrap="square" lIns="0" tIns="0" rIns="0" bIns="0" rtlCol="0"/>
          <a:lstStyle/>
          <a:p>
            <a:endParaRPr/>
          </a:p>
        </p:txBody>
      </p:sp>
      <p:sp>
        <p:nvSpPr>
          <p:cNvPr id="5" name="object 5"/>
          <p:cNvSpPr txBox="1">
            <a:spLocks noGrp="1"/>
          </p:cNvSpPr>
          <p:nvPr>
            <p:ph type="title"/>
          </p:nvPr>
        </p:nvSpPr>
        <p:spPr>
          <a:xfrm>
            <a:off x="1752600" y="131253"/>
            <a:ext cx="5366295" cy="751488"/>
          </a:xfrm>
          <a:prstGeom prst="rect">
            <a:avLst/>
          </a:prstGeom>
        </p:spPr>
        <p:txBody>
          <a:bodyPr vert="horz" wrap="square" lIns="0" tIns="12700" rIns="0" bIns="0" rtlCol="0">
            <a:spAutoFit/>
          </a:bodyPr>
          <a:lstStyle/>
          <a:p>
            <a:pPr marL="12700">
              <a:lnSpc>
                <a:spcPct val="100000"/>
              </a:lnSpc>
              <a:spcBef>
                <a:spcPts val="100"/>
              </a:spcBef>
            </a:pPr>
            <a:r>
              <a:rPr lang="en-US" spc="-10" dirty="0"/>
              <a:t>PDQ Meta-Analysis</a:t>
            </a:r>
            <a:endParaRPr spc="-5" dirty="0"/>
          </a:p>
        </p:txBody>
      </p:sp>
      <p:sp>
        <p:nvSpPr>
          <p:cNvPr id="6" name="object 6"/>
          <p:cNvSpPr/>
          <p:nvPr/>
        </p:nvSpPr>
        <p:spPr>
          <a:xfrm>
            <a:off x="105837" y="1481659"/>
            <a:ext cx="1344295" cy="392430"/>
          </a:xfrm>
          <a:custGeom>
            <a:avLst/>
            <a:gdLst/>
            <a:ahLst/>
            <a:cxnLst/>
            <a:rect l="l" t="t" r="r" b="b"/>
            <a:pathLst>
              <a:path w="1344295" h="392430">
                <a:moveTo>
                  <a:pt x="0" y="0"/>
                </a:moveTo>
                <a:lnTo>
                  <a:pt x="1344074" y="0"/>
                </a:lnTo>
                <a:lnTo>
                  <a:pt x="1344074" y="392399"/>
                </a:lnTo>
                <a:lnTo>
                  <a:pt x="0" y="392399"/>
                </a:lnTo>
                <a:lnTo>
                  <a:pt x="0" y="0"/>
                </a:lnTo>
                <a:close/>
              </a:path>
            </a:pathLst>
          </a:custGeom>
          <a:solidFill>
            <a:srgbClr val="FFFFFF"/>
          </a:solidFill>
        </p:spPr>
        <p:txBody>
          <a:bodyPr wrap="square" lIns="0" tIns="0" rIns="0" bIns="0" rtlCol="0"/>
          <a:lstStyle/>
          <a:p>
            <a:endParaRPr/>
          </a:p>
        </p:txBody>
      </p:sp>
      <p:sp>
        <p:nvSpPr>
          <p:cNvPr id="7" name="object 7"/>
          <p:cNvSpPr/>
          <p:nvPr/>
        </p:nvSpPr>
        <p:spPr>
          <a:xfrm>
            <a:off x="1449912" y="1481659"/>
            <a:ext cx="623570" cy="392430"/>
          </a:xfrm>
          <a:custGeom>
            <a:avLst/>
            <a:gdLst/>
            <a:ahLst/>
            <a:cxnLst/>
            <a:rect l="l" t="t" r="r" b="b"/>
            <a:pathLst>
              <a:path w="623569" h="392430">
                <a:moveTo>
                  <a:pt x="0" y="0"/>
                </a:moveTo>
                <a:lnTo>
                  <a:pt x="623524" y="0"/>
                </a:lnTo>
                <a:lnTo>
                  <a:pt x="623524" y="392399"/>
                </a:lnTo>
                <a:lnTo>
                  <a:pt x="0" y="392399"/>
                </a:lnTo>
                <a:lnTo>
                  <a:pt x="0" y="0"/>
                </a:lnTo>
                <a:close/>
              </a:path>
            </a:pathLst>
          </a:custGeom>
          <a:solidFill>
            <a:srgbClr val="FFFFFF"/>
          </a:solidFill>
        </p:spPr>
        <p:txBody>
          <a:bodyPr wrap="square" lIns="0" tIns="0" rIns="0" bIns="0" rtlCol="0"/>
          <a:lstStyle/>
          <a:p>
            <a:endParaRPr/>
          </a:p>
        </p:txBody>
      </p:sp>
      <p:sp>
        <p:nvSpPr>
          <p:cNvPr id="8" name="object 8"/>
          <p:cNvSpPr/>
          <p:nvPr/>
        </p:nvSpPr>
        <p:spPr>
          <a:xfrm>
            <a:off x="2073437" y="1481659"/>
            <a:ext cx="623570" cy="392430"/>
          </a:xfrm>
          <a:custGeom>
            <a:avLst/>
            <a:gdLst/>
            <a:ahLst/>
            <a:cxnLst/>
            <a:rect l="l" t="t" r="r" b="b"/>
            <a:pathLst>
              <a:path w="623569" h="392430">
                <a:moveTo>
                  <a:pt x="0" y="0"/>
                </a:moveTo>
                <a:lnTo>
                  <a:pt x="623524" y="0"/>
                </a:lnTo>
                <a:lnTo>
                  <a:pt x="623524" y="392399"/>
                </a:lnTo>
                <a:lnTo>
                  <a:pt x="0" y="392399"/>
                </a:lnTo>
                <a:lnTo>
                  <a:pt x="0" y="0"/>
                </a:lnTo>
                <a:close/>
              </a:path>
            </a:pathLst>
          </a:custGeom>
          <a:solidFill>
            <a:srgbClr val="FFFFFF"/>
          </a:solidFill>
        </p:spPr>
        <p:txBody>
          <a:bodyPr wrap="square" lIns="0" tIns="0" rIns="0" bIns="0" rtlCol="0"/>
          <a:lstStyle/>
          <a:p>
            <a:endParaRPr/>
          </a:p>
        </p:txBody>
      </p:sp>
      <p:sp>
        <p:nvSpPr>
          <p:cNvPr id="9" name="object 9"/>
          <p:cNvSpPr/>
          <p:nvPr/>
        </p:nvSpPr>
        <p:spPr>
          <a:xfrm>
            <a:off x="2696962" y="1481659"/>
            <a:ext cx="623570" cy="392430"/>
          </a:xfrm>
          <a:custGeom>
            <a:avLst/>
            <a:gdLst/>
            <a:ahLst/>
            <a:cxnLst/>
            <a:rect l="l" t="t" r="r" b="b"/>
            <a:pathLst>
              <a:path w="623570" h="392430">
                <a:moveTo>
                  <a:pt x="0" y="0"/>
                </a:moveTo>
                <a:lnTo>
                  <a:pt x="623524" y="0"/>
                </a:lnTo>
                <a:lnTo>
                  <a:pt x="623524" y="392399"/>
                </a:lnTo>
                <a:lnTo>
                  <a:pt x="0" y="392399"/>
                </a:lnTo>
                <a:lnTo>
                  <a:pt x="0" y="0"/>
                </a:lnTo>
                <a:close/>
              </a:path>
            </a:pathLst>
          </a:custGeom>
          <a:solidFill>
            <a:srgbClr val="FFFFFF"/>
          </a:solidFill>
        </p:spPr>
        <p:txBody>
          <a:bodyPr wrap="square" lIns="0" tIns="0" rIns="0" bIns="0" rtlCol="0"/>
          <a:lstStyle/>
          <a:p>
            <a:endParaRPr/>
          </a:p>
        </p:txBody>
      </p:sp>
      <p:sp>
        <p:nvSpPr>
          <p:cNvPr id="10" name="object 10"/>
          <p:cNvSpPr/>
          <p:nvPr/>
        </p:nvSpPr>
        <p:spPr>
          <a:xfrm>
            <a:off x="3320487" y="1481659"/>
            <a:ext cx="623570" cy="392430"/>
          </a:xfrm>
          <a:custGeom>
            <a:avLst/>
            <a:gdLst/>
            <a:ahLst/>
            <a:cxnLst/>
            <a:rect l="l" t="t" r="r" b="b"/>
            <a:pathLst>
              <a:path w="623570" h="392430">
                <a:moveTo>
                  <a:pt x="0" y="0"/>
                </a:moveTo>
                <a:lnTo>
                  <a:pt x="623524" y="0"/>
                </a:lnTo>
                <a:lnTo>
                  <a:pt x="623524" y="392399"/>
                </a:lnTo>
                <a:lnTo>
                  <a:pt x="0" y="392399"/>
                </a:lnTo>
                <a:lnTo>
                  <a:pt x="0" y="0"/>
                </a:lnTo>
                <a:close/>
              </a:path>
            </a:pathLst>
          </a:custGeom>
          <a:solidFill>
            <a:srgbClr val="FFFFFF"/>
          </a:solidFill>
        </p:spPr>
        <p:txBody>
          <a:bodyPr wrap="square" lIns="0" tIns="0" rIns="0" bIns="0" rtlCol="0"/>
          <a:lstStyle/>
          <a:p>
            <a:endParaRPr/>
          </a:p>
        </p:txBody>
      </p:sp>
      <p:sp>
        <p:nvSpPr>
          <p:cNvPr id="11" name="object 11"/>
          <p:cNvSpPr/>
          <p:nvPr/>
        </p:nvSpPr>
        <p:spPr>
          <a:xfrm>
            <a:off x="3944012" y="1481659"/>
            <a:ext cx="623570" cy="392430"/>
          </a:xfrm>
          <a:custGeom>
            <a:avLst/>
            <a:gdLst/>
            <a:ahLst/>
            <a:cxnLst/>
            <a:rect l="l" t="t" r="r" b="b"/>
            <a:pathLst>
              <a:path w="623570" h="392430">
                <a:moveTo>
                  <a:pt x="0" y="0"/>
                </a:moveTo>
                <a:lnTo>
                  <a:pt x="623524" y="0"/>
                </a:lnTo>
                <a:lnTo>
                  <a:pt x="623524" y="392399"/>
                </a:lnTo>
                <a:lnTo>
                  <a:pt x="0" y="392399"/>
                </a:lnTo>
                <a:lnTo>
                  <a:pt x="0" y="0"/>
                </a:lnTo>
                <a:close/>
              </a:path>
            </a:pathLst>
          </a:custGeom>
          <a:solidFill>
            <a:srgbClr val="FFFFFF"/>
          </a:solidFill>
        </p:spPr>
        <p:txBody>
          <a:bodyPr wrap="square" lIns="0" tIns="0" rIns="0" bIns="0" rtlCol="0"/>
          <a:lstStyle/>
          <a:p>
            <a:endParaRPr/>
          </a:p>
        </p:txBody>
      </p:sp>
      <p:sp>
        <p:nvSpPr>
          <p:cNvPr id="12" name="object 12"/>
          <p:cNvSpPr/>
          <p:nvPr/>
        </p:nvSpPr>
        <p:spPr>
          <a:xfrm>
            <a:off x="4567537" y="1481659"/>
            <a:ext cx="623570" cy="392430"/>
          </a:xfrm>
          <a:custGeom>
            <a:avLst/>
            <a:gdLst/>
            <a:ahLst/>
            <a:cxnLst/>
            <a:rect l="l" t="t" r="r" b="b"/>
            <a:pathLst>
              <a:path w="623570" h="392430">
                <a:moveTo>
                  <a:pt x="0" y="0"/>
                </a:moveTo>
                <a:lnTo>
                  <a:pt x="623524" y="0"/>
                </a:lnTo>
                <a:lnTo>
                  <a:pt x="623524" y="392399"/>
                </a:lnTo>
                <a:lnTo>
                  <a:pt x="0" y="392399"/>
                </a:lnTo>
                <a:lnTo>
                  <a:pt x="0" y="0"/>
                </a:lnTo>
                <a:close/>
              </a:path>
            </a:pathLst>
          </a:custGeom>
          <a:solidFill>
            <a:srgbClr val="FFFFFF"/>
          </a:solidFill>
        </p:spPr>
        <p:txBody>
          <a:bodyPr wrap="square" lIns="0" tIns="0" rIns="0" bIns="0" rtlCol="0"/>
          <a:lstStyle/>
          <a:p>
            <a:endParaRPr/>
          </a:p>
        </p:txBody>
      </p:sp>
      <p:sp>
        <p:nvSpPr>
          <p:cNvPr id="13" name="object 13"/>
          <p:cNvSpPr/>
          <p:nvPr/>
        </p:nvSpPr>
        <p:spPr>
          <a:xfrm>
            <a:off x="5191062" y="1481659"/>
            <a:ext cx="623570" cy="392430"/>
          </a:xfrm>
          <a:custGeom>
            <a:avLst/>
            <a:gdLst/>
            <a:ahLst/>
            <a:cxnLst/>
            <a:rect l="l" t="t" r="r" b="b"/>
            <a:pathLst>
              <a:path w="623570" h="392430">
                <a:moveTo>
                  <a:pt x="0" y="0"/>
                </a:moveTo>
                <a:lnTo>
                  <a:pt x="623524" y="0"/>
                </a:lnTo>
                <a:lnTo>
                  <a:pt x="623524" y="392399"/>
                </a:lnTo>
                <a:lnTo>
                  <a:pt x="0" y="392399"/>
                </a:lnTo>
                <a:lnTo>
                  <a:pt x="0" y="0"/>
                </a:lnTo>
                <a:close/>
              </a:path>
            </a:pathLst>
          </a:custGeom>
          <a:solidFill>
            <a:srgbClr val="FFFFFF"/>
          </a:solidFill>
        </p:spPr>
        <p:txBody>
          <a:bodyPr wrap="square" lIns="0" tIns="0" rIns="0" bIns="0" rtlCol="0"/>
          <a:lstStyle/>
          <a:p>
            <a:endParaRPr/>
          </a:p>
        </p:txBody>
      </p:sp>
      <p:sp>
        <p:nvSpPr>
          <p:cNvPr id="14" name="object 14"/>
          <p:cNvSpPr/>
          <p:nvPr/>
        </p:nvSpPr>
        <p:spPr>
          <a:xfrm>
            <a:off x="5814587" y="1481659"/>
            <a:ext cx="623570" cy="392430"/>
          </a:xfrm>
          <a:custGeom>
            <a:avLst/>
            <a:gdLst/>
            <a:ahLst/>
            <a:cxnLst/>
            <a:rect l="l" t="t" r="r" b="b"/>
            <a:pathLst>
              <a:path w="623570" h="392430">
                <a:moveTo>
                  <a:pt x="0" y="0"/>
                </a:moveTo>
                <a:lnTo>
                  <a:pt x="623524" y="0"/>
                </a:lnTo>
                <a:lnTo>
                  <a:pt x="623524" y="392399"/>
                </a:lnTo>
                <a:lnTo>
                  <a:pt x="0" y="392399"/>
                </a:lnTo>
                <a:lnTo>
                  <a:pt x="0" y="0"/>
                </a:lnTo>
                <a:close/>
              </a:path>
            </a:pathLst>
          </a:custGeom>
          <a:solidFill>
            <a:srgbClr val="FFFFFF"/>
          </a:solidFill>
        </p:spPr>
        <p:txBody>
          <a:bodyPr wrap="square" lIns="0" tIns="0" rIns="0" bIns="0" rtlCol="0"/>
          <a:lstStyle/>
          <a:p>
            <a:endParaRPr/>
          </a:p>
        </p:txBody>
      </p:sp>
      <p:sp>
        <p:nvSpPr>
          <p:cNvPr id="15" name="object 15"/>
          <p:cNvSpPr/>
          <p:nvPr/>
        </p:nvSpPr>
        <p:spPr>
          <a:xfrm>
            <a:off x="6438112" y="1481659"/>
            <a:ext cx="623570" cy="392430"/>
          </a:xfrm>
          <a:custGeom>
            <a:avLst/>
            <a:gdLst/>
            <a:ahLst/>
            <a:cxnLst/>
            <a:rect l="l" t="t" r="r" b="b"/>
            <a:pathLst>
              <a:path w="623570" h="392430">
                <a:moveTo>
                  <a:pt x="0" y="0"/>
                </a:moveTo>
                <a:lnTo>
                  <a:pt x="623524" y="0"/>
                </a:lnTo>
                <a:lnTo>
                  <a:pt x="623524" y="392399"/>
                </a:lnTo>
                <a:lnTo>
                  <a:pt x="0" y="392399"/>
                </a:lnTo>
                <a:lnTo>
                  <a:pt x="0" y="0"/>
                </a:lnTo>
                <a:close/>
              </a:path>
            </a:pathLst>
          </a:custGeom>
          <a:solidFill>
            <a:srgbClr val="FFFFFF"/>
          </a:solidFill>
        </p:spPr>
        <p:txBody>
          <a:bodyPr wrap="square" lIns="0" tIns="0" rIns="0" bIns="0" rtlCol="0"/>
          <a:lstStyle/>
          <a:p>
            <a:endParaRPr/>
          </a:p>
        </p:txBody>
      </p:sp>
      <p:sp>
        <p:nvSpPr>
          <p:cNvPr id="20" name="object 20"/>
          <p:cNvSpPr txBox="1">
            <a:spLocks noGrp="1"/>
          </p:cNvSpPr>
          <p:nvPr>
            <p:ph type="sldNum" sz="quarter" idx="7"/>
          </p:nvPr>
        </p:nvSpPr>
        <p:spPr>
          <a:xfrm>
            <a:off x="8785145" y="4829975"/>
            <a:ext cx="358855" cy="192489"/>
          </a:xfrm>
          <a:prstGeom prst="rect">
            <a:avLst/>
          </a:prstGeom>
        </p:spPr>
        <p:txBody>
          <a:bodyPr vert="horz" wrap="square" lIns="0" tIns="0" rIns="0" bIns="0" rtlCol="0">
            <a:spAutoFit/>
          </a:bodyPr>
          <a:lstStyle/>
          <a:p>
            <a:pPr marL="55244">
              <a:lnSpc>
                <a:spcPts val="1550"/>
              </a:lnSpc>
            </a:pPr>
            <a:fld id="{81D60167-4931-47E6-BA6A-407CBD079E47}" type="slidenum">
              <a:rPr dirty="0"/>
              <a:t>20</a:t>
            </a:fld>
            <a:endParaRPr dirty="0"/>
          </a:p>
        </p:txBody>
      </p:sp>
      <p:pic>
        <p:nvPicPr>
          <p:cNvPr id="19" name="Picture 18">
            <a:extLst>
              <a:ext uri="{FF2B5EF4-FFF2-40B4-BE49-F238E27FC236}">
                <a16:creationId xmlns:a16="http://schemas.microsoft.com/office/drawing/2014/main" id="{EC970A75-6183-45C0-AD91-01AFDF64A949}"/>
              </a:ext>
            </a:extLst>
          </p:cNvPr>
          <p:cNvPicPr>
            <a:picLocks noChangeAspect="1"/>
          </p:cNvPicPr>
          <p:nvPr/>
        </p:nvPicPr>
        <p:blipFill>
          <a:blip r:embed="rId3"/>
          <a:stretch>
            <a:fillRect/>
          </a:stretch>
        </p:blipFill>
        <p:spPr>
          <a:xfrm>
            <a:off x="2087447" y="1442258"/>
            <a:ext cx="4999153" cy="3438442"/>
          </a:xfrm>
          <a:prstGeom prst="rect">
            <a:avLst/>
          </a:prstGeom>
        </p:spPr>
      </p:pic>
    </p:spTree>
    <p:extLst>
      <p:ext uri="{BB962C8B-B14F-4D97-AF65-F5344CB8AC3E}">
        <p14:creationId xmlns:p14="http://schemas.microsoft.com/office/powerpoint/2010/main" val="732548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1163100"/>
            <a:ext cx="9144000" cy="3980815"/>
          </a:xfrm>
          <a:custGeom>
            <a:avLst/>
            <a:gdLst/>
            <a:ahLst/>
            <a:cxnLst/>
            <a:rect l="l" t="t" r="r" b="b"/>
            <a:pathLst>
              <a:path w="9144000" h="3980815">
                <a:moveTo>
                  <a:pt x="0" y="3980399"/>
                </a:moveTo>
                <a:lnTo>
                  <a:pt x="9143999" y="3980399"/>
                </a:lnTo>
                <a:lnTo>
                  <a:pt x="9143999" y="0"/>
                </a:lnTo>
                <a:lnTo>
                  <a:pt x="0" y="0"/>
                </a:lnTo>
                <a:lnTo>
                  <a:pt x="0" y="3980399"/>
                </a:lnTo>
                <a:close/>
              </a:path>
            </a:pathLst>
          </a:custGeom>
          <a:solidFill>
            <a:srgbClr val="FFFFFF"/>
          </a:solidFill>
        </p:spPr>
        <p:txBody>
          <a:bodyPr wrap="square" lIns="0" tIns="0" rIns="0" bIns="0" rtlCol="0"/>
          <a:lstStyle/>
          <a:p>
            <a:endParaRPr dirty="0"/>
          </a:p>
        </p:txBody>
      </p:sp>
      <p:sp>
        <p:nvSpPr>
          <p:cNvPr id="3" name="object 3"/>
          <p:cNvSpPr/>
          <p:nvPr/>
        </p:nvSpPr>
        <p:spPr>
          <a:xfrm>
            <a:off x="4526626" y="571349"/>
            <a:ext cx="4617720" cy="590550"/>
          </a:xfrm>
          <a:custGeom>
            <a:avLst/>
            <a:gdLst/>
            <a:ahLst/>
            <a:cxnLst/>
            <a:rect l="l" t="t" r="r" b="b"/>
            <a:pathLst>
              <a:path w="4617720" h="590550">
                <a:moveTo>
                  <a:pt x="4616173" y="590501"/>
                </a:moveTo>
                <a:lnTo>
                  <a:pt x="0" y="590501"/>
                </a:lnTo>
                <a:lnTo>
                  <a:pt x="4617372" y="0"/>
                </a:lnTo>
                <a:lnTo>
                  <a:pt x="4616173" y="590501"/>
                </a:lnTo>
                <a:close/>
              </a:path>
            </a:pathLst>
          </a:custGeom>
          <a:solidFill>
            <a:srgbClr val="FFFFFF">
              <a:alpha val="6666"/>
            </a:srgbClr>
          </a:solidFill>
        </p:spPr>
        <p:txBody>
          <a:bodyPr wrap="square" lIns="0" tIns="0" rIns="0" bIns="0" rtlCol="0"/>
          <a:lstStyle/>
          <a:p>
            <a:endParaRPr/>
          </a:p>
        </p:txBody>
      </p:sp>
      <p:sp>
        <p:nvSpPr>
          <p:cNvPr id="4" name="object 4"/>
          <p:cNvSpPr/>
          <p:nvPr/>
        </p:nvSpPr>
        <p:spPr>
          <a:xfrm>
            <a:off x="4526626" y="1162132"/>
            <a:ext cx="4617720" cy="571500"/>
          </a:xfrm>
          <a:custGeom>
            <a:avLst/>
            <a:gdLst/>
            <a:ahLst/>
            <a:cxnLst/>
            <a:rect l="l" t="t" r="r" b="b"/>
            <a:pathLst>
              <a:path w="4617720" h="571500">
                <a:moveTo>
                  <a:pt x="4617372" y="571095"/>
                </a:moveTo>
                <a:lnTo>
                  <a:pt x="0" y="0"/>
                </a:lnTo>
                <a:lnTo>
                  <a:pt x="4616173" y="0"/>
                </a:lnTo>
                <a:lnTo>
                  <a:pt x="4617372" y="571095"/>
                </a:lnTo>
                <a:close/>
              </a:path>
            </a:pathLst>
          </a:custGeom>
          <a:solidFill>
            <a:srgbClr val="000000">
              <a:alpha val="7843"/>
            </a:srgbClr>
          </a:solidFill>
        </p:spPr>
        <p:txBody>
          <a:bodyPr wrap="square" lIns="0" tIns="0" rIns="0" bIns="0" rtlCol="0"/>
          <a:lstStyle/>
          <a:p>
            <a:endParaRPr/>
          </a:p>
        </p:txBody>
      </p:sp>
      <p:sp>
        <p:nvSpPr>
          <p:cNvPr id="5" name="object 5"/>
          <p:cNvSpPr txBox="1">
            <a:spLocks noGrp="1"/>
          </p:cNvSpPr>
          <p:nvPr>
            <p:ph type="title"/>
          </p:nvPr>
        </p:nvSpPr>
        <p:spPr>
          <a:xfrm>
            <a:off x="1567905" y="131253"/>
            <a:ext cx="6585495" cy="751488"/>
          </a:xfrm>
          <a:prstGeom prst="rect">
            <a:avLst/>
          </a:prstGeom>
        </p:spPr>
        <p:txBody>
          <a:bodyPr vert="horz" wrap="square" lIns="0" tIns="12700" rIns="0" bIns="0" rtlCol="0">
            <a:spAutoFit/>
          </a:bodyPr>
          <a:lstStyle/>
          <a:p>
            <a:pPr marL="12700">
              <a:lnSpc>
                <a:spcPct val="100000"/>
              </a:lnSpc>
              <a:spcBef>
                <a:spcPts val="100"/>
              </a:spcBef>
            </a:pPr>
            <a:r>
              <a:rPr lang="en-US" spc="-10" dirty="0"/>
              <a:t>UPDRS Meta-Analysis</a:t>
            </a:r>
            <a:endParaRPr spc="-5" dirty="0"/>
          </a:p>
        </p:txBody>
      </p:sp>
      <p:sp>
        <p:nvSpPr>
          <p:cNvPr id="6" name="object 6"/>
          <p:cNvSpPr/>
          <p:nvPr/>
        </p:nvSpPr>
        <p:spPr>
          <a:xfrm>
            <a:off x="105837" y="1481659"/>
            <a:ext cx="1344295" cy="392430"/>
          </a:xfrm>
          <a:custGeom>
            <a:avLst/>
            <a:gdLst/>
            <a:ahLst/>
            <a:cxnLst/>
            <a:rect l="l" t="t" r="r" b="b"/>
            <a:pathLst>
              <a:path w="1344295" h="392430">
                <a:moveTo>
                  <a:pt x="0" y="0"/>
                </a:moveTo>
                <a:lnTo>
                  <a:pt x="1344074" y="0"/>
                </a:lnTo>
                <a:lnTo>
                  <a:pt x="1344074" y="392399"/>
                </a:lnTo>
                <a:lnTo>
                  <a:pt x="0" y="392399"/>
                </a:lnTo>
                <a:lnTo>
                  <a:pt x="0" y="0"/>
                </a:lnTo>
                <a:close/>
              </a:path>
            </a:pathLst>
          </a:custGeom>
          <a:solidFill>
            <a:srgbClr val="FFFFFF"/>
          </a:solidFill>
        </p:spPr>
        <p:txBody>
          <a:bodyPr wrap="square" lIns="0" tIns="0" rIns="0" bIns="0" rtlCol="0"/>
          <a:lstStyle/>
          <a:p>
            <a:endParaRPr/>
          </a:p>
        </p:txBody>
      </p:sp>
      <p:sp>
        <p:nvSpPr>
          <p:cNvPr id="7" name="object 7"/>
          <p:cNvSpPr/>
          <p:nvPr/>
        </p:nvSpPr>
        <p:spPr>
          <a:xfrm>
            <a:off x="1449912" y="1481659"/>
            <a:ext cx="623570" cy="392430"/>
          </a:xfrm>
          <a:custGeom>
            <a:avLst/>
            <a:gdLst/>
            <a:ahLst/>
            <a:cxnLst/>
            <a:rect l="l" t="t" r="r" b="b"/>
            <a:pathLst>
              <a:path w="623569" h="392430">
                <a:moveTo>
                  <a:pt x="0" y="0"/>
                </a:moveTo>
                <a:lnTo>
                  <a:pt x="623524" y="0"/>
                </a:lnTo>
                <a:lnTo>
                  <a:pt x="623524" y="392399"/>
                </a:lnTo>
                <a:lnTo>
                  <a:pt x="0" y="392399"/>
                </a:lnTo>
                <a:lnTo>
                  <a:pt x="0" y="0"/>
                </a:lnTo>
                <a:close/>
              </a:path>
            </a:pathLst>
          </a:custGeom>
          <a:solidFill>
            <a:srgbClr val="FFFFFF"/>
          </a:solidFill>
        </p:spPr>
        <p:txBody>
          <a:bodyPr wrap="square" lIns="0" tIns="0" rIns="0" bIns="0" rtlCol="0"/>
          <a:lstStyle/>
          <a:p>
            <a:endParaRPr dirty="0"/>
          </a:p>
        </p:txBody>
      </p:sp>
      <p:sp>
        <p:nvSpPr>
          <p:cNvPr id="8" name="object 8"/>
          <p:cNvSpPr/>
          <p:nvPr/>
        </p:nvSpPr>
        <p:spPr>
          <a:xfrm>
            <a:off x="2073437" y="1481659"/>
            <a:ext cx="623570" cy="392430"/>
          </a:xfrm>
          <a:custGeom>
            <a:avLst/>
            <a:gdLst/>
            <a:ahLst/>
            <a:cxnLst/>
            <a:rect l="l" t="t" r="r" b="b"/>
            <a:pathLst>
              <a:path w="623569" h="392430">
                <a:moveTo>
                  <a:pt x="0" y="0"/>
                </a:moveTo>
                <a:lnTo>
                  <a:pt x="623524" y="0"/>
                </a:lnTo>
                <a:lnTo>
                  <a:pt x="623524" y="392399"/>
                </a:lnTo>
                <a:lnTo>
                  <a:pt x="0" y="392399"/>
                </a:lnTo>
                <a:lnTo>
                  <a:pt x="0" y="0"/>
                </a:lnTo>
                <a:close/>
              </a:path>
            </a:pathLst>
          </a:custGeom>
          <a:solidFill>
            <a:srgbClr val="FFFFFF"/>
          </a:solidFill>
        </p:spPr>
        <p:txBody>
          <a:bodyPr wrap="square" lIns="0" tIns="0" rIns="0" bIns="0" rtlCol="0"/>
          <a:lstStyle/>
          <a:p>
            <a:endParaRPr/>
          </a:p>
        </p:txBody>
      </p:sp>
      <p:sp>
        <p:nvSpPr>
          <p:cNvPr id="9" name="object 9"/>
          <p:cNvSpPr/>
          <p:nvPr/>
        </p:nvSpPr>
        <p:spPr>
          <a:xfrm>
            <a:off x="2696962" y="1481659"/>
            <a:ext cx="623570" cy="392430"/>
          </a:xfrm>
          <a:custGeom>
            <a:avLst/>
            <a:gdLst/>
            <a:ahLst/>
            <a:cxnLst/>
            <a:rect l="l" t="t" r="r" b="b"/>
            <a:pathLst>
              <a:path w="623570" h="392430">
                <a:moveTo>
                  <a:pt x="0" y="0"/>
                </a:moveTo>
                <a:lnTo>
                  <a:pt x="623524" y="0"/>
                </a:lnTo>
                <a:lnTo>
                  <a:pt x="623524" y="392399"/>
                </a:lnTo>
                <a:lnTo>
                  <a:pt x="0" y="392399"/>
                </a:lnTo>
                <a:lnTo>
                  <a:pt x="0" y="0"/>
                </a:lnTo>
                <a:close/>
              </a:path>
            </a:pathLst>
          </a:custGeom>
          <a:solidFill>
            <a:srgbClr val="FFFFFF"/>
          </a:solidFill>
        </p:spPr>
        <p:txBody>
          <a:bodyPr wrap="square" lIns="0" tIns="0" rIns="0" bIns="0" rtlCol="0"/>
          <a:lstStyle/>
          <a:p>
            <a:endParaRPr/>
          </a:p>
        </p:txBody>
      </p:sp>
      <p:sp>
        <p:nvSpPr>
          <p:cNvPr id="10" name="object 10"/>
          <p:cNvSpPr/>
          <p:nvPr/>
        </p:nvSpPr>
        <p:spPr>
          <a:xfrm>
            <a:off x="3320487" y="1481659"/>
            <a:ext cx="623570" cy="392430"/>
          </a:xfrm>
          <a:custGeom>
            <a:avLst/>
            <a:gdLst/>
            <a:ahLst/>
            <a:cxnLst/>
            <a:rect l="l" t="t" r="r" b="b"/>
            <a:pathLst>
              <a:path w="623570" h="392430">
                <a:moveTo>
                  <a:pt x="0" y="0"/>
                </a:moveTo>
                <a:lnTo>
                  <a:pt x="623524" y="0"/>
                </a:lnTo>
                <a:lnTo>
                  <a:pt x="623524" y="392399"/>
                </a:lnTo>
                <a:lnTo>
                  <a:pt x="0" y="392399"/>
                </a:lnTo>
                <a:lnTo>
                  <a:pt x="0" y="0"/>
                </a:lnTo>
                <a:close/>
              </a:path>
            </a:pathLst>
          </a:custGeom>
          <a:solidFill>
            <a:srgbClr val="FFFFFF"/>
          </a:solidFill>
        </p:spPr>
        <p:txBody>
          <a:bodyPr wrap="square" lIns="0" tIns="0" rIns="0" bIns="0" rtlCol="0"/>
          <a:lstStyle/>
          <a:p>
            <a:endParaRPr/>
          </a:p>
        </p:txBody>
      </p:sp>
      <p:sp>
        <p:nvSpPr>
          <p:cNvPr id="11" name="object 11"/>
          <p:cNvSpPr/>
          <p:nvPr/>
        </p:nvSpPr>
        <p:spPr>
          <a:xfrm>
            <a:off x="3944012" y="1481659"/>
            <a:ext cx="623570" cy="392430"/>
          </a:xfrm>
          <a:custGeom>
            <a:avLst/>
            <a:gdLst/>
            <a:ahLst/>
            <a:cxnLst/>
            <a:rect l="l" t="t" r="r" b="b"/>
            <a:pathLst>
              <a:path w="623570" h="392430">
                <a:moveTo>
                  <a:pt x="0" y="0"/>
                </a:moveTo>
                <a:lnTo>
                  <a:pt x="623524" y="0"/>
                </a:lnTo>
                <a:lnTo>
                  <a:pt x="623524" y="392399"/>
                </a:lnTo>
                <a:lnTo>
                  <a:pt x="0" y="392399"/>
                </a:lnTo>
                <a:lnTo>
                  <a:pt x="0" y="0"/>
                </a:lnTo>
                <a:close/>
              </a:path>
            </a:pathLst>
          </a:custGeom>
          <a:solidFill>
            <a:srgbClr val="FFFFFF"/>
          </a:solidFill>
        </p:spPr>
        <p:txBody>
          <a:bodyPr wrap="square" lIns="0" tIns="0" rIns="0" bIns="0" rtlCol="0"/>
          <a:lstStyle/>
          <a:p>
            <a:endParaRPr/>
          </a:p>
        </p:txBody>
      </p:sp>
      <p:sp>
        <p:nvSpPr>
          <p:cNvPr id="12" name="object 12"/>
          <p:cNvSpPr/>
          <p:nvPr/>
        </p:nvSpPr>
        <p:spPr>
          <a:xfrm>
            <a:off x="4567537" y="1481659"/>
            <a:ext cx="623570" cy="392430"/>
          </a:xfrm>
          <a:custGeom>
            <a:avLst/>
            <a:gdLst/>
            <a:ahLst/>
            <a:cxnLst/>
            <a:rect l="l" t="t" r="r" b="b"/>
            <a:pathLst>
              <a:path w="623570" h="392430">
                <a:moveTo>
                  <a:pt x="0" y="0"/>
                </a:moveTo>
                <a:lnTo>
                  <a:pt x="623524" y="0"/>
                </a:lnTo>
                <a:lnTo>
                  <a:pt x="623524" y="392399"/>
                </a:lnTo>
                <a:lnTo>
                  <a:pt x="0" y="392399"/>
                </a:lnTo>
                <a:lnTo>
                  <a:pt x="0" y="0"/>
                </a:lnTo>
                <a:close/>
              </a:path>
            </a:pathLst>
          </a:custGeom>
          <a:solidFill>
            <a:srgbClr val="FFFFFF"/>
          </a:solidFill>
        </p:spPr>
        <p:txBody>
          <a:bodyPr wrap="square" lIns="0" tIns="0" rIns="0" bIns="0" rtlCol="0"/>
          <a:lstStyle/>
          <a:p>
            <a:endParaRPr/>
          </a:p>
        </p:txBody>
      </p:sp>
      <p:sp>
        <p:nvSpPr>
          <p:cNvPr id="13" name="object 13"/>
          <p:cNvSpPr/>
          <p:nvPr/>
        </p:nvSpPr>
        <p:spPr>
          <a:xfrm>
            <a:off x="5191062" y="1481659"/>
            <a:ext cx="623570" cy="392430"/>
          </a:xfrm>
          <a:custGeom>
            <a:avLst/>
            <a:gdLst/>
            <a:ahLst/>
            <a:cxnLst/>
            <a:rect l="l" t="t" r="r" b="b"/>
            <a:pathLst>
              <a:path w="623570" h="392430">
                <a:moveTo>
                  <a:pt x="0" y="0"/>
                </a:moveTo>
                <a:lnTo>
                  <a:pt x="623524" y="0"/>
                </a:lnTo>
                <a:lnTo>
                  <a:pt x="623524" y="392399"/>
                </a:lnTo>
                <a:lnTo>
                  <a:pt x="0" y="392399"/>
                </a:lnTo>
                <a:lnTo>
                  <a:pt x="0" y="0"/>
                </a:lnTo>
                <a:close/>
              </a:path>
            </a:pathLst>
          </a:custGeom>
          <a:solidFill>
            <a:srgbClr val="FFFFFF"/>
          </a:solidFill>
        </p:spPr>
        <p:txBody>
          <a:bodyPr wrap="square" lIns="0" tIns="0" rIns="0" bIns="0" rtlCol="0"/>
          <a:lstStyle/>
          <a:p>
            <a:endParaRPr/>
          </a:p>
        </p:txBody>
      </p:sp>
      <p:sp>
        <p:nvSpPr>
          <p:cNvPr id="14" name="object 14"/>
          <p:cNvSpPr/>
          <p:nvPr/>
        </p:nvSpPr>
        <p:spPr>
          <a:xfrm>
            <a:off x="5814587" y="1481659"/>
            <a:ext cx="623570" cy="392430"/>
          </a:xfrm>
          <a:custGeom>
            <a:avLst/>
            <a:gdLst/>
            <a:ahLst/>
            <a:cxnLst/>
            <a:rect l="l" t="t" r="r" b="b"/>
            <a:pathLst>
              <a:path w="623570" h="392430">
                <a:moveTo>
                  <a:pt x="0" y="0"/>
                </a:moveTo>
                <a:lnTo>
                  <a:pt x="623524" y="0"/>
                </a:lnTo>
                <a:lnTo>
                  <a:pt x="623524" y="392399"/>
                </a:lnTo>
                <a:lnTo>
                  <a:pt x="0" y="392399"/>
                </a:lnTo>
                <a:lnTo>
                  <a:pt x="0" y="0"/>
                </a:lnTo>
                <a:close/>
              </a:path>
            </a:pathLst>
          </a:custGeom>
          <a:solidFill>
            <a:srgbClr val="FFFFFF"/>
          </a:solidFill>
        </p:spPr>
        <p:txBody>
          <a:bodyPr wrap="square" lIns="0" tIns="0" rIns="0" bIns="0" rtlCol="0"/>
          <a:lstStyle/>
          <a:p>
            <a:endParaRPr/>
          </a:p>
        </p:txBody>
      </p:sp>
      <p:sp>
        <p:nvSpPr>
          <p:cNvPr id="15" name="object 15"/>
          <p:cNvSpPr/>
          <p:nvPr/>
        </p:nvSpPr>
        <p:spPr>
          <a:xfrm>
            <a:off x="6438112" y="1481659"/>
            <a:ext cx="623570" cy="392430"/>
          </a:xfrm>
          <a:custGeom>
            <a:avLst/>
            <a:gdLst/>
            <a:ahLst/>
            <a:cxnLst/>
            <a:rect l="l" t="t" r="r" b="b"/>
            <a:pathLst>
              <a:path w="623570" h="392430">
                <a:moveTo>
                  <a:pt x="0" y="0"/>
                </a:moveTo>
                <a:lnTo>
                  <a:pt x="623524" y="0"/>
                </a:lnTo>
                <a:lnTo>
                  <a:pt x="623524" y="392399"/>
                </a:lnTo>
                <a:lnTo>
                  <a:pt x="0" y="392399"/>
                </a:lnTo>
                <a:lnTo>
                  <a:pt x="0" y="0"/>
                </a:lnTo>
                <a:close/>
              </a:path>
            </a:pathLst>
          </a:custGeom>
          <a:solidFill>
            <a:srgbClr val="FFFFFF"/>
          </a:solidFill>
        </p:spPr>
        <p:txBody>
          <a:bodyPr wrap="square" lIns="0" tIns="0" rIns="0" bIns="0" rtlCol="0"/>
          <a:lstStyle/>
          <a:p>
            <a:endParaRPr/>
          </a:p>
        </p:txBody>
      </p:sp>
      <p:sp>
        <p:nvSpPr>
          <p:cNvPr id="20" name="object 20"/>
          <p:cNvSpPr txBox="1">
            <a:spLocks noGrp="1"/>
          </p:cNvSpPr>
          <p:nvPr>
            <p:ph type="sldNum" sz="quarter" idx="7"/>
          </p:nvPr>
        </p:nvSpPr>
        <p:spPr>
          <a:xfrm>
            <a:off x="8785145" y="4829975"/>
            <a:ext cx="358855" cy="192489"/>
          </a:xfrm>
          <a:prstGeom prst="rect">
            <a:avLst/>
          </a:prstGeom>
        </p:spPr>
        <p:txBody>
          <a:bodyPr vert="horz" wrap="square" lIns="0" tIns="0" rIns="0" bIns="0" rtlCol="0">
            <a:spAutoFit/>
          </a:bodyPr>
          <a:lstStyle/>
          <a:p>
            <a:pPr marL="55244">
              <a:lnSpc>
                <a:spcPts val="1550"/>
              </a:lnSpc>
            </a:pPr>
            <a:fld id="{81D60167-4931-47E6-BA6A-407CBD079E47}" type="slidenum">
              <a:rPr dirty="0"/>
              <a:t>21</a:t>
            </a:fld>
            <a:endParaRPr dirty="0"/>
          </a:p>
        </p:txBody>
      </p:sp>
      <p:pic>
        <p:nvPicPr>
          <p:cNvPr id="21" name="Picture 20">
            <a:extLst>
              <a:ext uri="{FF2B5EF4-FFF2-40B4-BE49-F238E27FC236}">
                <a16:creationId xmlns:a16="http://schemas.microsoft.com/office/drawing/2014/main" id="{B9F560C4-5F55-46D3-87E3-F2A813839DCA}"/>
              </a:ext>
            </a:extLst>
          </p:cNvPr>
          <p:cNvPicPr>
            <a:picLocks noChangeAspect="1"/>
          </p:cNvPicPr>
          <p:nvPr/>
        </p:nvPicPr>
        <p:blipFill>
          <a:blip r:embed="rId2"/>
          <a:stretch>
            <a:fillRect/>
          </a:stretch>
        </p:blipFill>
        <p:spPr>
          <a:xfrm>
            <a:off x="2104813" y="1442258"/>
            <a:ext cx="4956478" cy="3432345"/>
          </a:xfrm>
          <a:prstGeom prst="rect">
            <a:avLst/>
          </a:prstGeom>
        </p:spPr>
      </p:pic>
    </p:spTree>
    <p:extLst>
      <p:ext uri="{BB962C8B-B14F-4D97-AF65-F5344CB8AC3E}">
        <p14:creationId xmlns:p14="http://schemas.microsoft.com/office/powerpoint/2010/main" val="31925813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1163100"/>
            <a:ext cx="9144000" cy="3980815"/>
          </a:xfrm>
          <a:custGeom>
            <a:avLst/>
            <a:gdLst/>
            <a:ahLst/>
            <a:cxnLst/>
            <a:rect l="l" t="t" r="r" b="b"/>
            <a:pathLst>
              <a:path w="9144000" h="3980815">
                <a:moveTo>
                  <a:pt x="0" y="3980399"/>
                </a:moveTo>
                <a:lnTo>
                  <a:pt x="9143999" y="3980399"/>
                </a:lnTo>
                <a:lnTo>
                  <a:pt x="9143999" y="0"/>
                </a:lnTo>
                <a:lnTo>
                  <a:pt x="0" y="0"/>
                </a:lnTo>
                <a:lnTo>
                  <a:pt x="0" y="3980399"/>
                </a:lnTo>
                <a:close/>
              </a:path>
            </a:pathLst>
          </a:custGeom>
          <a:solidFill>
            <a:srgbClr val="FFFFFF"/>
          </a:solidFill>
        </p:spPr>
        <p:txBody>
          <a:bodyPr wrap="square" lIns="0" tIns="0" rIns="0" bIns="0" rtlCol="0"/>
          <a:lstStyle/>
          <a:p>
            <a:endParaRPr/>
          </a:p>
        </p:txBody>
      </p:sp>
      <p:sp>
        <p:nvSpPr>
          <p:cNvPr id="3" name="object 3"/>
          <p:cNvSpPr/>
          <p:nvPr/>
        </p:nvSpPr>
        <p:spPr>
          <a:xfrm>
            <a:off x="4526626" y="571349"/>
            <a:ext cx="4617720" cy="590550"/>
          </a:xfrm>
          <a:custGeom>
            <a:avLst/>
            <a:gdLst/>
            <a:ahLst/>
            <a:cxnLst/>
            <a:rect l="l" t="t" r="r" b="b"/>
            <a:pathLst>
              <a:path w="4617720" h="590550">
                <a:moveTo>
                  <a:pt x="4616173" y="590501"/>
                </a:moveTo>
                <a:lnTo>
                  <a:pt x="0" y="590501"/>
                </a:lnTo>
                <a:lnTo>
                  <a:pt x="4617372" y="0"/>
                </a:lnTo>
                <a:lnTo>
                  <a:pt x="4616173" y="590501"/>
                </a:lnTo>
                <a:close/>
              </a:path>
            </a:pathLst>
          </a:custGeom>
          <a:solidFill>
            <a:srgbClr val="FFFFFF">
              <a:alpha val="6666"/>
            </a:srgbClr>
          </a:solidFill>
        </p:spPr>
        <p:txBody>
          <a:bodyPr wrap="square" lIns="0" tIns="0" rIns="0" bIns="0" rtlCol="0"/>
          <a:lstStyle/>
          <a:p>
            <a:endParaRPr/>
          </a:p>
        </p:txBody>
      </p:sp>
      <p:sp>
        <p:nvSpPr>
          <p:cNvPr id="4" name="object 4"/>
          <p:cNvSpPr/>
          <p:nvPr/>
        </p:nvSpPr>
        <p:spPr>
          <a:xfrm>
            <a:off x="4526626" y="1162132"/>
            <a:ext cx="4617720" cy="571500"/>
          </a:xfrm>
          <a:custGeom>
            <a:avLst/>
            <a:gdLst/>
            <a:ahLst/>
            <a:cxnLst/>
            <a:rect l="l" t="t" r="r" b="b"/>
            <a:pathLst>
              <a:path w="4617720" h="571500">
                <a:moveTo>
                  <a:pt x="4617372" y="571095"/>
                </a:moveTo>
                <a:lnTo>
                  <a:pt x="0" y="0"/>
                </a:lnTo>
                <a:lnTo>
                  <a:pt x="4616173" y="0"/>
                </a:lnTo>
                <a:lnTo>
                  <a:pt x="4617372" y="571095"/>
                </a:lnTo>
                <a:close/>
              </a:path>
            </a:pathLst>
          </a:custGeom>
          <a:solidFill>
            <a:srgbClr val="000000">
              <a:alpha val="7843"/>
            </a:srgbClr>
          </a:solidFill>
        </p:spPr>
        <p:txBody>
          <a:bodyPr wrap="square" lIns="0" tIns="0" rIns="0" bIns="0" rtlCol="0"/>
          <a:lstStyle/>
          <a:p>
            <a:endParaRPr/>
          </a:p>
        </p:txBody>
      </p:sp>
      <p:sp>
        <p:nvSpPr>
          <p:cNvPr id="5" name="object 5"/>
          <p:cNvSpPr txBox="1">
            <a:spLocks noGrp="1"/>
          </p:cNvSpPr>
          <p:nvPr>
            <p:ph type="title"/>
          </p:nvPr>
        </p:nvSpPr>
        <p:spPr>
          <a:xfrm>
            <a:off x="3052861" y="230882"/>
            <a:ext cx="3037840" cy="756920"/>
          </a:xfrm>
          <a:prstGeom prst="rect">
            <a:avLst/>
          </a:prstGeom>
        </p:spPr>
        <p:txBody>
          <a:bodyPr vert="horz" wrap="square" lIns="0" tIns="12700" rIns="0" bIns="0" rtlCol="0">
            <a:spAutoFit/>
          </a:bodyPr>
          <a:lstStyle/>
          <a:p>
            <a:pPr marL="12700">
              <a:lnSpc>
                <a:spcPct val="100000"/>
              </a:lnSpc>
              <a:spcBef>
                <a:spcPts val="100"/>
              </a:spcBef>
            </a:pPr>
            <a:r>
              <a:rPr spc="-5" dirty="0"/>
              <a:t>Conclusion</a:t>
            </a:r>
          </a:p>
        </p:txBody>
      </p:sp>
      <p:sp>
        <p:nvSpPr>
          <p:cNvPr id="7" name="object 7"/>
          <p:cNvSpPr/>
          <p:nvPr/>
        </p:nvSpPr>
        <p:spPr>
          <a:xfrm>
            <a:off x="1000125" y="1876425"/>
            <a:ext cx="7392670" cy="365760"/>
          </a:xfrm>
          <a:custGeom>
            <a:avLst/>
            <a:gdLst/>
            <a:ahLst/>
            <a:cxnLst/>
            <a:rect l="l" t="t" r="r" b="b"/>
            <a:pathLst>
              <a:path w="7392670" h="365760">
                <a:moveTo>
                  <a:pt x="0" y="0"/>
                </a:moveTo>
                <a:lnTo>
                  <a:pt x="7392144" y="0"/>
                </a:lnTo>
                <a:lnTo>
                  <a:pt x="7392144" y="365760"/>
                </a:lnTo>
                <a:lnTo>
                  <a:pt x="0" y="365760"/>
                </a:lnTo>
                <a:lnTo>
                  <a:pt x="0" y="0"/>
                </a:lnTo>
                <a:close/>
              </a:path>
            </a:pathLst>
          </a:custGeom>
          <a:solidFill>
            <a:srgbClr val="FFFFFF"/>
          </a:solidFill>
        </p:spPr>
        <p:txBody>
          <a:bodyPr wrap="square" lIns="0" tIns="0" rIns="0" bIns="0" rtlCol="0"/>
          <a:lstStyle/>
          <a:p>
            <a:endParaRPr/>
          </a:p>
        </p:txBody>
      </p:sp>
      <p:sp>
        <p:nvSpPr>
          <p:cNvPr id="8" name="object 8"/>
          <p:cNvSpPr/>
          <p:nvPr/>
        </p:nvSpPr>
        <p:spPr>
          <a:xfrm>
            <a:off x="1000125" y="2238375"/>
            <a:ext cx="7191375" cy="365760"/>
          </a:xfrm>
          <a:custGeom>
            <a:avLst/>
            <a:gdLst/>
            <a:ahLst/>
            <a:cxnLst/>
            <a:rect l="l" t="t" r="r" b="b"/>
            <a:pathLst>
              <a:path w="7191375" h="365760">
                <a:moveTo>
                  <a:pt x="0" y="0"/>
                </a:moveTo>
                <a:lnTo>
                  <a:pt x="7190779" y="0"/>
                </a:lnTo>
                <a:lnTo>
                  <a:pt x="7190779" y="365760"/>
                </a:lnTo>
                <a:lnTo>
                  <a:pt x="0" y="365760"/>
                </a:lnTo>
                <a:lnTo>
                  <a:pt x="0" y="0"/>
                </a:lnTo>
                <a:close/>
              </a:path>
            </a:pathLst>
          </a:custGeom>
          <a:solidFill>
            <a:srgbClr val="FFFFFF"/>
          </a:solidFill>
        </p:spPr>
        <p:txBody>
          <a:bodyPr wrap="square" lIns="0" tIns="0" rIns="0" bIns="0" rtlCol="0"/>
          <a:lstStyle/>
          <a:p>
            <a:endParaRPr/>
          </a:p>
        </p:txBody>
      </p:sp>
      <p:sp>
        <p:nvSpPr>
          <p:cNvPr id="9" name="object 9"/>
          <p:cNvSpPr/>
          <p:nvPr/>
        </p:nvSpPr>
        <p:spPr>
          <a:xfrm>
            <a:off x="1000125" y="2600325"/>
            <a:ext cx="914400" cy="365760"/>
          </a:xfrm>
          <a:custGeom>
            <a:avLst/>
            <a:gdLst/>
            <a:ahLst/>
            <a:cxnLst/>
            <a:rect l="l" t="t" r="r" b="b"/>
            <a:pathLst>
              <a:path w="914400" h="365760">
                <a:moveTo>
                  <a:pt x="0" y="0"/>
                </a:moveTo>
                <a:lnTo>
                  <a:pt x="914102" y="0"/>
                </a:lnTo>
                <a:lnTo>
                  <a:pt x="914102" y="365760"/>
                </a:lnTo>
                <a:lnTo>
                  <a:pt x="0" y="365760"/>
                </a:lnTo>
                <a:lnTo>
                  <a:pt x="0" y="0"/>
                </a:lnTo>
                <a:close/>
              </a:path>
            </a:pathLst>
          </a:custGeom>
          <a:solidFill>
            <a:srgbClr val="FFFFFF"/>
          </a:solidFill>
        </p:spPr>
        <p:txBody>
          <a:bodyPr wrap="square" lIns="0" tIns="0" rIns="0" bIns="0" rtlCol="0"/>
          <a:lstStyle/>
          <a:p>
            <a:endParaRPr/>
          </a:p>
        </p:txBody>
      </p:sp>
      <p:sp>
        <p:nvSpPr>
          <p:cNvPr id="10" name="object 10"/>
          <p:cNvSpPr/>
          <p:nvPr/>
        </p:nvSpPr>
        <p:spPr>
          <a:xfrm>
            <a:off x="1000125" y="3095625"/>
            <a:ext cx="7473315" cy="365760"/>
          </a:xfrm>
          <a:custGeom>
            <a:avLst/>
            <a:gdLst/>
            <a:ahLst/>
            <a:cxnLst/>
            <a:rect l="l" t="t" r="r" b="b"/>
            <a:pathLst>
              <a:path w="7473315" h="365760">
                <a:moveTo>
                  <a:pt x="0" y="0"/>
                </a:moveTo>
                <a:lnTo>
                  <a:pt x="7473106" y="0"/>
                </a:lnTo>
                <a:lnTo>
                  <a:pt x="7473106" y="365760"/>
                </a:lnTo>
                <a:lnTo>
                  <a:pt x="0" y="365760"/>
                </a:lnTo>
                <a:lnTo>
                  <a:pt x="0" y="0"/>
                </a:lnTo>
                <a:close/>
              </a:path>
            </a:pathLst>
          </a:custGeom>
          <a:solidFill>
            <a:srgbClr val="FFFFFF"/>
          </a:solidFill>
        </p:spPr>
        <p:txBody>
          <a:bodyPr wrap="square" lIns="0" tIns="0" rIns="0" bIns="0" rtlCol="0"/>
          <a:lstStyle/>
          <a:p>
            <a:endParaRPr/>
          </a:p>
        </p:txBody>
      </p:sp>
      <p:sp>
        <p:nvSpPr>
          <p:cNvPr id="11" name="object 11"/>
          <p:cNvSpPr/>
          <p:nvPr/>
        </p:nvSpPr>
        <p:spPr>
          <a:xfrm>
            <a:off x="1000125" y="3457575"/>
            <a:ext cx="6563359" cy="365760"/>
          </a:xfrm>
          <a:custGeom>
            <a:avLst/>
            <a:gdLst/>
            <a:ahLst/>
            <a:cxnLst/>
            <a:rect l="l" t="t" r="r" b="b"/>
            <a:pathLst>
              <a:path w="6563359" h="365760">
                <a:moveTo>
                  <a:pt x="0" y="0"/>
                </a:moveTo>
                <a:lnTo>
                  <a:pt x="6563320" y="0"/>
                </a:lnTo>
                <a:lnTo>
                  <a:pt x="6563320" y="365760"/>
                </a:lnTo>
                <a:lnTo>
                  <a:pt x="0" y="365760"/>
                </a:lnTo>
                <a:lnTo>
                  <a:pt x="0" y="0"/>
                </a:lnTo>
                <a:close/>
              </a:path>
            </a:pathLst>
          </a:custGeom>
          <a:solidFill>
            <a:srgbClr val="FFFFFF"/>
          </a:solidFill>
        </p:spPr>
        <p:txBody>
          <a:bodyPr wrap="square" lIns="0" tIns="0" rIns="0" bIns="0" rtlCol="0"/>
          <a:lstStyle/>
          <a:p>
            <a:endParaRPr/>
          </a:p>
        </p:txBody>
      </p:sp>
      <p:sp>
        <p:nvSpPr>
          <p:cNvPr id="12" name="object 12"/>
          <p:cNvSpPr txBox="1"/>
          <p:nvPr/>
        </p:nvSpPr>
        <p:spPr>
          <a:xfrm>
            <a:off x="620712" y="2238375"/>
            <a:ext cx="7902575" cy="1043876"/>
          </a:xfrm>
          <a:prstGeom prst="rect">
            <a:avLst/>
          </a:prstGeom>
        </p:spPr>
        <p:txBody>
          <a:bodyPr vert="horz" wrap="square" lIns="0" tIns="27940" rIns="0" bIns="0" rtlCol="0">
            <a:spAutoFit/>
          </a:bodyPr>
          <a:lstStyle/>
          <a:p>
            <a:pPr marL="12700" marR="58419" algn="just">
              <a:spcAft>
                <a:spcPts val="600"/>
              </a:spcAft>
              <a:tabLst>
                <a:tab pos="424815" algn="l"/>
                <a:tab pos="425450" algn="l"/>
              </a:tabLst>
            </a:pPr>
            <a:r>
              <a:rPr lang="en-US" sz="2200" dirty="0">
                <a:latin typeface="Georgia" panose="02040502050405020303" pitchFamily="18" charset="0"/>
              </a:rPr>
              <a:t>There is </a:t>
            </a:r>
            <a:r>
              <a:rPr lang="en-US" sz="2200" b="1" dirty="0">
                <a:latin typeface="Georgia" panose="02040502050405020303" pitchFamily="18" charset="0"/>
              </a:rPr>
              <a:t>moderate to strong </a:t>
            </a:r>
            <a:r>
              <a:rPr lang="en-US" sz="2200" dirty="0">
                <a:latin typeface="Georgia" panose="02040502050405020303" pitchFamily="18" charset="0"/>
              </a:rPr>
              <a:t>evidence in support of using various recreational, leisure activities to improve activity and participation levels in persons with Parkinson’s Disease.</a:t>
            </a:r>
            <a:endParaRPr sz="2200" dirty="0">
              <a:latin typeface="Georgia" panose="02040502050405020303" pitchFamily="18" charset="0"/>
              <a:cs typeface="Georgia"/>
            </a:endParaRPr>
          </a:p>
        </p:txBody>
      </p:sp>
      <p:sp>
        <p:nvSpPr>
          <p:cNvPr id="13" name="object 13"/>
          <p:cNvSpPr/>
          <p:nvPr/>
        </p:nvSpPr>
        <p:spPr>
          <a:xfrm>
            <a:off x="7855749" y="3675575"/>
            <a:ext cx="1107299" cy="1467924"/>
          </a:xfrm>
          <a:prstGeom prst="rect">
            <a:avLst/>
          </a:prstGeom>
          <a:blipFill>
            <a:blip r:embed="rId3" cstate="print"/>
            <a:stretch>
              <a:fillRect/>
            </a:stretch>
          </a:blipFill>
        </p:spPr>
        <p:txBody>
          <a:bodyPr wrap="square" lIns="0" tIns="0" rIns="0" bIns="0" rtlCol="0"/>
          <a:lstStyle/>
          <a:p>
            <a:endParaRPr/>
          </a:p>
        </p:txBody>
      </p:sp>
      <p:sp>
        <p:nvSpPr>
          <p:cNvPr id="14" name="object 14"/>
          <p:cNvSpPr txBox="1">
            <a:spLocks noGrp="1"/>
          </p:cNvSpPr>
          <p:nvPr>
            <p:ph type="sldNum" sz="quarter" idx="7"/>
          </p:nvPr>
        </p:nvSpPr>
        <p:spPr>
          <a:xfrm>
            <a:off x="8686800" y="4829976"/>
            <a:ext cx="358855" cy="192489"/>
          </a:xfrm>
          <a:prstGeom prst="rect">
            <a:avLst/>
          </a:prstGeom>
        </p:spPr>
        <p:txBody>
          <a:bodyPr vert="horz" wrap="square" lIns="0" tIns="0" rIns="0" bIns="0" rtlCol="0">
            <a:spAutoFit/>
          </a:bodyPr>
          <a:lstStyle/>
          <a:p>
            <a:pPr marL="55244">
              <a:lnSpc>
                <a:spcPts val="1550"/>
              </a:lnSpc>
            </a:pPr>
            <a:fld id="{81D60167-4931-47E6-BA6A-407CBD079E47}" type="slidenum">
              <a:rPr dirty="0"/>
              <a:t>22</a:t>
            </a:fld>
            <a:endParaRP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1163100"/>
            <a:ext cx="9144000" cy="3980815"/>
          </a:xfrm>
          <a:custGeom>
            <a:avLst/>
            <a:gdLst/>
            <a:ahLst/>
            <a:cxnLst/>
            <a:rect l="l" t="t" r="r" b="b"/>
            <a:pathLst>
              <a:path w="9144000" h="3980815">
                <a:moveTo>
                  <a:pt x="0" y="3980399"/>
                </a:moveTo>
                <a:lnTo>
                  <a:pt x="9143999" y="3980399"/>
                </a:lnTo>
                <a:lnTo>
                  <a:pt x="9143999" y="0"/>
                </a:lnTo>
                <a:lnTo>
                  <a:pt x="0" y="0"/>
                </a:lnTo>
                <a:lnTo>
                  <a:pt x="0" y="3980399"/>
                </a:lnTo>
                <a:close/>
              </a:path>
            </a:pathLst>
          </a:custGeom>
          <a:solidFill>
            <a:srgbClr val="FFFFFF"/>
          </a:solidFill>
        </p:spPr>
        <p:txBody>
          <a:bodyPr wrap="square" lIns="0" tIns="0" rIns="0" bIns="0" rtlCol="0"/>
          <a:lstStyle/>
          <a:p>
            <a:pPr marL="285750" indent="-285750">
              <a:buFont typeface="Arial" panose="020B0604020202020204" pitchFamily="34" charset="0"/>
              <a:buChar char="•"/>
            </a:pPr>
            <a:endParaRPr/>
          </a:p>
        </p:txBody>
      </p:sp>
      <p:sp>
        <p:nvSpPr>
          <p:cNvPr id="3" name="object 3"/>
          <p:cNvSpPr/>
          <p:nvPr/>
        </p:nvSpPr>
        <p:spPr>
          <a:xfrm>
            <a:off x="4526626" y="571349"/>
            <a:ext cx="4617720" cy="590550"/>
          </a:xfrm>
          <a:custGeom>
            <a:avLst/>
            <a:gdLst/>
            <a:ahLst/>
            <a:cxnLst/>
            <a:rect l="l" t="t" r="r" b="b"/>
            <a:pathLst>
              <a:path w="4617720" h="590550">
                <a:moveTo>
                  <a:pt x="4616173" y="590501"/>
                </a:moveTo>
                <a:lnTo>
                  <a:pt x="0" y="590501"/>
                </a:lnTo>
                <a:lnTo>
                  <a:pt x="4617372" y="0"/>
                </a:lnTo>
                <a:lnTo>
                  <a:pt x="4616173" y="590501"/>
                </a:lnTo>
                <a:close/>
              </a:path>
            </a:pathLst>
          </a:custGeom>
          <a:solidFill>
            <a:srgbClr val="FFFFFF">
              <a:alpha val="6666"/>
            </a:srgbClr>
          </a:solidFill>
        </p:spPr>
        <p:txBody>
          <a:bodyPr wrap="square" lIns="0" tIns="0" rIns="0" bIns="0" rtlCol="0"/>
          <a:lstStyle/>
          <a:p>
            <a:endParaRPr/>
          </a:p>
        </p:txBody>
      </p:sp>
      <p:sp>
        <p:nvSpPr>
          <p:cNvPr id="4" name="object 4"/>
          <p:cNvSpPr/>
          <p:nvPr/>
        </p:nvSpPr>
        <p:spPr>
          <a:xfrm>
            <a:off x="4526626" y="1162132"/>
            <a:ext cx="4617720" cy="571500"/>
          </a:xfrm>
          <a:custGeom>
            <a:avLst/>
            <a:gdLst/>
            <a:ahLst/>
            <a:cxnLst/>
            <a:rect l="l" t="t" r="r" b="b"/>
            <a:pathLst>
              <a:path w="4617720" h="571500">
                <a:moveTo>
                  <a:pt x="4617372" y="571095"/>
                </a:moveTo>
                <a:lnTo>
                  <a:pt x="0" y="0"/>
                </a:lnTo>
                <a:lnTo>
                  <a:pt x="4616173" y="0"/>
                </a:lnTo>
                <a:lnTo>
                  <a:pt x="4617372" y="571095"/>
                </a:lnTo>
                <a:close/>
              </a:path>
            </a:pathLst>
          </a:custGeom>
          <a:solidFill>
            <a:srgbClr val="000000">
              <a:alpha val="7843"/>
            </a:srgbClr>
          </a:solidFill>
        </p:spPr>
        <p:txBody>
          <a:bodyPr wrap="square" lIns="0" tIns="0" rIns="0" bIns="0" rtlCol="0"/>
          <a:lstStyle/>
          <a:p>
            <a:endParaRPr/>
          </a:p>
        </p:txBody>
      </p:sp>
      <p:sp>
        <p:nvSpPr>
          <p:cNvPr id="5" name="object 5"/>
          <p:cNvSpPr txBox="1">
            <a:spLocks noGrp="1"/>
          </p:cNvSpPr>
          <p:nvPr>
            <p:ph type="title"/>
          </p:nvPr>
        </p:nvSpPr>
        <p:spPr>
          <a:xfrm>
            <a:off x="2998837" y="230882"/>
            <a:ext cx="3143250" cy="756920"/>
          </a:xfrm>
          <a:prstGeom prst="rect">
            <a:avLst/>
          </a:prstGeom>
        </p:spPr>
        <p:txBody>
          <a:bodyPr vert="horz" wrap="square" lIns="0" tIns="12700" rIns="0" bIns="0" rtlCol="0">
            <a:spAutoFit/>
          </a:bodyPr>
          <a:lstStyle/>
          <a:p>
            <a:pPr marL="12700">
              <a:lnSpc>
                <a:spcPct val="100000"/>
              </a:lnSpc>
              <a:spcBef>
                <a:spcPts val="100"/>
              </a:spcBef>
            </a:pPr>
            <a:r>
              <a:rPr spc="-5" dirty="0"/>
              <a:t>Limitations</a:t>
            </a:r>
          </a:p>
        </p:txBody>
      </p:sp>
      <p:sp>
        <p:nvSpPr>
          <p:cNvPr id="6" name="object 6"/>
          <p:cNvSpPr txBox="1"/>
          <p:nvPr/>
        </p:nvSpPr>
        <p:spPr>
          <a:xfrm>
            <a:off x="574724" y="1828771"/>
            <a:ext cx="7292975" cy="2038379"/>
          </a:xfrm>
          <a:prstGeom prst="rect">
            <a:avLst/>
          </a:prstGeom>
        </p:spPr>
        <p:txBody>
          <a:bodyPr vert="horz" wrap="square" lIns="0" tIns="189865" rIns="0" bIns="0" rtlCol="0">
            <a:spAutoFit/>
          </a:bodyPr>
          <a:lstStyle/>
          <a:p>
            <a:pPr marL="355600" indent="-342900" algn="just">
              <a:lnSpc>
                <a:spcPct val="100000"/>
              </a:lnSpc>
              <a:spcAft>
                <a:spcPts val="600"/>
              </a:spcAft>
              <a:buFont typeface="Arial" panose="020B0604020202020204" pitchFamily="34" charset="0"/>
              <a:buChar char="•"/>
              <a:tabLst>
                <a:tab pos="424815" algn="l"/>
                <a:tab pos="425450" algn="l"/>
              </a:tabLst>
            </a:pPr>
            <a:r>
              <a:rPr lang="en-US" sz="2000" dirty="0">
                <a:latin typeface="Georgia" panose="02040502050405020303" pitchFamily="18" charset="0"/>
              </a:rPr>
              <a:t>Small sample sizes</a:t>
            </a:r>
          </a:p>
          <a:p>
            <a:pPr marL="355600" indent="-342900" algn="just">
              <a:lnSpc>
                <a:spcPct val="100000"/>
              </a:lnSpc>
              <a:spcAft>
                <a:spcPts val="600"/>
              </a:spcAft>
              <a:buFont typeface="Arial" panose="020B0604020202020204" pitchFamily="34" charset="0"/>
              <a:buChar char="•"/>
              <a:tabLst>
                <a:tab pos="424815" algn="l"/>
                <a:tab pos="425450" algn="l"/>
              </a:tabLst>
            </a:pPr>
            <a:r>
              <a:rPr lang="en-US" sz="2000" dirty="0">
                <a:latin typeface="Georgia" panose="02040502050405020303" pitchFamily="18" charset="0"/>
              </a:rPr>
              <a:t>Self-report outcome measures</a:t>
            </a:r>
          </a:p>
          <a:p>
            <a:pPr marL="355600" indent="-342900" algn="just">
              <a:lnSpc>
                <a:spcPct val="100000"/>
              </a:lnSpc>
              <a:spcAft>
                <a:spcPts val="600"/>
              </a:spcAft>
              <a:buFont typeface="Arial" panose="020B0604020202020204" pitchFamily="34" charset="0"/>
              <a:buChar char="•"/>
              <a:tabLst>
                <a:tab pos="424815" algn="l"/>
                <a:tab pos="425450" algn="l"/>
              </a:tabLst>
            </a:pPr>
            <a:r>
              <a:rPr lang="en-US" sz="2000" dirty="0">
                <a:latin typeface="Georgia" panose="02040502050405020303" pitchFamily="18" charset="0"/>
              </a:rPr>
              <a:t>Inadequate long-term patient follow-up</a:t>
            </a:r>
            <a:endParaRPr lang="en-US" sz="2000" spc="-5" dirty="0">
              <a:latin typeface="Georgia"/>
              <a:cs typeface="Georgia"/>
            </a:endParaRPr>
          </a:p>
          <a:p>
            <a:pPr marL="355600" indent="-342900" algn="just">
              <a:lnSpc>
                <a:spcPct val="100000"/>
              </a:lnSpc>
              <a:spcAft>
                <a:spcPts val="600"/>
              </a:spcAft>
              <a:buFont typeface="Arial" panose="020B0604020202020204" pitchFamily="34" charset="0"/>
              <a:buChar char="•"/>
              <a:tabLst>
                <a:tab pos="424815" algn="l"/>
                <a:tab pos="425450" algn="l"/>
              </a:tabLst>
            </a:pPr>
            <a:r>
              <a:rPr sz="2000" spc="-5" dirty="0">
                <a:latin typeface="Georgia"/>
                <a:cs typeface="Georgia"/>
              </a:rPr>
              <a:t>Only </a:t>
            </a:r>
            <a:r>
              <a:rPr sz="2000" dirty="0">
                <a:latin typeface="Georgia"/>
                <a:cs typeface="Georgia"/>
              </a:rPr>
              <a:t>4 </a:t>
            </a:r>
            <a:r>
              <a:rPr sz="2000" spc="-5" dirty="0">
                <a:latin typeface="Georgia"/>
                <a:cs typeface="Georgia"/>
              </a:rPr>
              <a:t>databases used in the</a:t>
            </a:r>
            <a:r>
              <a:rPr sz="2000" spc="-35" dirty="0">
                <a:latin typeface="Georgia"/>
                <a:cs typeface="Georgia"/>
              </a:rPr>
              <a:t> </a:t>
            </a:r>
            <a:r>
              <a:rPr sz="2000" spc="-5" dirty="0">
                <a:latin typeface="Georgia"/>
                <a:cs typeface="Georgia"/>
              </a:rPr>
              <a:t>search</a:t>
            </a:r>
            <a:endParaRPr lang="en-US" sz="2000" spc="-5" dirty="0">
              <a:latin typeface="Georgia"/>
              <a:cs typeface="Georgia"/>
            </a:endParaRPr>
          </a:p>
          <a:p>
            <a:pPr marL="355600" indent="-342900" algn="just">
              <a:lnSpc>
                <a:spcPct val="100000"/>
              </a:lnSpc>
              <a:spcAft>
                <a:spcPts val="600"/>
              </a:spcAft>
              <a:buFont typeface="Arial" panose="020B0604020202020204" pitchFamily="34" charset="0"/>
              <a:buChar char="•"/>
              <a:tabLst>
                <a:tab pos="424815" algn="l"/>
                <a:tab pos="425450" algn="l"/>
              </a:tabLst>
            </a:pPr>
            <a:r>
              <a:rPr lang="en-US" sz="2000" spc="-5" dirty="0">
                <a:latin typeface="Georgia"/>
                <a:cs typeface="Georgia"/>
              </a:rPr>
              <a:t>Studies varied by frequency and duration</a:t>
            </a:r>
            <a:endParaRPr sz="2000" dirty="0">
              <a:latin typeface="Georgia"/>
              <a:cs typeface="Georgia"/>
            </a:endParaRPr>
          </a:p>
        </p:txBody>
      </p:sp>
      <p:sp>
        <p:nvSpPr>
          <p:cNvPr id="7" name="object 7"/>
          <p:cNvSpPr/>
          <p:nvPr/>
        </p:nvSpPr>
        <p:spPr>
          <a:xfrm>
            <a:off x="7855749" y="3675575"/>
            <a:ext cx="1107299" cy="1467924"/>
          </a:xfrm>
          <a:prstGeom prst="rect">
            <a:avLst/>
          </a:prstGeom>
          <a:blipFill>
            <a:blip r:embed="rId3" cstate="print"/>
            <a:stretch>
              <a:fillRect/>
            </a:stretch>
          </a:blipFill>
        </p:spPr>
        <p:txBody>
          <a:bodyPr wrap="square" lIns="0" tIns="0" rIns="0" bIns="0" rtlCol="0"/>
          <a:lstStyle/>
          <a:p>
            <a:endParaRPr/>
          </a:p>
        </p:txBody>
      </p:sp>
      <p:sp>
        <p:nvSpPr>
          <p:cNvPr id="8" name="object 8"/>
          <p:cNvSpPr txBox="1">
            <a:spLocks noGrp="1"/>
          </p:cNvSpPr>
          <p:nvPr>
            <p:ph type="sldNum" sz="quarter" idx="7"/>
          </p:nvPr>
        </p:nvSpPr>
        <p:spPr>
          <a:xfrm>
            <a:off x="8686800" y="4829976"/>
            <a:ext cx="358855" cy="192489"/>
          </a:xfrm>
          <a:prstGeom prst="rect">
            <a:avLst/>
          </a:prstGeom>
        </p:spPr>
        <p:txBody>
          <a:bodyPr vert="horz" wrap="square" lIns="0" tIns="0" rIns="0" bIns="0" rtlCol="0">
            <a:spAutoFit/>
          </a:bodyPr>
          <a:lstStyle/>
          <a:p>
            <a:pPr marL="55244">
              <a:lnSpc>
                <a:spcPts val="1550"/>
              </a:lnSpc>
            </a:pPr>
            <a:fld id="{81D60167-4931-47E6-BA6A-407CBD079E47}" type="slidenum">
              <a:rPr dirty="0"/>
              <a:t>23</a:t>
            </a:fld>
            <a:endParaRP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1276350"/>
            <a:ext cx="9144000" cy="3980815"/>
          </a:xfrm>
          <a:custGeom>
            <a:avLst/>
            <a:gdLst/>
            <a:ahLst/>
            <a:cxnLst/>
            <a:rect l="l" t="t" r="r" b="b"/>
            <a:pathLst>
              <a:path w="9144000" h="3980815">
                <a:moveTo>
                  <a:pt x="0" y="3980399"/>
                </a:moveTo>
                <a:lnTo>
                  <a:pt x="9143999" y="3980399"/>
                </a:lnTo>
                <a:lnTo>
                  <a:pt x="9143999" y="0"/>
                </a:lnTo>
                <a:lnTo>
                  <a:pt x="0" y="0"/>
                </a:lnTo>
                <a:lnTo>
                  <a:pt x="0" y="3980399"/>
                </a:lnTo>
                <a:close/>
              </a:path>
            </a:pathLst>
          </a:custGeom>
          <a:solidFill>
            <a:srgbClr val="FFFFFF"/>
          </a:solidFill>
        </p:spPr>
        <p:txBody>
          <a:bodyPr wrap="square" lIns="0" tIns="0" rIns="0" bIns="0" rtlCol="0"/>
          <a:lstStyle/>
          <a:p>
            <a:endParaRPr/>
          </a:p>
        </p:txBody>
      </p:sp>
      <p:sp>
        <p:nvSpPr>
          <p:cNvPr id="3" name="object 3"/>
          <p:cNvSpPr/>
          <p:nvPr/>
        </p:nvSpPr>
        <p:spPr>
          <a:xfrm>
            <a:off x="4526626" y="571349"/>
            <a:ext cx="4617720" cy="590550"/>
          </a:xfrm>
          <a:custGeom>
            <a:avLst/>
            <a:gdLst/>
            <a:ahLst/>
            <a:cxnLst/>
            <a:rect l="l" t="t" r="r" b="b"/>
            <a:pathLst>
              <a:path w="4617720" h="590550">
                <a:moveTo>
                  <a:pt x="4616173" y="590501"/>
                </a:moveTo>
                <a:lnTo>
                  <a:pt x="0" y="590501"/>
                </a:lnTo>
                <a:lnTo>
                  <a:pt x="4617372" y="0"/>
                </a:lnTo>
                <a:lnTo>
                  <a:pt x="4616173" y="590501"/>
                </a:lnTo>
                <a:close/>
              </a:path>
            </a:pathLst>
          </a:custGeom>
          <a:solidFill>
            <a:srgbClr val="FFFFFF">
              <a:alpha val="6666"/>
            </a:srgbClr>
          </a:solidFill>
        </p:spPr>
        <p:txBody>
          <a:bodyPr wrap="square" lIns="0" tIns="0" rIns="0" bIns="0" rtlCol="0"/>
          <a:lstStyle/>
          <a:p>
            <a:endParaRPr/>
          </a:p>
        </p:txBody>
      </p:sp>
      <p:sp>
        <p:nvSpPr>
          <p:cNvPr id="4" name="object 4"/>
          <p:cNvSpPr/>
          <p:nvPr/>
        </p:nvSpPr>
        <p:spPr>
          <a:xfrm>
            <a:off x="4526626" y="1162132"/>
            <a:ext cx="4617720" cy="571500"/>
          </a:xfrm>
          <a:custGeom>
            <a:avLst/>
            <a:gdLst/>
            <a:ahLst/>
            <a:cxnLst/>
            <a:rect l="l" t="t" r="r" b="b"/>
            <a:pathLst>
              <a:path w="4617720" h="571500">
                <a:moveTo>
                  <a:pt x="4617372" y="571095"/>
                </a:moveTo>
                <a:lnTo>
                  <a:pt x="0" y="0"/>
                </a:lnTo>
                <a:lnTo>
                  <a:pt x="4616173" y="0"/>
                </a:lnTo>
                <a:lnTo>
                  <a:pt x="4617372" y="571095"/>
                </a:lnTo>
                <a:close/>
              </a:path>
            </a:pathLst>
          </a:custGeom>
          <a:solidFill>
            <a:srgbClr val="000000">
              <a:alpha val="7843"/>
            </a:srgbClr>
          </a:solidFill>
        </p:spPr>
        <p:txBody>
          <a:bodyPr wrap="square" lIns="0" tIns="0" rIns="0" bIns="0" rtlCol="0"/>
          <a:lstStyle/>
          <a:p>
            <a:endParaRPr/>
          </a:p>
        </p:txBody>
      </p:sp>
      <p:sp>
        <p:nvSpPr>
          <p:cNvPr id="5" name="object 5"/>
          <p:cNvSpPr txBox="1">
            <a:spLocks noGrp="1"/>
          </p:cNvSpPr>
          <p:nvPr>
            <p:ph type="title"/>
          </p:nvPr>
        </p:nvSpPr>
        <p:spPr>
          <a:xfrm>
            <a:off x="2340570" y="230882"/>
            <a:ext cx="4458970" cy="756920"/>
          </a:xfrm>
          <a:prstGeom prst="rect">
            <a:avLst/>
          </a:prstGeom>
        </p:spPr>
        <p:txBody>
          <a:bodyPr vert="horz" wrap="square" lIns="0" tIns="12700" rIns="0" bIns="0" rtlCol="0">
            <a:spAutoFit/>
          </a:bodyPr>
          <a:lstStyle/>
          <a:p>
            <a:pPr marL="12700">
              <a:lnSpc>
                <a:spcPct val="100000"/>
              </a:lnSpc>
              <a:spcBef>
                <a:spcPts val="100"/>
              </a:spcBef>
            </a:pPr>
            <a:r>
              <a:rPr spc="-5" dirty="0"/>
              <a:t>Future</a:t>
            </a:r>
            <a:r>
              <a:rPr spc="-90" dirty="0"/>
              <a:t> </a:t>
            </a:r>
            <a:r>
              <a:rPr spc="-5" dirty="0"/>
              <a:t>Research</a:t>
            </a:r>
          </a:p>
        </p:txBody>
      </p:sp>
      <p:sp>
        <p:nvSpPr>
          <p:cNvPr id="6" name="object 6"/>
          <p:cNvSpPr/>
          <p:nvPr/>
        </p:nvSpPr>
        <p:spPr>
          <a:xfrm>
            <a:off x="556500" y="1476700"/>
            <a:ext cx="167640" cy="335280"/>
          </a:xfrm>
          <a:custGeom>
            <a:avLst/>
            <a:gdLst/>
            <a:ahLst/>
            <a:cxnLst/>
            <a:rect l="l" t="t" r="r" b="b"/>
            <a:pathLst>
              <a:path w="167640" h="335280">
                <a:moveTo>
                  <a:pt x="0" y="0"/>
                </a:moveTo>
                <a:lnTo>
                  <a:pt x="167364" y="0"/>
                </a:lnTo>
                <a:lnTo>
                  <a:pt x="167364" y="335279"/>
                </a:lnTo>
                <a:lnTo>
                  <a:pt x="0" y="335279"/>
                </a:lnTo>
                <a:lnTo>
                  <a:pt x="0" y="0"/>
                </a:lnTo>
                <a:close/>
              </a:path>
            </a:pathLst>
          </a:custGeom>
          <a:solidFill>
            <a:srgbClr val="FFFFFF"/>
          </a:solidFill>
        </p:spPr>
        <p:txBody>
          <a:bodyPr wrap="square" lIns="0" tIns="0" rIns="0" bIns="0" rtlCol="0"/>
          <a:lstStyle/>
          <a:p>
            <a:endParaRPr/>
          </a:p>
        </p:txBody>
      </p:sp>
      <p:sp>
        <p:nvSpPr>
          <p:cNvPr id="7" name="object 7"/>
          <p:cNvSpPr txBox="1"/>
          <p:nvPr/>
        </p:nvSpPr>
        <p:spPr>
          <a:xfrm>
            <a:off x="556500" y="2198145"/>
            <a:ext cx="7838440" cy="1903726"/>
          </a:xfrm>
          <a:prstGeom prst="rect">
            <a:avLst/>
          </a:prstGeom>
        </p:spPr>
        <p:txBody>
          <a:bodyPr vert="horz" wrap="square" lIns="0" tIns="86995" rIns="0" bIns="0" rtlCol="0">
            <a:spAutoFit/>
          </a:bodyPr>
          <a:lstStyle/>
          <a:p>
            <a:pPr marL="355600" indent="-342900" algn="just">
              <a:spcAft>
                <a:spcPts val="600"/>
              </a:spcAft>
              <a:buFont typeface="Arial" panose="020B0604020202020204" pitchFamily="34" charset="0"/>
              <a:buChar char="•"/>
            </a:pPr>
            <a:r>
              <a:rPr sz="2000" spc="-5" dirty="0">
                <a:latin typeface="Georgia"/>
                <a:cs typeface="Georgia"/>
              </a:rPr>
              <a:t>Future studies should focus</a:t>
            </a:r>
            <a:r>
              <a:rPr sz="2000" spc="-10" dirty="0">
                <a:latin typeface="Georgia"/>
                <a:cs typeface="Georgia"/>
              </a:rPr>
              <a:t> </a:t>
            </a:r>
            <a:r>
              <a:rPr sz="2000" spc="-5" dirty="0">
                <a:latin typeface="Georgia"/>
                <a:cs typeface="Georgia"/>
              </a:rPr>
              <a:t>on:</a:t>
            </a:r>
            <a:endParaRPr lang="en-US" sz="2000" spc="-5" dirty="0">
              <a:latin typeface="Georgia"/>
              <a:cs typeface="Georgia"/>
            </a:endParaRPr>
          </a:p>
          <a:p>
            <a:pPr marL="755650" lvl="1" indent="-285750" algn="just">
              <a:spcAft>
                <a:spcPts val="600"/>
              </a:spcAft>
              <a:buFont typeface="Courier New" panose="02070309020205020404" pitchFamily="49" charset="0"/>
              <a:buChar char="o"/>
            </a:pPr>
            <a:r>
              <a:rPr lang="en-US" sz="2000" dirty="0">
                <a:latin typeface="Georgia" panose="02040502050405020303" pitchFamily="18" charset="0"/>
              </a:rPr>
              <a:t>Optimal training parameters</a:t>
            </a:r>
          </a:p>
          <a:p>
            <a:pPr marL="755650" lvl="1" indent="-285750" algn="just">
              <a:spcAft>
                <a:spcPts val="600"/>
              </a:spcAft>
              <a:buFont typeface="Courier New" panose="02070309020205020404" pitchFamily="49" charset="0"/>
              <a:buChar char="o"/>
            </a:pPr>
            <a:r>
              <a:rPr lang="en-US" sz="2000" spc="-5" dirty="0">
                <a:latin typeface="Georgia"/>
                <a:cs typeface="Georgia"/>
              </a:rPr>
              <a:t>Providing operationalized descriptions of interventions</a:t>
            </a:r>
          </a:p>
          <a:p>
            <a:pPr marL="755650" lvl="1" indent="-285750" algn="just">
              <a:spcAft>
                <a:spcPts val="600"/>
              </a:spcAft>
              <a:buFont typeface="Courier New" panose="02070309020205020404" pitchFamily="49" charset="0"/>
              <a:buChar char="o"/>
            </a:pPr>
            <a:r>
              <a:rPr lang="en-US" sz="2000" spc="-5" dirty="0">
                <a:latin typeface="Georgia"/>
                <a:cs typeface="Georgia"/>
              </a:rPr>
              <a:t>Additional evidence on boxing</a:t>
            </a:r>
          </a:p>
          <a:p>
            <a:pPr marL="755650" lvl="1" indent="-285750" algn="just">
              <a:spcAft>
                <a:spcPts val="600"/>
              </a:spcAft>
              <a:buFont typeface="Courier New" panose="02070309020205020404" pitchFamily="49" charset="0"/>
              <a:buChar char="o"/>
            </a:pPr>
            <a:endParaRPr dirty="0">
              <a:latin typeface="Georgia"/>
              <a:cs typeface="Georgia"/>
            </a:endParaRPr>
          </a:p>
        </p:txBody>
      </p:sp>
      <p:sp>
        <p:nvSpPr>
          <p:cNvPr id="8" name="object 8"/>
          <p:cNvSpPr/>
          <p:nvPr/>
        </p:nvSpPr>
        <p:spPr>
          <a:xfrm>
            <a:off x="7855749" y="3675575"/>
            <a:ext cx="1107299" cy="1467924"/>
          </a:xfrm>
          <a:prstGeom prst="rect">
            <a:avLst/>
          </a:prstGeom>
          <a:blipFill>
            <a:blip r:embed="rId3" cstate="print"/>
            <a:stretch>
              <a:fillRect/>
            </a:stretch>
          </a:blipFill>
        </p:spPr>
        <p:txBody>
          <a:bodyPr wrap="square" lIns="0" tIns="0" rIns="0" bIns="0" rtlCol="0"/>
          <a:lstStyle/>
          <a:p>
            <a:endParaRPr/>
          </a:p>
        </p:txBody>
      </p:sp>
      <p:sp>
        <p:nvSpPr>
          <p:cNvPr id="9" name="object 9"/>
          <p:cNvSpPr txBox="1">
            <a:spLocks noGrp="1"/>
          </p:cNvSpPr>
          <p:nvPr>
            <p:ph type="sldNum" sz="quarter" idx="7"/>
          </p:nvPr>
        </p:nvSpPr>
        <p:spPr>
          <a:xfrm>
            <a:off x="8763000" y="4829975"/>
            <a:ext cx="435055" cy="192489"/>
          </a:xfrm>
          <a:prstGeom prst="rect">
            <a:avLst/>
          </a:prstGeom>
        </p:spPr>
        <p:txBody>
          <a:bodyPr vert="horz" wrap="square" lIns="0" tIns="0" rIns="0" bIns="0" rtlCol="0">
            <a:spAutoFit/>
          </a:bodyPr>
          <a:lstStyle/>
          <a:p>
            <a:pPr marL="55244">
              <a:lnSpc>
                <a:spcPts val="1550"/>
              </a:lnSpc>
            </a:pPr>
            <a:fld id="{81D60167-4931-47E6-BA6A-407CBD079E47}" type="slidenum">
              <a:rPr dirty="0"/>
              <a:t>24</a:t>
            </a:fld>
            <a:endParaRP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1161899"/>
            <a:ext cx="9144000" cy="3980815"/>
          </a:xfrm>
          <a:custGeom>
            <a:avLst/>
            <a:gdLst/>
            <a:ahLst/>
            <a:cxnLst/>
            <a:rect l="l" t="t" r="r" b="b"/>
            <a:pathLst>
              <a:path w="9144000" h="3980815">
                <a:moveTo>
                  <a:pt x="0" y="3980399"/>
                </a:moveTo>
                <a:lnTo>
                  <a:pt x="9143999" y="3980399"/>
                </a:lnTo>
                <a:lnTo>
                  <a:pt x="9143999" y="0"/>
                </a:lnTo>
                <a:lnTo>
                  <a:pt x="0" y="0"/>
                </a:lnTo>
                <a:lnTo>
                  <a:pt x="0" y="3980399"/>
                </a:lnTo>
                <a:close/>
              </a:path>
            </a:pathLst>
          </a:custGeom>
          <a:solidFill>
            <a:srgbClr val="FFFFFF"/>
          </a:solidFill>
        </p:spPr>
        <p:txBody>
          <a:bodyPr wrap="square" lIns="0" tIns="0" rIns="0" bIns="0" rtlCol="0"/>
          <a:lstStyle/>
          <a:p>
            <a:pPr marL="285750" indent="-285750">
              <a:buFont typeface="Arial" panose="020B0604020202020204" pitchFamily="34" charset="0"/>
              <a:buChar char="•"/>
            </a:pPr>
            <a:endParaRPr/>
          </a:p>
        </p:txBody>
      </p:sp>
      <p:sp>
        <p:nvSpPr>
          <p:cNvPr id="3" name="object 3"/>
          <p:cNvSpPr/>
          <p:nvPr/>
        </p:nvSpPr>
        <p:spPr>
          <a:xfrm>
            <a:off x="4526626" y="571349"/>
            <a:ext cx="4617720" cy="590550"/>
          </a:xfrm>
          <a:custGeom>
            <a:avLst/>
            <a:gdLst/>
            <a:ahLst/>
            <a:cxnLst/>
            <a:rect l="l" t="t" r="r" b="b"/>
            <a:pathLst>
              <a:path w="4617720" h="590550">
                <a:moveTo>
                  <a:pt x="4616173" y="590501"/>
                </a:moveTo>
                <a:lnTo>
                  <a:pt x="0" y="590501"/>
                </a:lnTo>
                <a:lnTo>
                  <a:pt x="4617372" y="0"/>
                </a:lnTo>
                <a:lnTo>
                  <a:pt x="4616173" y="590501"/>
                </a:lnTo>
                <a:close/>
              </a:path>
            </a:pathLst>
          </a:custGeom>
          <a:solidFill>
            <a:srgbClr val="FFFFFF">
              <a:alpha val="6666"/>
            </a:srgbClr>
          </a:solidFill>
        </p:spPr>
        <p:txBody>
          <a:bodyPr wrap="square" lIns="0" tIns="0" rIns="0" bIns="0" rtlCol="0"/>
          <a:lstStyle/>
          <a:p>
            <a:endParaRPr/>
          </a:p>
        </p:txBody>
      </p:sp>
      <p:sp>
        <p:nvSpPr>
          <p:cNvPr id="4" name="object 4"/>
          <p:cNvSpPr/>
          <p:nvPr/>
        </p:nvSpPr>
        <p:spPr>
          <a:xfrm>
            <a:off x="4526626" y="1162132"/>
            <a:ext cx="4617720" cy="571500"/>
          </a:xfrm>
          <a:custGeom>
            <a:avLst/>
            <a:gdLst/>
            <a:ahLst/>
            <a:cxnLst/>
            <a:rect l="l" t="t" r="r" b="b"/>
            <a:pathLst>
              <a:path w="4617720" h="571500">
                <a:moveTo>
                  <a:pt x="4617372" y="571095"/>
                </a:moveTo>
                <a:lnTo>
                  <a:pt x="0" y="0"/>
                </a:lnTo>
                <a:lnTo>
                  <a:pt x="4616173" y="0"/>
                </a:lnTo>
                <a:lnTo>
                  <a:pt x="4617372" y="571095"/>
                </a:lnTo>
                <a:close/>
              </a:path>
            </a:pathLst>
          </a:custGeom>
          <a:solidFill>
            <a:srgbClr val="000000">
              <a:alpha val="7843"/>
            </a:srgbClr>
          </a:solidFill>
        </p:spPr>
        <p:txBody>
          <a:bodyPr wrap="square" lIns="0" tIns="0" rIns="0" bIns="0" rtlCol="0"/>
          <a:lstStyle/>
          <a:p>
            <a:endParaRPr/>
          </a:p>
        </p:txBody>
      </p:sp>
      <p:sp>
        <p:nvSpPr>
          <p:cNvPr id="5" name="object 5"/>
          <p:cNvSpPr txBox="1">
            <a:spLocks noGrp="1"/>
          </p:cNvSpPr>
          <p:nvPr>
            <p:ph type="title"/>
          </p:nvPr>
        </p:nvSpPr>
        <p:spPr>
          <a:xfrm>
            <a:off x="2098426" y="230882"/>
            <a:ext cx="4942840" cy="756920"/>
          </a:xfrm>
          <a:prstGeom prst="rect">
            <a:avLst/>
          </a:prstGeom>
        </p:spPr>
        <p:txBody>
          <a:bodyPr vert="horz" wrap="square" lIns="0" tIns="12700" rIns="0" bIns="0" rtlCol="0">
            <a:spAutoFit/>
          </a:bodyPr>
          <a:lstStyle/>
          <a:p>
            <a:pPr marL="12700">
              <a:lnSpc>
                <a:spcPct val="100000"/>
              </a:lnSpc>
              <a:spcBef>
                <a:spcPts val="100"/>
              </a:spcBef>
            </a:pPr>
            <a:r>
              <a:rPr spc="-5" dirty="0"/>
              <a:t>Clinical</a:t>
            </a:r>
            <a:r>
              <a:rPr spc="-90" dirty="0"/>
              <a:t> </a:t>
            </a:r>
            <a:r>
              <a:rPr spc="-5" dirty="0"/>
              <a:t>Relevance</a:t>
            </a:r>
          </a:p>
        </p:txBody>
      </p:sp>
      <p:sp>
        <p:nvSpPr>
          <p:cNvPr id="6" name="object 6"/>
          <p:cNvSpPr txBox="1"/>
          <p:nvPr/>
        </p:nvSpPr>
        <p:spPr>
          <a:xfrm>
            <a:off x="609600" y="1466437"/>
            <a:ext cx="7245803" cy="3391313"/>
          </a:xfrm>
          <a:prstGeom prst="rect">
            <a:avLst/>
          </a:prstGeom>
        </p:spPr>
        <p:txBody>
          <a:bodyPr vert="horz" wrap="square" lIns="0" tIns="158115" rIns="0" bIns="0" rtlCol="0">
            <a:spAutoFit/>
          </a:bodyPr>
          <a:lstStyle/>
          <a:p>
            <a:pPr marL="298450" indent="-285750" algn="just">
              <a:spcAft>
                <a:spcPts val="1200"/>
              </a:spcAft>
              <a:buFont typeface="Arial" panose="020B0604020202020204" pitchFamily="34" charset="0"/>
              <a:buChar char="•"/>
              <a:tabLst>
                <a:tab pos="409575" algn="l"/>
                <a:tab pos="410209" algn="l"/>
              </a:tabLst>
            </a:pPr>
            <a:r>
              <a:rPr lang="en-US" sz="2000" dirty="0">
                <a:latin typeface="Georgia" panose="02040502050405020303" pitchFamily="18" charset="0"/>
              </a:rPr>
              <a:t>Outcomes were more pronounced as they were significantly associated with continuing exercise outside of the study intervention.</a:t>
            </a:r>
            <a:endParaRPr lang="en-US" sz="2400" dirty="0">
              <a:latin typeface="Georgia" panose="02040502050405020303" pitchFamily="18" charset="0"/>
              <a:cs typeface="Georgia"/>
            </a:endParaRPr>
          </a:p>
          <a:p>
            <a:pPr marL="298450" indent="-285750" algn="just">
              <a:lnSpc>
                <a:spcPct val="100000"/>
              </a:lnSpc>
              <a:spcAft>
                <a:spcPts val="1200"/>
              </a:spcAft>
              <a:buFont typeface="Arial" panose="020B0604020202020204" pitchFamily="34" charset="0"/>
              <a:buChar char="•"/>
              <a:tabLst>
                <a:tab pos="409575" algn="l"/>
                <a:tab pos="410209" algn="l"/>
              </a:tabLst>
            </a:pPr>
            <a:r>
              <a:rPr lang="en-US" sz="2000" dirty="0">
                <a:latin typeface="Georgia" panose="02040502050405020303" pitchFamily="18" charset="0"/>
              </a:rPr>
              <a:t>The most successful programs that exceeded Minimal Clinically Important Difference (MCID) values as follows:</a:t>
            </a:r>
          </a:p>
          <a:p>
            <a:pPr marL="755650" lvl="1" indent="-285750" algn="just">
              <a:spcAft>
                <a:spcPts val="1200"/>
              </a:spcAft>
              <a:buFont typeface="Arial" panose="020B0604020202020204" pitchFamily="34" charset="0"/>
              <a:buChar char="•"/>
              <a:tabLst>
                <a:tab pos="409575" algn="l"/>
                <a:tab pos="410209" algn="l"/>
              </a:tabLst>
            </a:pPr>
            <a:r>
              <a:rPr lang="en-US" sz="2000" dirty="0">
                <a:latin typeface="Georgia" panose="02040502050405020303" pitchFamily="18" charset="0"/>
              </a:rPr>
              <a:t>Tai chi and yoga, alone or combined with traditional therapy, for an average of 60 minutes, 2-3 times per week over 12-24 weeks. </a:t>
            </a:r>
          </a:p>
          <a:p>
            <a:pPr marL="298450" indent="-285750" algn="just">
              <a:lnSpc>
                <a:spcPct val="100000"/>
              </a:lnSpc>
              <a:spcAft>
                <a:spcPts val="1200"/>
              </a:spcAft>
              <a:buFont typeface="Arial" panose="020B0604020202020204" pitchFamily="34" charset="0"/>
              <a:buChar char="•"/>
              <a:tabLst>
                <a:tab pos="409575" algn="l"/>
                <a:tab pos="410209" algn="l"/>
              </a:tabLst>
            </a:pPr>
            <a:endParaRPr lang="en-US" sz="2000" dirty="0">
              <a:latin typeface="Georgia" panose="02040502050405020303" pitchFamily="18" charset="0"/>
            </a:endParaRPr>
          </a:p>
        </p:txBody>
      </p:sp>
      <p:sp>
        <p:nvSpPr>
          <p:cNvPr id="7" name="object 7"/>
          <p:cNvSpPr/>
          <p:nvPr/>
        </p:nvSpPr>
        <p:spPr>
          <a:xfrm>
            <a:off x="7855749" y="3675575"/>
            <a:ext cx="1107299" cy="1467924"/>
          </a:xfrm>
          <a:prstGeom prst="rect">
            <a:avLst/>
          </a:prstGeom>
          <a:blipFill>
            <a:blip r:embed="rId3" cstate="print"/>
            <a:stretch>
              <a:fillRect/>
            </a:stretch>
          </a:blipFill>
        </p:spPr>
        <p:txBody>
          <a:bodyPr wrap="square" lIns="0" tIns="0" rIns="0" bIns="0" rtlCol="0"/>
          <a:lstStyle/>
          <a:p>
            <a:endParaRPr/>
          </a:p>
        </p:txBody>
      </p:sp>
      <p:sp>
        <p:nvSpPr>
          <p:cNvPr id="8" name="object 8"/>
          <p:cNvSpPr txBox="1">
            <a:spLocks noGrp="1"/>
          </p:cNvSpPr>
          <p:nvPr>
            <p:ph type="sldNum" sz="quarter" idx="7"/>
          </p:nvPr>
        </p:nvSpPr>
        <p:spPr>
          <a:xfrm>
            <a:off x="8674832" y="4829976"/>
            <a:ext cx="370823" cy="192489"/>
          </a:xfrm>
          <a:prstGeom prst="rect">
            <a:avLst/>
          </a:prstGeom>
        </p:spPr>
        <p:txBody>
          <a:bodyPr vert="horz" wrap="square" lIns="0" tIns="0" rIns="0" bIns="0" rtlCol="0">
            <a:spAutoFit/>
          </a:bodyPr>
          <a:lstStyle/>
          <a:p>
            <a:pPr marL="55244">
              <a:lnSpc>
                <a:spcPts val="1550"/>
              </a:lnSpc>
            </a:pPr>
            <a:fld id="{81D60167-4931-47E6-BA6A-407CBD079E47}" type="slidenum">
              <a:rPr dirty="0"/>
              <a:t>25</a:t>
            </a:fld>
            <a:endParaRP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1163100"/>
            <a:ext cx="9144000" cy="3980815"/>
          </a:xfrm>
          <a:custGeom>
            <a:avLst/>
            <a:gdLst/>
            <a:ahLst/>
            <a:cxnLst/>
            <a:rect l="l" t="t" r="r" b="b"/>
            <a:pathLst>
              <a:path w="9144000" h="3980815">
                <a:moveTo>
                  <a:pt x="0" y="3980399"/>
                </a:moveTo>
                <a:lnTo>
                  <a:pt x="9143999" y="3980399"/>
                </a:lnTo>
                <a:lnTo>
                  <a:pt x="9143999" y="0"/>
                </a:lnTo>
                <a:lnTo>
                  <a:pt x="0" y="0"/>
                </a:lnTo>
                <a:lnTo>
                  <a:pt x="0" y="3980399"/>
                </a:lnTo>
                <a:close/>
              </a:path>
            </a:pathLst>
          </a:custGeom>
          <a:solidFill>
            <a:srgbClr val="FFFFFF"/>
          </a:solidFill>
        </p:spPr>
        <p:txBody>
          <a:bodyPr wrap="square" lIns="0" tIns="0" rIns="0" bIns="0" rtlCol="0"/>
          <a:lstStyle/>
          <a:p>
            <a:endParaRPr/>
          </a:p>
        </p:txBody>
      </p:sp>
      <p:sp>
        <p:nvSpPr>
          <p:cNvPr id="3" name="object 3"/>
          <p:cNvSpPr/>
          <p:nvPr/>
        </p:nvSpPr>
        <p:spPr>
          <a:xfrm>
            <a:off x="4526626" y="571349"/>
            <a:ext cx="4617720" cy="590550"/>
          </a:xfrm>
          <a:custGeom>
            <a:avLst/>
            <a:gdLst/>
            <a:ahLst/>
            <a:cxnLst/>
            <a:rect l="l" t="t" r="r" b="b"/>
            <a:pathLst>
              <a:path w="4617720" h="590550">
                <a:moveTo>
                  <a:pt x="4616173" y="590501"/>
                </a:moveTo>
                <a:lnTo>
                  <a:pt x="0" y="590501"/>
                </a:lnTo>
                <a:lnTo>
                  <a:pt x="4617372" y="0"/>
                </a:lnTo>
                <a:lnTo>
                  <a:pt x="4616173" y="590501"/>
                </a:lnTo>
                <a:close/>
              </a:path>
            </a:pathLst>
          </a:custGeom>
          <a:solidFill>
            <a:srgbClr val="FFFFFF">
              <a:alpha val="6666"/>
            </a:srgbClr>
          </a:solidFill>
        </p:spPr>
        <p:txBody>
          <a:bodyPr wrap="square" lIns="0" tIns="0" rIns="0" bIns="0" rtlCol="0"/>
          <a:lstStyle/>
          <a:p>
            <a:endParaRPr/>
          </a:p>
        </p:txBody>
      </p:sp>
      <p:sp>
        <p:nvSpPr>
          <p:cNvPr id="4" name="object 4"/>
          <p:cNvSpPr/>
          <p:nvPr/>
        </p:nvSpPr>
        <p:spPr>
          <a:xfrm>
            <a:off x="4526626" y="1162132"/>
            <a:ext cx="4617720" cy="571500"/>
          </a:xfrm>
          <a:custGeom>
            <a:avLst/>
            <a:gdLst/>
            <a:ahLst/>
            <a:cxnLst/>
            <a:rect l="l" t="t" r="r" b="b"/>
            <a:pathLst>
              <a:path w="4617720" h="571500">
                <a:moveTo>
                  <a:pt x="4617372" y="571095"/>
                </a:moveTo>
                <a:lnTo>
                  <a:pt x="0" y="0"/>
                </a:lnTo>
                <a:lnTo>
                  <a:pt x="4616173" y="0"/>
                </a:lnTo>
                <a:lnTo>
                  <a:pt x="4617372" y="571095"/>
                </a:lnTo>
                <a:close/>
              </a:path>
            </a:pathLst>
          </a:custGeom>
          <a:solidFill>
            <a:srgbClr val="000000">
              <a:alpha val="7843"/>
            </a:srgbClr>
          </a:solidFill>
        </p:spPr>
        <p:txBody>
          <a:bodyPr wrap="square" lIns="0" tIns="0" rIns="0" bIns="0" rtlCol="0"/>
          <a:lstStyle/>
          <a:p>
            <a:endParaRPr/>
          </a:p>
        </p:txBody>
      </p:sp>
      <p:sp>
        <p:nvSpPr>
          <p:cNvPr id="5" name="object 5"/>
          <p:cNvSpPr txBox="1">
            <a:spLocks noGrp="1"/>
          </p:cNvSpPr>
          <p:nvPr>
            <p:ph type="title"/>
          </p:nvPr>
        </p:nvSpPr>
        <p:spPr>
          <a:xfrm>
            <a:off x="1939032" y="230882"/>
            <a:ext cx="5257800" cy="756920"/>
          </a:xfrm>
          <a:prstGeom prst="rect">
            <a:avLst/>
          </a:prstGeom>
        </p:spPr>
        <p:txBody>
          <a:bodyPr vert="horz" wrap="square" lIns="0" tIns="12700" rIns="0" bIns="0" rtlCol="0">
            <a:spAutoFit/>
          </a:bodyPr>
          <a:lstStyle/>
          <a:p>
            <a:pPr marL="12700">
              <a:lnSpc>
                <a:spcPct val="100000"/>
              </a:lnSpc>
              <a:spcBef>
                <a:spcPts val="100"/>
              </a:spcBef>
            </a:pPr>
            <a:r>
              <a:rPr spc="-5" dirty="0"/>
              <a:t>Acknowledgements</a:t>
            </a:r>
          </a:p>
        </p:txBody>
      </p:sp>
      <p:sp>
        <p:nvSpPr>
          <p:cNvPr id="6" name="object 6"/>
          <p:cNvSpPr txBox="1"/>
          <p:nvPr/>
        </p:nvSpPr>
        <p:spPr>
          <a:xfrm>
            <a:off x="574724" y="1581150"/>
            <a:ext cx="7166609" cy="2489464"/>
          </a:xfrm>
          <a:prstGeom prst="rect">
            <a:avLst/>
          </a:prstGeom>
        </p:spPr>
        <p:txBody>
          <a:bodyPr vert="horz" wrap="square" lIns="0" tIns="199390" rIns="0" bIns="0" rtlCol="0">
            <a:spAutoFit/>
          </a:bodyPr>
          <a:lstStyle/>
          <a:p>
            <a:pPr marL="355600" indent="-342900" algn="just">
              <a:lnSpc>
                <a:spcPct val="100000"/>
              </a:lnSpc>
              <a:spcBef>
                <a:spcPts val="1470"/>
              </a:spcBef>
              <a:buFont typeface="Arial" panose="020B0604020202020204" pitchFamily="34" charset="0"/>
              <a:buChar char="•"/>
              <a:tabLst>
                <a:tab pos="424815" algn="l"/>
                <a:tab pos="425450" algn="l"/>
              </a:tabLst>
            </a:pPr>
            <a:r>
              <a:rPr sz="2200" spc="-5" dirty="0">
                <a:latin typeface="Georgia"/>
                <a:cs typeface="Georgia"/>
              </a:rPr>
              <a:t>Dr. Renée Hakim, PT, PhD,</a:t>
            </a:r>
            <a:r>
              <a:rPr sz="2200" spc="-15" dirty="0">
                <a:latin typeface="Georgia"/>
                <a:cs typeface="Georgia"/>
              </a:rPr>
              <a:t> </a:t>
            </a:r>
            <a:r>
              <a:rPr sz="2200" spc="-5" dirty="0">
                <a:latin typeface="Georgia"/>
                <a:cs typeface="Georgia"/>
              </a:rPr>
              <a:t>NCS</a:t>
            </a:r>
            <a:endParaRPr lang="en-US" sz="2200" spc="-5" dirty="0">
              <a:latin typeface="Georgia"/>
              <a:cs typeface="Georgia"/>
            </a:endParaRPr>
          </a:p>
          <a:p>
            <a:pPr marL="355600" indent="-342900" algn="just">
              <a:lnSpc>
                <a:spcPct val="100000"/>
              </a:lnSpc>
              <a:spcBef>
                <a:spcPts val="1470"/>
              </a:spcBef>
              <a:buFont typeface="Arial" panose="020B0604020202020204" pitchFamily="34" charset="0"/>
              <a:buChar char="•"/>
              <a:tabLst>
                <a:tab pos="424815" algn="l"/>
                <a:tab pos="425450" algn="l"/>
              </a:tabLst>
            </a:pPr>
            <a:r>
              <a:rPr lang="en-US" sz="2200" spc="-5" dirty="0">
                <a:latin typeface="Georgia"/>
                <a:cs typeface="Georgia"/>
              </a:rPr>
              <a:t>Dr. Tracey Collins, PT, PhD, MBA, GCS</a:t>
            </a:r>
          </a:p>
          <a:p>
            <a:pPr marL="355600" indent="-342900" algn="just">
              <a:lnSpc>
                <a:spcPct val="100000"/>
              </a:lnSpc>
              <a:spcBef>
                <a:spcPts val="1470"/>
              </a:spcBef>
              <a:buFont typeface="Arial" panose="020B0604020202020204" pitchFamily="34" charset="0"/>
              <a:buChar char="•"/>
              <a:tabLst>
                <a:tab pos="424815" algn="l"/>
                <a:tab pos="425450" algn="l"/>
              </a:tabLst>
            </a:pPr>
            <a:r>
              <a:rPr lang="en-US" sz="2200" spc="-5" dirty="0">
                <a:latin typeface="Georgia"/>
                <a:cs typeface="Georgia"/>
              </a:rPr>
              <a:t>Ian O’Hara, MSLIS</a:t>
            </a:r>
            <a:endParaRPr sz="2200" dirty="0">
              <a:latin typeface="Georgia"/>
              <a:cs typeface="Georgia"/>
            </a:endParaRPr>
          </a:p>
          <a:p>
            <a:pPr marL="355600" marR="5080" indent="-342900" algn="just">
              <a:lnSpc>
                <a:spcPct val="114599"/>
              </a:lnSpc>
              <a:spcBef>
                <a:spcPts val="1050"/>
              </a:spcBef>
              <a:buFont typeface="Arial" panose="020B0604020202020204" pitchFamily="34" charset="0"/>
              <a:buChar char="•"/>
              <a:tabLst>
                <a:tab pos="424815" algn="l"/>
                <a:tab pos="425450" algn="l"/>
              </a:tabLst>
            </a:pPr>
            <a:r>
              <a:rPr sz="2200" spc="-5" dirty="0">
                <a:latin typeface="Georgia"/>
                <a:cs typeface="Georgia"/>
              </a:rPr>
              <a:t>Physical Therapy Department at The University of  Scranton</a:t>
            </a:r>
            <a:endParaRPr sz="2200" dirty="0">
              <a:latin typeface="Georgia"/>
              <a:cs typeface="Georgia"/>
            </a:endParaRPr>
          </a:p>
        </p:txBody>
      </p:sp>
      <p:sp>
        <p:nvSpPr>
          <p:cNvPr id="7" name="object 7"/>
          <p:cNvSpPr/>
          <p:nvPr/>
        </p:nvSpPr>
        <p:spPr>
          <a:xfrm>
            <a:off x="7855749" y="3675575"/>
            <a:ext cx="1107299" cy="1467924"/>
          </a:xfrm>
          <a:prstGeom prst="rect">
            <a:avLst/>
          </a:prstGeom>
          <a:blipFill>
            <a:blip r:embed="rId3" cstate="print"/>
            <a:stretch>
              <a:fillRect/>
            </a:stretch>
          </a:blipFill>
        </p:spPr>
        <p:txBody>
          <a:bodyPr wrap="square" lIns="0" tIns="0" rIns="0" bIns="0" rtlCol="0"/>
          <a:lstStyle/>
          <a:p>
            <a:endParaRPr/>
          </a:p>
        </p:txBody>
      </p:sp>
      <p:sp>
        <p:nvSpPr>
          <p:cNvPr id="8" name="object 8"/>
          <p:cNvSpPr txBox="1"/>
          <p:nvPr/>
        </p:nvSpPr>
        <p:spPr>
          <a:xfrm>
            <a:off x="8686801" y="4829976"/>
            <a:ext cx="345798" cy="192489"/>
          </a:xfrm>
          <a:prstGeom prst="rect">
            <a:avLst/>
          </a:prstGeom>
        </p:spPr>
        <p:txBody>
          <a:bodyPr vert="horz" wrap="square" lIns="0" tIns="0" rIns="0" bIns="0" rtlCol="0">
            <a:spAutoFit/>
          </a:bodyPr>
          <a:lstStyle/>
          <a:p>
            <a:pPr marL="12700">
              <a:lnSpc>
                <a:spcPts val="1550"/>
              </a:lnSpc>
            </a:pPr>
            <a:r>
              <a:rPr lang="en-US" sz="1300" spc="-5" dirty="0">
                <a:latin typeface="Georgia"/>
                <a:cs typeface="Georgia"/>
              </a:rPr>
              <a:t>28</a:t>
            </a:r>
            <a:endParaRPr sz="1300" dirty="0">
              <a:latin typeface="Georgia"/>
              <a:cs typeface="Georgia"/>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1163100"/>
            <a:ext cx="9144000" cy="3980815"/>
          </a:xfrm>
          <a:custGeom>
            <a:avLst/>
            <a:gdLst/>
            <a:ahLst/>
            <a:cxnLst/>
            <a:rect l="l" t="t" r="r" b="b"/>
            <a:pathLst>
              <a:path w="9144000" h="3980815">
                <a:moveTo>
                  <a:pt x="0" y="3980399"/>
                </a:moveTo>
                <a:lnTo>
                  <a:pt x="9143999" y="3980399"/>
                </a:lnTo>
                <a:lnTo>
                  <a:pt x="9143999" y="0"/>
                </a:lnTo>
                <a:lnTo>
                  <a:pt x="0" y="0"/>
                </a:lnTo>
                <a:lnTo>
                  <a:pt x="0" y="3980399"/>
                </a:lnTo>
                <a:close/>
              </a:path>
            </a:pathLst>
          </a:custGeom>
          <a:solidFill>
            <a:srgbClr val="FFFFFF"/>
          </a:solidFill>
        </p:spPr>
        <p:txBody>
          <a:bodyPr wrap="square" lIns="0" tIns="0" rIns="0" bIns="0" rtlCol="0"/>
          <a:lstStyle/>
          <a:p>
            <a:endParaRPr/>
          </a:p>
        </p:txBody>
      </p:sp>
      <p:sp>
        <p:nvSpPr>
          <p:cNvPr id="3" name="object 3"/>
          <p:cNvSpPr/>
          <p:nvPr/>
        </p:nvSpPr>
        <p:spPr>
          <a:xfrm>
            <a:off x="4526626" y="571349"/>
            <a:ext cx="4617720" cy="590550"/>
          </a:xfrm>
          <a:custGeom>
            <a:avLst/>
            <a:gdLst/>
            <a:ahLst/>
            <a:cxnLst/>
            <a:rect l="l" t="t" r="r" b="b"/>
            <a:pathLst>
              <a:path w="4617720" h="590550">
                <a:moveTo>
                  <a:pt x="4616173" y="590501"/>
                </a:moveTo>
                <a:lnTo>
                  <a:pt x="0" y="590501"/>
                </a:lnTo>
                <a:lnTo>
                  <a:pt x="4617372" y="0"/>
                </a:lnTo>
                <a:lnTo>
                  <a:pt x="4616173" y="590501"/>
                </a:lnTo>
                <a:close/>
              </a:path>
            </a:pathLst>
          </a:custGeom>
          <a:solidFill>
            <a:srgbClr val="FFFFFF">
              <a:alpha val="6666"/>
            </a:srgbClr>
          </a:solidFill>
        </p:spPr>
        <p:txBody>
          <a:bodyPr wrap="square" lIns="0" tIns="0" rIns="0" bIns="0" rtlCol="0"/>
          <a:lstStyle/>
          <a:p>
            <a:endParaRPr/>
          </a:p>
        </p:txBody>
      </p:sp>
      <p:sp>
        <p:nvSpPr>
          <p:cNvPr id="4" name="object 4"/>
          <p:cNvSpPr/>
          <p:nvPr/>
        </p:nvSpPr>
        <p:spPr>
          <a:xfrm>
            <a:off x="4526626" y="1162132"/>
            <a:ext cx="4617720" cy="571500"/>
          </a:xfrm>
          <a:custGeom>
            <a:avLst/>
            <a:gdLst/>
            <a:ahLst/>
            <a:cxnLst/>
            <a:rect l="l" t="t" r="r" b="b"/>
            <a:pathLst>
              <a:path w="4617720" h="571500">
                <a:moveTo>
                  <a:pt x="4617372" y="571095"/>
                </a:moveTo>
                <a:lnTo>
                  <a:pt x="0" y="0"/>
                </a:lnTo>
                <a:lnTo>
                  <a:pt x="4616173" y="0"/>
                </a:lnTo>
                <a:lnTo>
                  <a:pt x="4617372" y="571095"/>
                </a:lnTo>
                <a:close/>
              </a:path>
            </a:pathLst>
          </a:custGeom>
          <a:solidFill>
            <a:srgbClr val="000000">
              <a:alpha val="7843"/>
            </a:srgbClr>
          </a:solidFill>
        </p:spPr>
        <p:txBody>
          <a:bodyPr wrap="square" lIns="0" tIns="0" rIns="0" bIns="0" rtlCol="0"/>
          <a:lstStyle/>
          <a:p>
            <a:endParaRPr/>
          </a:p>
        </p:txBody>
      </p:sp>
      <p:sp>
        <p:nvSpPr>
          <p:cNvPr id="5" name="object 5"/>
          <p:cNvSpPr txBox="1">
            <a:spLocks noGrp="1"/>
          </p:cNvSpPr>
          <p:nvPr>
            <p:ph type="title"/>
          </p:nvPr>
        </p:nvSpPr>
        <p:spPr>
          <a:xfrm>
            <a:off x="3081883" y="230882"/>
            <a:ext cx="2976245" cy="756920"/>
          </a:xfrm>
          <a:prstGeom prst="rect">
            <a:avLst/>
          </a:prstGeom>
        </p:spPr>
        <p:txBody>
          <a:bodyPr vert="horz" wrap="square" lIns="0" tIns="12700" rIns="0" bIns="0" rtlCol="0">
            <a:spAutoFit/>
          </a:bodyPr>
          <a:lstStyle/>
          <a:p>
            <a:pPr marL="12700">
              <a:lnSpc>
                <a:spcPct val="100000"/>
              </a:lnSpc>
              <a:spcBef>
                <a:spcPts val="100"/>
              </a:spcBef>
            </a:pPr>
            <a:r>
              <a:rPr spc="-5" dirty="0"/>
              <a:t>References</a:t>
            </a:r>
          </a:p>
        </p:txBody>
      </p:sp>
      <p:sp>
        <p:nvSpPr>
          <p:cNvPr id="6" name="object 6"/>
          <p:cNvSpPr/>
          <p:nvPr/>
        </p:nvSpPr>
        <p:spPr>
          <a:xfrm>
            <a:off x="3830582" y="4644450"/>
            <a:ext cx="3029585" cy="213360"/>
          </a:xfrm>
          <a:custGeom>
            <a:avLst/>
            <a:gdLst/>
            <a:ahLst/>
            <a:cxnLst/>
            <a:rect l="l" t="t" r="r" b="b"/>
            <a:pathLst>
              <a:path w="3029584" h="213360">
                <a:moveTo>
                  <a:pt x="0" y="0"/>
                </a:moveTo>
                <a:lnTo>
                  <a:pt x="3029588" y="0"/>
                </a:lnTo>
                <a:lnTo>
                  <a:pt x="3029588" y="213360"/>
                </a:lnTo>
                <a:lnTo>
                  <a:pt x="0" y="213360"/>
                </a:lnTo>
                <a:lnTo>
                  <a:pt x="0" y="0"/>
                </a:lnTo>
                <a:close/>
              </a:path>
            </a:pathLst>
          </a:custGeom>
          <a:solidFill>
            <a:srgbClr val="FFFFFF"/>
          </a:solidFill>
        </p:spPr>
        <p:txBody>
          <a:bodyPr wrap="square" lIns="0" tIns="0" rIns="0" bIns="0" rtlCol="0"/>
          <a:lstStyle/>
          <a:p>
            <a:endParaRPr/>
          </a:p>
        </p:txBody>
      </p:sp>
      <p:sp>
        <p:nvSpPr>
          <p:cNvPr id="7" name="object 7"/>
          <p:cNvSpPr txBox="1"/>
          <p:nvPr/>
        </p:nvSpPr>
        <p:spPr>
          <a:xfrm>
            <a:off x="180952" y="1181087"/>
            <a:ext cx="7743848" cy="3813929"/>
          </a:xfrm>
          <a:prstGeom prst="rect">
            <a:avLst/>
          </a:prstGeom>
        </p:spPr>
        <p:txBody>
          <a:bodyPr vert="horz" wrap="square" lIns="0" tIns="12700" rIns="0" bIns="0" rtlCol="0">
            <a:spAutoFit/>
          </a:bodyPr>
          <a:lstStyle/>
          <a:p>
            <a:pPr marL="264795" marR="21590" indent="-228600">
              <a:lnSpc>
                <a:spcPct val="116100"/>
              </a:lnSpc>
              <a:spcBef>
                <a:spcPts val="100"/>
              </a:spcBef>
              <a:buFont typeface="+mj-lt"/>
              <a:buAutoNum type="arabicPeriod"/>
              <a:tabLst>
                <a:tab pos="389255" algn="l"/>
                <a:tab pos="389890" algn="l"/>
              </a:tabLst>
            </a:pPr>
            <a:r>
              <a:rPr lang="en-US" sz="925" dirty="0">
                <a:latin typeface="Georgia" panose="02040502050405020303" pitchFamily="18" charset="0"/>
              </a:rPr>
              <a:t>Caspersen CJ, Powell KE, Christenson GM. Physical activity, exercise, and physical fitness: definitions and distinctions for health-related research. </a:t>
            </a:r>
            <a:r>
              <a:rPr lang="en-US" sz="925" i="1" dirty="0">
                <a:latin typeface="Georgia" panose="02040502050405020303" pitchFamily="18" charset="0"/>
              </a:rPr>
              <a:t>Public Health Rep</a:t>
            </a:r>
            <a:r>
              <a:rPr lang="en-US" sz="925" dirty="0">
                <a:latin typeface="Georgia" panose="02040502050405020303" pitchFamily="18" charset="0"/>
              </a:rPr>
              <a:t>. 1985;100(2):126-131</a:t>
            </a:r>
          </a:p>
          <a:p>
            <a:pPr marL="264795" marR="21590" indent="-228600">
              <a:lnSpc>
                <a:spcPct val="116100"/>
              </a:lnSpc>
              <a:spcBef>
                <a:spcPts val="100"/>
              </a:spcBef>
              <a:buFont typeface="+mj-lt"/>
              <a:buAutoNum type="arabicPeriod"/>
              <a:tabLst>
                <a:tab pos="389255" algn="l"/>
                <a:tab pos="389890" algn="l"/>
              </a:tabLst>
            </a:pPr>
            <a:r>
              <a:rPr lang="en-US" sz="925" dirty="0">
                <a:latin typeface="Georgia" panose="02040502050405020303" pitchFamily="18" charset="0"/>
              </a:rPr>
              <a:t>Parkinson’s Disease Foundation. Statistics on Parkinson’s Disease. Accessed September 27, 2016. http://www.pdf.org/en/parkinson_statistics 2. </a:t>
            </a:r>
            <a:r>
              <a:rPr lang="en-US" sz="925" dirty="0" err="1">
                <a:latin typeface="Georgia" panose="02040502050405020303" pitchFamily="18" charset="0"/>
              </a:rPr>
              <a:t>Khallaf</a:t>
            </a:r>
            <a:r>
              <a:rPr lang="en-US" sz="925" dirty="0">
                <a:latin typeface="Georgia" panose="02040502050405020303" pitchFamily="18" charset="0"/>
              </a:rPr>
              <a:t> ME, Fayed EE.</a:t>
            </a:r>
          </a:p>
          <a:p>
            <a:pPr marL="264795" marR="21590" indent="-228600">
              <a:lnSpc>
                <a:spcPct val="116100"/>
              </a:lnSpc>
              <a:spcBef>
                <a:spcPts val="100"/>
              </a:spcBef>
              <a:buFont typeface="+mj-lt"/>
              <a:buAutoNum type="arabicPeriod"/>
              <a:tabLst>
                <a:tab pos="389255" algn="l"/>
                <a:tab pos="389890" algn="l"/>
              </a:tabLst>
            </a:pPr>
            <a:r>
              <a:rPr lang="en-US" sz="925" dirty="0">
                <a:latin typeface="Georgia" panose="02040502050405020303" pitchFamily="18" charset="0"/>
              </a:rPr>
              <a:t>Kowal SL, Dall TM, Chakrabarti R, Storm MV, Jain A. The current and projected economic burden of Parkinson’s disease in the United States. </a:t>
            </a:r>
            <a:r>
              <a:rPr lang="en-US" sz="925" i="1" dirty="0">
                <a:latin typeface="Georgia" panose="02040502050405020303" pitchFamily="18" charset="0"/>
              </a:rPr>
              <a:t>Mov </a:t>
            </a:r>
            <a:r>
              <a:rPr lang="en-US" sz="925" i="1" dirty="0" err="1">
                <a:latin typeface="Georgia" panose="02040502050405020303" pitchFamily="18" charset="0"/>
              </a:rPr>
              <a:t>Disord</a:t>
            </a:r>
            <a:r>
              <a:rPr lang="en-US" sz="925" dirty="0">
                <a:latin typeface="Georgia" panose="02040502050405020303" pitchFamily="18" charset="0"/>
              </a:rPr>
              <a:t>. 2013;28(3):311–8.</a:t>
            </a:r>
          </a:p>
          <a:p>
            <a:pPr marL="264795" marR="21590" indent="-228600">
              <a:lnSpc>
                <a:spcPct val="116100"/>
              </a:lnSpc>
              <a:spcBef>
                <a:spcPts val="100"/>
              </a:spcBef>
              <a:buFont typeface="+mj-lt"/>
              <a:buAutoNum type="arabicPeriod"/>
              <a:tabLst>
                <a:tab pos="389255" algn="l"/>
                <a:tab pos="389890" algn="l"/>
              </a:tabLst>
            </a:pPr>
            <a:r>
              <a:rPr lang="en-US" sz="925" dirty="0">
                <a:latin typeface="Georgia" panose="02040502050405020303" pitchFamily="18" charset="0"/>
              </a:rPr>
              <a:t>Movement Disorder Society-Sponsored Unified Parkinson's Disease Rating Scale Revision. Shirley Ryan </a:t>
            </a:r>
            <a:r>
              <a:rPr lang="en-US" sz="925" dirty="0" err="1">
                <a:latin typeface="Georgia" panose="02040502050405020303" pitchFamily="18" charset="0"/>
              </a:rPr>
              <a:t>AbilityLab</a:t>
            </a:r>
            <a:r>
              <a:rPr lang="en-US" sz="925" dirty="0">
                <a:latin typeface="Georgia" panose="02040502050405020303" pitchFamily="18" charset="0"/>
              </a:rPr>
              <a:t> - Formerly RIC. https://www.sralab.org/rehabilitation-measures/movement-disorder-society-sponsored-unified-parkinsons-disease-rating-scale. Accessed October 2, 2019.</a:t>
            </a:r>
          </a:p>
          <a:p>
            <a:pPr marL="264795" marR="21590" indent="-228600">
              <a:lnSpc>
                <a:spcPct val="116100"/>
              </a:lnSpc>
              <a:spcBef>
                <a:spcPts val="100"/>
              </a:spcBef>
              <a:buFont typeface="+mj-lt"/>
              <a:buAutoNum type="arabicPeriod"/>
              <a:tabLst>
                <a:tab pos="389255" algn="l"/>
                <a:tab pos="389890" algn="l"/>
              </a:tabLst>
            </a:pPr>
            <a:r>
              <a:rPr lang="en-US" sz="1000" dirty="0">
                <a:latin typeface="Georgia" panose="02040502050405020303" pitchFamily="18" charset="0"/>
              </a:rPr>
              <a:t>Horvath K, Aschermann Z, </a:t>
            </a:r>
            <a:r>
              <a:rPr lang="en-US" sz="1000" dirty="0" err="1">
                <a:latin typeface="Georgia" panose="02040502050405020303" pitchFamily="18" charset="0"/>
              </a:rPr>
              <a:t>Ács</a:t>
            </a:r>
            <a:r>
              <a:rPr lang="en-US" sz="1000" dirty="0">
                <a:latin typeface="Georgia" panose="02040502050405020303" pitchFamily="18" charset="0"/>
              </a:rPr>
              <a:t> P, et al. Minimal clinically important difference on the Motor Examination part of MDS-UPDRS. </a:t>
            </a:r>
            <a:r>
              <a:rPr lang="en-US" sz="1000" i="1" dirty="0">
                <a:latin typeface="Georgia" panose="02040502050405020303" pitchFamily="18" charset="0"/>
              </a:rPr>
              <a:t>Parkinsonism  </a:t>
            </a:r>
            <a:r>
              <a:rPr lang="en-US" sz="1000" i="1" dirty="0" err="1">
                <a:latin typeface="Georgia" panose="02040502050405020303" pitchFamily="18" charset="0"/>
              </a:rPr>
              <a:t>Relat</a:t>
            </a:r>
            <a:r>
              <a:rPr lang="en-US" sz="1000" i="1" dirty="0">
                <a:latin typeface="Georgia" panose="02040502050405020303" pitchFamily="18" charset="0"/>
              </a:rPr>
              <a:t> </a:t>
            </a:r>
            <a:r>
              <a:rPr lang="en-US" sz="1000" i="1" dirty="0" err="1">
                <a:latin typeface="Georgia" panose="02040502050405020303" pitchFamily="18" charset="0"/>
              </a:rPr>
              <a:t>Disord</a:t>
            </a:r>
            <a:r>
              <a:rPr lang="en-US" sz="1000" i="1" dirty="0">
                <a:latin typeface="Georgia" panose="02040502050405020303" pitchFamily="18" charset="0"/>
              </a:rPr>
              <a:t>.</a:t>
            </a:r>
            <a:r>
              <a:rPr lang="en-US" sz="1000" dirty="0">
                <a:latin typeface="Georgia" panose="02040502050405020303" pitchFamily="18" charset="0"/>
              </a:rPr>
              <a:t> 2015;21(12):1421-1426. doi:10.1016/j.parkreldis.2015.10.006.</a:t>
            </a:r>
            <a:endParaRPr lang="en-US" sz="925" dirty="0">
              <a:latin typeface="Georgia" panose="02040502050405020303" pitchFamily="18" charset="0"/>
            </a:endParaRPr>
          </a:p>
          <a:p>
            <a:pPr marL="264795" marR="21590" indent="-228600">
              <a:lnSpc>
                <a:spcPct val="116100"/>
              </a:lnSpc>
              <a:spcBef>
                <a:spcPts val="100"/>
              </a:spcBef>
              <a:buFont typeface="+mj-lt"/>
              <a:buAutoNum type="arabicPeriod"/>
              <a:tabLst>
                <a:tab pos="389255" algn="l"/>
                <a:tab pos="389890" algn="l"/>
              </a:tabLst>
            </a:pPr>
            <a:r>
              <a:rPr lang="en-US" sz="925" dirty="0">
                <a:latin typeface="Georgia" panose="02040502050405020303" pitchFamily="18" charset="0"/>
              </a:rPr>
              <a:t>Parkinson's Disease Questionnaire - 39. Shirley Ryan </a:t>
            </a:r>
            <a:r>
              <a:rPr lang="en-US" sz="925" dirty="0" err="1">
                <a:latin typeface="Georgia" panose="02040502050405020303" pitchFamily="18" charset="0"/>
              </a:rPr>
              <a:t>AbilityLab</a:t>
            </a:r>
            <a:r>
              <a:rPr lang="en-US" sz="925" dirty="0">
                <a:latin typeface="Georgia" panose="02040502050405020303" pitchFamily="18" charset="0"/>
              </a:rPr>
              <a:t> - Formerly RIC. https://www.sralab.org/rehabilitation-measures/parkinsons-disease-questionnaire-39. Accessed October 2, 2019.</a:t>
            </a:r>
          </a:p>
          <a:p>
            <a:pPr marL="264795" marR="21590" indent="-228600">
              <a:lnSpc>
                <a:spcPct val="116100"/>
              </a:lnSpc>
              <a:spcBef>
                <a:spcPts val="100"/>
              </a:spcBef>
              <a:buFont typeface="+mj-lt"/>
              <a:buAutoNum type="arabicPeriod"/>
              <a:tabLst>
                <a:tab pos="389255" algn="l"/>
                <a:tab pos="389890" algn="l"/>
              </a:tabLst>
            </a:pPr>
            <a:r>
              <a:rPr lang="en-US" sz="1000" dirty="0">
                <a:latin typeface="Georgia" panose="02040502050405020303" pitchFamily="18" charset="0"/>
              </a:rPr>
              <a:t>Horvath K, Aschermann Z, </a:t>
            </a:r>
            <a:r>
              <a:rPr lang="en-US" sz="1000" dirty="0" err="1">
                <a:latin typeface="Georgia" panose="02040502050405020303" pitchFamily="18" charset="0"/>
              </a:rPr>
              <a:t>Kovács</a:t>
            </a:r>
            <a:r>
              <a:rPr lang="en-US" sz="1000" dirty="0">
                <a:latin typeface="Georgia" panose="02040502050405020303" pitchFamily="18" charset="0"/>
              </a:rPr>
              <a:t> M, et al. Minimal clinically important differences for the experiences of daily living parts of movement disorder society-sponsored unified </a:t>
            </a:r>
            <a:r>
              <a:rPr lang="en-US" sz="1000" dirty="0" err="1">
                <a:latin typeface="Georgia" panose="02040502050405020303" pitchFamily="18" charset="0"/>
              </a:rPr>
              <a:t>Parkinsons</a:t>
            </a:r>
            <a:r>
              <a:rPr lang="en-US" sz="1000" dirty="0">
                <a:latin typeface="Georgia" panose="02040502050405020303" pitchFamily="18" charset="0"/>
              </a:rPr>
              <a:t> disease rating scale. </a:t>
            </a:r>
            <a:r>
              <a:rPr lang="en-US" sz="1000" i="1" dirty="0">
                <a:latin typeface="Georgia" panose="02040502050405020303" pitchFamily="18" charset="0"/>
              </a:rPr>
              <a:t>Mov </a:t>
            </a:r>
            <a:r>
              <a:rPr lang="en-US" sz="1000" i="1" dirty="0" err="1">
                <a:latin typeface="Georgia" panose="02040502050405020303" pitchFamily="18" charset="0"/>
              </a:rPr>
              <a:t>Disord</a:t>
            </a:r>
            <a:r>
              <a:rPr lang="en-US" sz="1000" dirty="0">
                <a:latin typeface="Georgia" panose="02040502050405020303" pitchFamily="18" charset="0"/>
              </a:rPr>
              <a:t>. 2017;32(5):789-793. doi:10.1002/mds.26960.</a:t>
            </a:r>
            <a:endParaRPr lang="en-US" sz="925" dirty="0">
              <a:latin typeface="Georgia" panose="02040502050405020303" pitchFamily="18" charset="0"/>
            </a:endParaRPr>
          </a:p>
          <a:p>
            <a:pPr marL="264795" marR="21590" indent="-228600">
              <a:lnSpc>
                <a:spcPct val="116100"/>
              </a:lnSpc>
              <a:spcBef>
                <a:spcPts val="100"/>
              </a:spcBef>
              <a:buFont typeface="+mj-lt"/>
              <a:buAutoNum type="arabicPeriod"/>
              <a:tabLst>
                <a:tab pos="389255" algn="l"/>
                <a:tab pos="389890" algn="l"/>
              </a:tabLst>
            </a:pPr>
            <a:r>
              <a:rPr lang="en-US" sz="925" dirty="0">
                <a:latin typeface="Georgia" panose="02040502050405020303" pitchFamily="18" charset="0"/>
              </a:rPr>
              <a:t>Combs SA, Diehl MD, </a:t>
            </a:r>
            <a:r>
              <a:rPr lang="en-US" sz="925" dirty="0" err="1">
                <a:latin typeface="Georgia" panose="02040502050405020303" pitchFamily="18" charset="0"/>
              </a:rPr>
              <a:t>Chrzastowski</a:t>
            </a:r>
            <a:r>
              <a:rPr lang="en-US" sz="925" dirty="0">
                <a:latin typeface="Georgia" panose="02040502050405020303" pitchFamily="18" charset="0"/>
              </a:rPr>
              <a:t> C, et al. Community-based group exercise for persons with Parkinson disease: A randomized controlled trial. </a:t>
            </a:r>
            <a:r>
              <a:rPr lang="en-US" sz="925" i="1" dirty="0">
                <a:latin typeface="Georgia" panose="02040502050405020303" pitchFamily="18" charset="0"/>
              </a:rPr>
              <a:t>Neuro Rehab</a:t>
            </a:r>
            <a:r>
              <a:rPr lang="en-US" sz="925" dirty="0">
                <a:latin typeface="Georgia" panose="02040502050405020303" pitchFamily="18" charset="0"/>
              </a:rPr>
              <a:t>. 2013;32(1):117-124. doi:10.3233/NRE-130828</a:t>
            </a:r>
          </a:p>
          <a:p>
            <a:pPr marL="264795" marR="21590" indent="-228600">
              <a:lnSpc>
                <a:spcPct val="116100"/>
              </a:lnSpc>
              <a:spcBef>
                <a:spcPts val="100"/>
              </a:spcBef>
              <a:buFont typeface="+mj-lt"/>
              <a:buAutoNum type="arabicPeriod"/>
              <a:tabLst>
                <a:tab pos="389255" algn="l"/>
                <a:tab pos="389890" algn="l"/>
              </a:tabLst>
            </a:pPr>
            <a:r>
              <a:rPr lang="en-US" sz="925" dirty="0">
                <a:latin typeface="Georgia" panose="02040502050405020303" pitchFamily="18" charset="0"/>
              </a:rPr>
              <a:t>Duncan RP, Earhart GM. Are the effects of community-based dance on Parkinson disease severity, balance, and functional mobility reduced with time? A 2-year prospective pilot study. </a:t>
            </a:r>
            <a:r>
              <a:rPr lang="en-US" sz="925" i="1" dirty="0">
                <a:latin typeface="Georgia" panose="02040502050405020303" pitchFamily="18" charset="0"/>
              </a:rPr>
              <a:t>J </a:t>
            </a:r>
            <a:r>
              <a:rPr lang="en-US" sz="925" i="1" dirty="0" err="1">
                <a:latin typeface="Georgia" panose="02040502050405020303" pitchFamily="18" charset="0"/>
              </a:rPr>
              <a:t>Altern</a:t>
            </a:r>
            <a:r>
              <a:rPr lang="en-US" sz="925" i="1" dirty="0">
                <a:latin typeface="Georgia" panose="02040502050405020303" pitchFamily="18" charset="0"/>
              </a:rPr>
              <a:t> Complement Med</a:t>
            </a:r>
            <a:r>
              <a:rPr lang="en-US" sz="925" dirty="0">
                <a:latin typeface="Georgia" panose="02040502050405020303" pitchFamily="18" charset="0"/>
              </a:rPr>
              <a:t>. 2014 Oct;20(10):757-63. Doi: 10.1089/acm.2012.0774.</a:t>
            </a:r>
          </a:p>
          <a:p>
            <a:pPr marL="264795" marR="21590" indent="-228600">
              <a:lnSpc>
                <a:spcPct val="116100"/>
              </a:lnSpc>
              <a:spcBef>
                <a:spcPts val="100"/>
              </a:spcBef>
              <a:buFont typeface="+mj-lt"/>
              <a:buAutoNum type="arabicPeriod"/>
              <a:tabLst>
                <a:tab pos="389255" algn="l"/>
                <a:tab pos="389890" algn="l"/>
              </a:tabLst>
            </a:pPr>
            <a:r>
              <a:rPr lang="en-US" sz="925" dirty="0">
                <a:latin typeface="Georgia" panose="02040502050405020303" pitchFamily="18" charset="0"/>
              </a:rPr>
              <a:t>Foster ER, Golden L, Duncan RP, Earhart GM. Community-based Argentine tango dance program is associated with increased activity participation among individuals with Parkinson’s disease. </a:t>
            </a:r>
            <a:r>
              <a:rPr lang="en-US" sz="925" i="1" dirty="0">
                <a:latin typeface="Georgia" panose="02040502050405020303" pitchFamily="18" charset="0"/>
              </a:rPr>
              <a:t>Arch Phys Med Rehab</a:t>
            </a:r>
            <a:r>
              <a:rPr lang="en-US" sz="925" dirty="0">
                <a:latin typeface="Georgia" panose="02040502050405020303" pitchFamily="18" charset="0"/>
              </a:rPr>
              <a:t>. 2013;94(2):240-249. doi:10.1016/j.apmr.2012.07.028</a:t>
            </a:r>
          </a:p>
        </p:txBody>
      </p:sp>
      <p:sp>
        <p:nvSpPr>
          <p:cNvPr id="8" name="object 8"/>
          <p:cNvSpPr/>
          <p:nvPr/>
        </p:nvSpPr>
        <p:spPr>
          <a:xfrm>
            <a:off x="7855749" y="3675575"/>
            <a:ext cx="1107299" cy="1467924"/>
          </a:xfrm>
          <a:prstGeom prst="rect">
            <a:avLst/>
          </a:prstGeom>
          <a:blipFill>
            <a:blip r:embed="rId3" cstate="print"/>
            <a:stretch>
              <a:fillRect/>
            </a:stretch>
          </a:blipFill>
        </p:spPr>
        <p:txBody>
          <a:bodyPr wrap="square" lIns="0" tIns="0" rIns="0" bIns="0" rtlCol="0"/>
          <a:lstStyle/>
          <a:p>
            <a:endParaRPr/>
          </a:p>
        </p:txBody>
      </p:sp>
      <p:sp>
        <p:nvSpPr>
          <p:cNvPr id="9" name="object 9"/>
          <p:cNvSpPr txBox="1"/>
          <p:nvPr/>
        </p:nvSpPr>
        <p:spPr>
          <a:xfrm>
            <a:off x="8825037" y="4829976"/>
            <a:ext cx="220345" cy="213360"/>
          </a:xfrm>
          <a:prstGeom prst="rect">
            <a:avLst/>
          </a:prstGeom>
        </p:spPr>
        <p:txBody>
          <a:bodyPr vert="horz" wrap="square" lIns="0" tIns="0" rIns="0" bIns="0" rtlCol="0">
            <a:spAutoFit/>
          </a:bodyPr>
          <a:lstStyle/>
          <a:p>
            <a:pPr marL="25400">
              <a:lnSpc>
                <a:spcPts val="1550"/>
              </a:lnSpc>
            </a:pPr>
            <a:fld id="{81D60167-4931-47E6-BA6A-407CBD079E47}" type="slidenum">
              <a:rPr sz="1300" dirty="0">
                <a:latin typeface="Georgia"/>
                <a:cs typeface="Georgia"/>
              </a:rPr>
              <a:t>27</a:t>
            </a:fld>
            <a:endParaRPr sz="1300">
              <a:latin typeface="Georgia"/>
              <a:cs typeface="Georgia"/>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1163100"/>
            <a:ext cx="9144000" cy="3980815"/>
          </a:xfrm>
          <a:custGeom>
            <a:avLst/>
            <a:gdLst/>
            <a:ahLst/>
            <a:cxnLst/>
            <a:rect l="l" t="t" r="r" b="b"/>
            <a:pathLst>
              <a:path w="9144000" h="3980815">
                <a:moveTo>
                  <a:pt x="0" y="3980399"/>
                </a:moveTo>
                <a:lnTo>
                  <a:pt x="9143999" y="3980399"/>
                </a:lnTo>
                <a:lnTo>
                  <a:pt x="9143999" y="0"/>
                </a:lnTo>
                <a:lnTo>
                  <a:pt x="0" y="0"/>
                </a:lnTo>
                <a:lnTo>
                  <a:pt x="0" y="3980399"/>
                </a:lnTo>
                <a:close/>
              </a:path>
            </a:pathLst>
          </a:custGeom>
          <a:solidFill>
            <a:srgbClr val="FFFFFF"/>
          </a:solidFill>
        </p:spPr>
        <p:txBody>
          <a:bodyPr wrap="square" lIns="0" tIns="0" rIns="0" bIns="0" rtlCol="0"/>
          <a:lstStyle/>
          <a:p>
            <a:endParaRPr/>
          </a:p>
        </p:txBody>
      </p:sp>
      <p:sp>
        <p:nvSpPr>
          <p:cNvPr id="3" name="object 3"/>
          <p:cNvSpPr/>
          <p:nvPr/>
        </p:nvSpPr>
        <p:spPr>
          <a:xfrm>
            <a:off x="4526626" y="571349"/>
            <a:ext cx="4617720" cy="590550"/>
          </a:xfrm>
          <a:custGeom>
            <a:avLst/>
            <a:gdLst/>
            <a:ahLst/>
            <a:cxnLst/>
            <a:rect l="l" t="t" r="r" b="b"/>
            <a:pathLst>
              <a:path w="4617720" h="590550">
                <a:moveTo>
                  <a:pt x="4616173" y="590501"/>
                </a:moveTo>
                <a:lnTo>
                  <a:pt x="0" y="590501"/>
                </a:lnTo>
                <a:lnTo>
                  <a:pt x="4617372" y="0"/>
                </a:lnTo>
                <a:lnTo>
                  <a:pt x="4616173" y="590501"/>
                </a:lnTo>
                <a:close/>
              </a:path>
            </a:pathLst>
          </a:custGeom>
          <a:solidFill>
            <a:srgbClr val="FFFFFF">
              <a:alpha val="6666"/>
            </a:srgbClr>
          </a:solidFill>
        </p:spPr>
        <p:txBody>
          <a:bodyPr wrap="square" lIns="0" tIns="0" rIns="0" bIns="0" rtlCol="0"/>
          <a:lstStyle/>
          <a:p>
            <a:endParaRPr/>
          </a:p>
        </p:txBody>
      </p:sp>
      <p:sp>
        <p:nvSpPr>
          <p:cNvPr id="4" name="object 4"/>
          <p:cNvSpPr/>
          <p:nvPr/>
        </p:nvSpPr>
        <p:spPr>
          <a:xfrm>
            <a:off x="4526626" y="1162132"/>
            <a:ext cx="4617720" cy="571500"/>
          </a:xfrm>
          <a:custGeom>
            <a:avLst/>
            <a:gdLst/>
            <a:ahLst/>
            <a:cxnLst/>
            <a:rect l="l" t="t" r="r" b="b"/>
            <a:pathLst>
              <a:path w="4617720" h="571500">
                <a:moveTo>
                  <a:pt x="4617372" y="571095"/>
                </a:moveTo>
                <a:lnTo>
                  <a:pt x="0" y="0"/>
                </a:lnTo>
                <a:lnTo>
                  <a:pt x="4616173" y="0"/>
                </a:lnTo>
                <a:lnTo>
                  <a:pt x="4617372" y="571095"/>
                </a:lnTo>
                <a:close/>
              </a:path>
            </a:pathLst>
          </a:custGeom>
          <a:solidFill>
            <a:srgbClr val="000000">
              <a:alpha val="7843"/>
            </a:srgbClr>
          </a:solidFill>
        </p:spPr>
        <p:txBody>
          <a:bodyPr wrap="square" lIns="0" tIns="0" rIns="0" bIns="0" rtlCol="0"/>
          <a:lstStyle/>
          <a:p>
            <a:endParaRPr/>
          </a:p>
        </p:txBody>
      </p:sp>
      <p:sp>
        <p:nvSpPr>
          <p:cNvPr id="5" name="object 5"/>
          <p:cNvSpPr txBox="1">
            <a:spLocks noGrp="1"/>
          </p:cNvSpPr>
          <p:nvPr>
            <p:ph type="title"/>
          </p:nvPr>
        </p:nvSpPr>
        <p:spPr>
          <a:xfrm>
            <a:off x="3081883" y="230882"/>
            <a:ext cx="2976245" cy="756920"/>
          </a:xfrm>
          <a:prstGeom prst="rect">
            <a:avLst/>
          </a:prstGeom>
        </p:spPr>
        <p:txBody>
          <a:bodyPr vert="horz" wrap="square" lIns="0" tIns="12700" rIns="0" bIns="0" rtlCol="0">
            <a:spAutoFit/>
          </a:bodyPr>
          <a:lstStyle/>
          <a:p>
            <a:pPr marL="12700">
              <a:lnSpc>
                <a:spcPct val="100000"/>
              </a:lnSpc>
              <a:spcBef>
                <a:spcPts val="100"/>
              </a:spcBef>
            </a:pPr>
            <a:r>
              <a:rPr spc="-5" dirty="0"/>
              <a:t>References</a:t>
            </a:r>
          </a:p>
        </p:txBody>
      </p:sp>
      <p:sp>
        <p:nvSpPr>
          <p:cNvPr id="6" name="object 6"/>
          <p:cNvSpPr/>
          <p:nvPr/>
        </p:nvSpPr>
        <p:spPr>
          <a:xfrm>
            <a:off x="3830582" y="4644450"/>
            <a:ext cx="3029585" cy="213360"/>
          </a:xfrm>
          <a:custGeom>
            <a:avLst/>
            <a:gdLst/>
            <a:ahLst/>
            <a:cxnLst/>
            <a:rect l="l" t="t" r="r" b="b"/>
            <a:pathLst>
              <a:path w="3029584" h="213360">
                <a:moveTo>
                  <a:pt x="0" y="0"/>
                </a:moveTo>
                <a:lnTo>
                  <a:pt x="3029588" y="0"/>
                </a:lnTo>
                <a:lnTo>
                  <a:pt x="3029588" y="213360"/>
                </a:lnTo>
                <a:lnTo>
                  <a:pt x="0" y="213360"/>
                </a:lnTo>
                <a:lnTo>
                  <a:pt x="0" y="0"/>
                </a:lnTo>
                <a:close/>
              </a:path>
            </a:pathLst>
          </a:custGeom>
          <a:solidFill>
            <a:srgbClr val="FFFFFF"/>
          </a:solidFill>
        </p:spPr>
        <p:txBody>
          <a:bodyPr wrap="square" lIns="0" tIns="0" rIns="0" bIns="0" rtlCol="0"/>
          <a:lstStyle/>
          <a:p>
            <a:endParaRPr/>
          </a:p>
        </p:txBody>
      </p:sp>
      <p:sp>
        <p:nvSpPr>
          <p:cNvPr id="7" name="object 7"/>
          <p:cNvSpPr txBox="1"/>
          <p:nvPr/>
        </p:nvSpPr>
        <p:spPr>
          <a:xfrm>
            <a:off x="180952" y="1123950"/>
            <a:ext cx="7743848" cy="4170437"/>
          </a:xfrm>
          <a:prstGeom prst="rect">
            <a:avLst/>
          </a:prstGeom>
        </p:spPr>
        <p:txBody>
          <a:bodyPr vert="horz" wrap="square" lIns="0" tIns="12700" rIns="0" bIns="0" rtlCol="0">
            <a:spAutoFit/>
          </a:bodyPr>
          <a:lstStyle/>
          <a:p>
            <a:pPr marL="264795" marR="21590" indent="-228600">
              <a:lnSpc>
                <a:spcPct val="116100"/>
              </a:lnSpc>
              <a:spcBef>
                <a:spcPts val="100"/>
              </a:spcBef>
              <a:buFont typeface="+mj-lt"/>
              <a:buAutoNum type="arabicPeriod" startAt="11"/>
              <a:tabLst>
                <a:tab pos="389255" algn="l"/>
                <a:tab pos="389890" algn="l"/>
              </a:tabLst>
            </a:pPr>
            <a:r>
              <a:rPr lang="en-US" sz="900" dirty="0">
                <a:latin typeface="Georgia" panose="02040502050405020303" pitchFamily="18" charset="0"/>
              </a:rPr>
              <a:t>Gao Q, Leung A, Yang Y, et al. Effects of Tai Chi on balance and fall prevention in Parkinson’s disease: a randomized controlled trial. </a:t>
            </a:r>
            <a:r>
              <a:rPr lang="en-US" sz="900" i="1" dirty="0">
                <a:latin typeface="Georgia" panose="02040502050405020303" pitchFamily="18" charset="0"/>
              </a:rPr>
              <a:t>Clin Rehab</a:t>
            </a:r>
            <a:r>
              <a:rPr lang="en-US" sz="900" dirty="0">
                <a:latin typeface="Georgia" panose="02040502050405020303" pitchFamily="18" charset="0"/>
              </a:rPr>
              <a:t>. 2014;28(8):748-753. doi:10.1177/0269215514521044.</a:t>
            </a:r>
          </a:p>
          <a:p>
            <a:pPr marL="264795" marR="21590" indent="-228600">
              <a:lnSpc>
                <a:spcPct val="116100"/>
              </a:lnSpc>
              <a:spcBef>
                <a:spcPts val="100"/>
              </a:spcBef>
              <a:buFont typeface="+mj-lt"/>
              <a:buAutoNum type="arabicPeriod" startAt="11"/>
              <a:tabLst>
                <a:tab pos="389255" algn="l"/>
                <a:tab pos="389890" algn="l"/>
              </a:tabLst>
            </a:pPr>
            <a:r>
              <a:rPr lang="en-US" sz="900" dirty="0">
                <a:latin typeface="Georgia" panose="02040502050405020303" pitchFamily="18" charset="0"/>
              </a:rPr>
              <a:t>Hackney ME, Earhart GM. Effects of dance on movement control in Parkinson’s disease: a comparison of Argentine tango and American ballroom. </a:t>
            </a:r>
            <a:r>
              <a:rPr lang="en-US" sz="900" i="1" dirty="0">
                <a:latin typeface="Georgia" panose="02040502050405020303" pitchFamily="18" charset="0"/>
              </a:rPr>
              <a:t>J Rehab Med</a:t>
            </a:r>
            <a:r>
              <a:rPr lang="en-US" sz="900" dirty="0">
                <a:latin typeface="Georgia" panose="02040502050405020303" pitchFamily="18" charset="0"/>
              </a:rPr>
              <a:t>. 2009;41(6):475-481. doi:10.2340/16501977-0362</a:t>
            </a:r>
          </a:p>
          <a:p>
            <a:pPr marL="264795" marR="21590" indent="-228600">
              <a:lnSpc>
                <a:spcPct val="116100"/>
              </a:lnSpc>
              <a:spcBef>
                <a:spcPts val="100"/>
              </a:spcBef>
              <a:buFont typeface="+mj-lt"/>
              <a:buAutoNum type="arabicPeriod" startAt="11"/>
              <a:tabLst>
                <a:tab pos="389255" algn="l"/>
                <a:tab pos="389890" algn="l"/>
              </a:tabLst>
            </a:pPr>
            <a:r>
              <a:rPr lang="en-US" sz="900" dirty="0">
                <a:latin typeface="Georgia" panose="02040502050405020303" pitchFamily="18" charset="0"/>
              </a:rPr>
              <a:t>Ni M, </a:t>
            </a:r>
            <a:r>
              <a:rPr lang="en-US" sz="900" dirty="0" err="1">
                <a:latin typeface="Georgia" panose="02040502050405020303" pitchFamily="18" charset="0"/>
              </a:rPr>
              <a:t>Signorile</a:t>
            </a:r>
            <a:r>
              <a:rPr lang="en-US" sz="900" dirty="0">
                <a:latin typeface="Georgia" panose="02040502050405020303" pitchFamily="18" charset="0"/>
              </a:rPr>
              <a:t> JF, Mooney K, et al. Comparative effect of power training and high-speed yoga on motor function in older patients with Parkinson disease. </a:t>
            </a:r>
            <a:r>
              <a:rPr lang="en-US" sz="900" i="1" dirty="0">
                <a:latin typeface="Georgia" panose="02040502050405020303" pitchFamily="18" charset="0"/>
              </a:rPr>
              <a:t>Arch Phys Med Rehab</a:t>
            </a:r>
            <a:r>
              <a:rPr lang="en-US" sz="900" dirty="0">
                <a:latin typeface="Georgia" panose="02040502050405020303" pitchFamily="18" charset="0"/>
              </a:rPr>
              <a:t>. 2016;97(3):345-354.e15. doi:10.1016/j.apmr.2015.10.095</a:t>
            </a:r>
          </a:p>
          <a:p>
            <a:pPr marL="264795" marR="21590" indent="-228600">
              <a:lnSpc>
                <a:spcPct val="116100"/>
              </a:lnSpc>
              <a:spcBef>
                <a:spcPts val="100"/>
              </a:spcBef>
              <a:buFont typeface="+mj-lt"/>
              <a:buAutoNum type="arabicPeriod" startAt="11"/>
              <a:tabLst>
                <a:tab pos="389255" algn="l"/>
                <a:tab pos="389890" algn="l"/>
              </a:tabLst>
            </a:pPr>
            <a:r>
              <a:rPr lang="en-US" sz="900" dirty="0">
                <a:latin typeface="Georgia" panose="02040502050405020303" pitchFamily="18" charset="0"/>
              </a:rPr>
              <a:t>Lee H-J, Kim S-Y, </a:t>
            </a:r>
            <a:r>
              <a:rPr lang="en-US" sz="900" dirty="0" err="1">
                <a:latin typeface="Georgia" panose="02040502050405020303" pitchFamily="18" charset="0"/>
              </a:rPr>
              <a:t>Chae</a:t>
            </a:r>
            <a:r>
              <a:rPr lang="en-US" sz="900" dirty="0">
                <a:latin typeface="Georgia" panose="02040502050405020303" pitchFamily="18" charset="0"/>
              </a:rPr>
              <a:t> Y, et al. </a:t>
            </a:r>
            <a:r>
              <a:rPr lang="en-US" sz="900" dirty="0" err="1">
                <a:latin typeface="Georgia" panose="02040502050405020303" pitchFamily="18" charset="0"/>
              </a:rPr>
              <a:t>Turo</a:t>
            </a:r>
            <a:r>
              <a:rPr lang="en-US" sz="900" dirty="0">
                <a:latin typeface="Georgia" panose="02040502050405020303" pitchFamily="18" charset="0"/>
              </a:rPr>
              <a:t> (Qi Dance) Program for Parkinson’s disease patients: randomized, assessor blind, waiting-list control, partial crossover study. </a:t>
            </a:r>
            <a:r>
              <a:rPr lang="en-US" sz="900" i="1" dirty="0">
                <a:latin typeface="Georgia" panose="02040502050405020303" pitchFamily="18" charset="0"/>
              </a:rPr>
              <a:t>Explore (NY).</a:t>
            </a:r>
            <a:r>
              <a:rPr lang="en-US" sz="900" dirty="0">
                <a:latin typeface="Georgia" panose="02040502050405020303" pitchFamily="18" charset="0"/>
              </a:rPr>
              <a:t> 2018;14(3):216-223. doi:10.1016/j.explore.2017.11.002</a:t>
            </a:r>
          </a:p>
          <a:p>
            <a:pPr marL="264795" marR="21590" indent="-228600">
              <a:lnSpc>
                <a:spcPct val="116100"/>
              </a:lnSpc>
              <a:spcBef>
                <a:spcPts val="100"/>
              </a:spcBef>
              <a:buFont typeface="+mj-lt"/>
              <a:buAutoNum type="arabicPeriod" startAt="11"/>
              <a:tabLst>
                <a:tab pos="389255" algn="l"/>
                <a:tab pos="389890" algn="l"/>
              </a:tabLst>
            </a:pPr>
            <a:r>
              <a:rPr lang="en-US" sz="900" dirty="0">
                <a:latin typeface="Georgia" panose="02040502050405020303" pitchFamily="18" charset="0"/>
              </a:rPr>
              <a:t>Li F, Harmer P, Liu Y, </a:t>
            </a:r>
            <a:r>
              <a:rPr lang="en-US" sz="900" dirty="0" err="1">
                <a:latin typeface="Georgia" panose="02040502050405020303" pitchFamily="18" charset="0"/>
              </a:rPr>
              <a:t>Eckstrom</a:t>
            </a:r>
            <a:r>
              <a:rPr lang="en-US" sz="900" dirty="0">
                <a:latin typeface="Georgia" panose="02040502050405020303" pitchFamily="18" charset="0"/>
              </a:rPr>
              <a:t> E, Fitzgerald K, Stock R, Chou LS. A randomized controlled trial of patient-reported outcomes with tai chi exercise in Parkinson's disease. </a:t>
            </a:r>
            <a:r>
              <a:rPr lang="en-US" sz="900" i="1" dirty="0">
                <a:latin typeface="Georgia" panose="02040502050405020303" pitchFamily="18" charset="0"/>
              </a:rPr>
              <a:t>J Clin Mov </a:t>
            </a:r>
            <a:r>
              <a:rPr lang="en-US" sz="900" i="1" dirty="0" err="1">
                <a:latin typeface="Georgia" panose="02040502050405020303" pitchFamily="18" charset="0"/>
              </a:rPr>
              <a:t>Disord</a:t>
            </a:r>
            <a:r>
              <a:rPr lang="en-US" sz="900" dirty="0">
                <a:latin typeface="Georgia" panose="02040502050405020303" pitchFamily="18" charset="0"/>
              </a:rPr>
              <a:t>. 2014 Apr;29(4):539-45. </a:t>
            </a:r>
            <a:r>
              <a:rPr lang="en-US" sz="900" dirty="0" err="1">
                <a:latin typeface="Georgia" panose="02040502050405020303" pitchFamily="18" charset="0"/>
              </a:rPr>
              <a:t>doi</a:t>
            </a:r>
            <a:r>
              <a:rPr lang="en-US" sz="900" dirty="0">
                <a:latin typeface="Georgia" panose="02040502050405020303" pitchFamily="18" charset="0"/>
              </a:rPr>
              <a:t>: 10.1002/mds.25787</a:t>
            </a:r>
          </a:p>
          <a:p>
            <a:pPr marL="264795" marR="21590" indent="-228600">
              <a:lnSpc>
                <a:spcPct val="116100"/>
              </a:lnSpc>
              <a:spcBef>
                <a:spcPts val="100"/>
              </a:spcBef>
              <a:buFont typeface="+mj-lt"/>
              <a:buAutoNum type="arabicPeriod" startAt="11"/>
              <a:tabLst>
                <a:tab pos="389255" algn="l"/>
                <a:tab pos="389890" algn="l"/>
              </a:tabLst>
            </a:pPr>
            <a:r>
              <a:rPr lang="en-US" sz="900" dirty="0">
                <a:latin typeface="Georgia" panose="02040502050405020303" pitchFamily="18" charset="0"/>
              </a:rPr>
              <a:t>Kurt EE, </a:t>
            </a:r>
            <a:r>
              <a:rPr lang="en-US" sz="900" dirty="0" err="1">
                <a:latin typeface="Georgia" panose="02040502050405020303" pitchFamily="18" charset="0"/>
              </a:rPr>
              <a:t>Büyükturan</a:t>
            </a:r>
            <a:r>
              <a:rPr lang="en-US" sz="900" dirty="0">
                <a:latin typeface="Georgia" panose="02040502050405020303" pitchFamily="18" charset="0"/>
              </a:rPr>
              <a:t> B, </a:t>
            </a:r>
            <a:r>
              <a:rPr lang="en-US" sz="900" dirty="0" err="1">
                <a:latin typeface="Georgia" panose="02040502050405020303" pitchFamily="18" charset="0"/>
              </a:rPr>
              <a:t>Büyükturan</a:t>
            </a:r>
            <a:r>
              <a:rPr lang="en-US" sz="900" dirty="0">
                <a:latin typeface="Georgia" panose="02040502050405020303" pitchFamily="18" charset="0"/>
              </a:rPr>
              <a:t> Ö, </a:t>
            </a:r>
            <a:r>
              <a:rPr lang="en-US" sz="900" dirty="0" err="1">
                <a:latin typeface="Georgia" panose="02040502050405020303" pitchFamily="18" charset="0"/>
              </a:rPr>
              <a:t>Erdem</a:t>
            </a:r>
            <a:r>
              <a:rPr lang="en-US" sz="900" dirty="0">
                <a:latin typeface="Georgia" panose="02040502050405020303" pitchFamily="18" charset="0"/>
              </a:rPr>
              <a:t> HR, </a:t>
            </a:r>
            <a:r>
              <a:rPr lang="en-US" sz="900" dirty="0" err="1">
                <a:latin typeface="Georgia" panose="02040502050405020303" pitchFamily="18" charset="0"/>
              </a:rPr>
              <a:t>Tuncay</a:t>
            </a:r>
            <a:r>
              <a:rPr lang="en-US" sz="900" dirty="0">
                <a:latin typeface="Georgia" panose="02040502050405020303" pitchFamily="18" charset="0"/>
              </a:rPr>
              <a:t> F. Effects of Ai Chi on balance, quality of life, functional mobility, and motor impairment in patients with Parkinson’s disease. </a:t>
            </a:r>
            <a:r>
              <a:rPr lang="en-US" sz="900" i="1" dirty="0" err="1">
                <a:latin typeface="Georgia" panose="02040502050405020303" pitchFamily="18" charset="0"/>
              </a:rPr>
              <a:t>Disabil</a:t>
            </a:r>
            <a:r>
              <a:rPr lang="en-US" sz="900" i="1" dirty="0">
                <a:latin typeface="Georgia" panose="02040502050405020303" pitchFamily="18" charset="0"/>
              </a:rPr>
              <a:t> </a:t>
            </a:r>
            <a:r>
              <a:rPr lang="en-US" sz="900" i="1" dirty="0" err="1">
                <a:latin typeface="Georgia" panose="02040502050405020303" pitchFamily="18" charset="0"/>
              </a:rPr>
              <a:t>Rehabil</a:t>
            </a:r>
            <a:r>
              <a:rPr lang="en-US" sz="900" dirty="0">
                <a:latin typeface="Georgia" panose="02040502050405020303" pitchFamily="18" charset="0"/>
              </a:rPr>
              <a:t>. 2017;40(7):791-797. doi:10.1080/09638288.2016.1276972</a:t>
            </a:r>
          </a:p>
          <a:p>
            <a:pPr marL="264795" marR="21590" indent="-228600">
              <a:lnSpc>
                <a:spcPct val="116100"/>
              </a:lnSpc>
              <a:spcBef>
                <a:spcPts val="100"/>
              </a:spcBef>
              <a:buFont typeface="+mj-lt"/>
              <a:buAutoNum type="arabicPeriod" startAt="11"/>
              <a:tabLst>
                <a:tab pos="389255" algn="l"/>
                <a:tab pos="389890" algn="l"/>
              </a:tabLst>
            </a:pPr>
            <a:r>
              <a:rPr lang="en-US" sz="900" dirty="0">
                <a:latin typeface="Georgia" panose="02040502050405020303" pitchFamily="18" charset="0"/>
              </a:rPr>
              <a:t>Rios </a:t>
            </a:r>
            <a:r>
              <a:rPr lang="en-US" sz="900" dirty="0" err="1">
                <a:latin typeface="Georgia" panose="02040502050405020303" pitchFamily="18" charset="0"/>
              </a:rPr>
              <a:t>Romenets</a:t>
            </a:r>
            <a:r>
              <a:rPr lang="en-US" sz="900" dirty="0">
                <a:latin typeface="Georgia" panose="02040502050405020303" pitchFamily="18" charset="0"/>
              </a:rPr>
              <a:t> S, </a:t>
            </a:r>
            <a:r>
              <a:rPr lang="en-US" sz="900" dirty="0" err="1">
                <a:latin typeface="Georgia" panose="02040502050405020303" pitchFamily="18" charset="0"/>
              </a:rPr>
              <a:t>Anang</a:t>
            </a:r>
            <a:r>
              <a:rPr lang="en-US" sz="900" dirty="0">
                <a:latin typeface="Georgia" panose="02040502050405020303" pitchFamily="18" charset="0"/>
              </a:rPr>
              <a:t> J, </a:t>
            </a:r>
            <a:r>
              <a:rPr lang="en-US" sz="900" dirty="0" err="1">
                <a:latin typeface="Georgia" panose="02040502050405020303" pitchFamily="18" charset="0"/>
              </a:rPr>
              <a:t>Fereshtehnejad</a:t>
            </a:r>
            <a:r>
              <a:rPr lang="en-US" sz="900" dirty="0">
                <a:latin typeface="Georgia" panose="02040502050405020303" pitchFamily="18" charset="0"/>
              </a:rPr>
              <a:t> S-M, Pelletier A, </a:t>
            </a:r>
            <a:r>
              <a:rPr lang="en-US" sz="900" dirty="0" err="1">
                <a:latin typeface="Georgia" panose="02040502050405020303" pitchFamily="18" charset="0"/>
              </a:rPr>
              <a:t>Postuma</a:t>
            </a:r>
            <a:r>
              <a:rPr lang="en-US" sz="900" dirty="0">
                <a:latin typeface="Georgia" panose="02040502050405020303" pitchFamily="18" charset="0"/>
              </a:rPr>
              <a:t> R. Tango for treatment of motor and non-motor manifestations in Parkinson’s disease: A randomized control study. </a:t>
            </a:r>
            <a:r>
              <a:rPr lang="en-US" sz="900" i="1" dirty="0">
                <a:latin typeface="Georgia" panose="02040502050405020303" pitchFamily="18" charset="0"/>
              </a:rPr>
              <a:t>Complement </a:t>
            </a:r>
            <a:r>
              <a:rPr lang="en-US" sz="900" i="1" dirty="0" err="1">
                <a:latin typeface="Georgia" panose="02040502050405020303" pitchFamily="18" charset="0"/>
              </a:rPr>
              <a:t>Ther</a:t>
            </a:r>
            <a:r>
              <a:rPr lang="en-US" sz="900" i="1" dirty="0">
                <a:latin typeface="Georgia" panose="02040502050405020303" pitchFamily="18" charset="0"/>
              </a:rPr>
              <a:t> Med</a:t>
            </a:r>
            <a:r>
              <a:rPr lang="en-US" sz="900" dirty="0">
                <a:latin typeface="Georgia" panose="02040502050405020303" pitchFamily="18" charset="0"/>
              </a:rPr>
              <a:t>. 2015;23(2):175-184. </a:t>
            </a:r>
            <a:r>
              <a:rPr lang="en-US" sz="900" dirty="0" err="1">
                <a:latin typeface="Georgia" panose="02040502050405020303" pitchFamily="18" charset="0"/>
              </a:rPr>
              <a:t>doi:http</a:t>
            </a:r>
            <a:r>
              <a:rPr lang="en-US" sz="900" dirty="0">
                <a:latin typeface="Georgia" panose="02040502050405020303" pitchFamily="18" charset="0"/>
              </a:rPr>
              <a:t>://dx.doi.org/10.1016/j.ctim.2015.01.015</a:t>
            </a:r>
          </a:p>
          <a:p>
            <a:pPr marL="264795" marR="21590" indent="-228600">
              <a:lnSpc>
                <a:spcPct val="116100"/>
              </a:lnSpc>
              <a:spcBef>
                <a:spcPts val="100"/>
              </a:spcBef>
              <a:buFont typeface="+mj-lt"/>
              <a:buAutoNum type="arabicPeriod" startAt="11"/>
              <a:tabLst>
                <a:tab pos="389255" algn="l"/>
                <a:tab pos="389890" algn="l"/>
              </a:tabLst>
            </a:pPr>
            <a:r>
              <a:rPr lang="en-US" sz="900" dirty="0">
                <a:latin typeface="Georgia" panose="02040502050405020303" pitchFamily="18" charset="0"/>
              </a:rPr>
              <a:t>Shanahan J, Morris ME, </a:t>
            </a:r>
            <a:r>
              <a:rPr lang="en-US" sz="900" dirty="0" err="1">
                <a:latin typeface="Georgia" panose="02040502050405020303" pitchFamily="18" charset="0"/>
              </a:rPr>
              <a:t>Bhriain</a:t>
            </a:r>
            <a:r>
              <a:rPr lang="en-US" sz="900" dirty="0">
                <a:latin typeface="Georgia" panose="02040502050405020303" pitchFamily="18" charset="0"/>
              </a:rPr>
              <a:t> ON, Volpe D, Lynch T, Clifford AM. Dancing for Parkinson Disease: a randomized trial of Irish set dancing compared with usual care. </a:t>
            </a:r>
            <a:r>
              <a:rPr lang="en-US" sz="900" i="1" dirty="0">
                <a:latin typeface="Georgia" panose="02040502050405020303" pitchFamily="18" charset="0"/>
              </a:rPr>
              <a:t>Arch Phys Med Rehab</a:t>
            </a:r>
            <a:r>
              <a:rPr lang="en-US" sz="900" dirty="0">
                <a:latin typeface="Georgia" panose="02040502050405020303" pitchFamily="18" charset="0"/>
              </a:rPr>
              <a:t>. 2017;98(9):1744-1751. doi:10.1016/j.apmr.2017.02.017</a:t>
            </a:r>
          </a:p>
          <a:p>
            <a:pPr marL="264795" marR="21590" indent="-228600">
              <a:lnSpc>
                <a:spcPct val="116100"/>
              </a:lnSpc>
              <a:spcBef>
                <a:spcPts val="100"/>
              </a:spcBef>
              <a:buFont typeface="+mj-lt"/>
              <a:buAutoNum type="arabicPeriod" startAt="11"/>
              <a:tabLst>
                <a:tab pos="389255" algn="l"/>
                <a:tab pos="389890" algn="l"/>
              </a:tabLst>
            </a:pPr>
            <a:r>
              <a:rPr lang="en-US" sz="900" dirty="0">
                <a:latin typeface="Georgia" panose="02040502050405020303" pitchFamily="18" charset="0"/>
              </a:rPr>
              <a:t>Sharma N, </a:t>
            </a:r>
            <a:r>
              <a:rPr lang="en-US" sz="900" dirty="0" err="1">
                <a:latin typeface="Georgia" panose="02040502050405020303" pitchFamily="18" charset="0"/>
              </a:rPr>
              <a:t>Colgrove</a:t>
            </a:r>
            <a:r>
              <a:rPr lang="en-US" sz="900" dirty="0">
                <a:latin typeface="Georgia" panose="02040502050405020303" pitchFamily="18" charset="0"/>
              </a:rPr>
              <a:t> Y, , Robbins K, Wagner K. A randomized controlled pilot study of the therapeutic effects of yoga in people with Parkinson′s disease. </a:t>
            </a:r>
            <a:r>
              <a:rPr lang="en-US" sz="900" i="1" dirty="0">
                <a:latin typeface="Georgia" panose="02040502050405020303" pitchFamily="18" charset="0"/>
              </a:rPr>
              <a:t>Int J Yoga</a:t>
            </a:r>
            <a:r>
              <a:rPr lang="en-US" sz="900" dirty="0">
                <a:latin typeface="Georgia" panose="02040502050405020303" pitchFamily="18" charset="0"/>
              </a:rPr>
              <a:t>. 2015;8(1):74. doi:10.4103/0973-6131.146070.</a:t>
            </a:r>
          </a:p>
          <a:p>
            <a:pPr marL="264795" marR="21590" indent="-228600">
              <a:lnSpc>
                <a:spcPct val="116100"/>
              </a:lnSpc>
              <a:spcBef>
                <a:spcPts val="100"/>
              </a:spcBef>
              <a:buFont typeface="+mj-lt"/>
              <a:buAutoNum type="arabicPeriod" startAt="11"/>
              <a:tabLst>
                <a:tab pos="389255" algn="l"/>
                <a:tab pos="389890" algn="l"/>
              </a:tabLst>
            </a:pPr>
            <a:r>
              <a:rPr lang="en-US" sz="900" dirty="0">
                <a:latin typeface="Georgia" panose="02040502050405020303" pitchFamily="18" charset="0"/>
              </a:rPr>
              <a:t>Van </a:t>
            </a:r>
            <a:r>
              <a:rPr lang="en-US" sz="900" dirty="0" err="1">
                <a:latin typeface="Georgia" panose="02040502050405020303" pitchFamily="18" charset="0"/>
              </a:rPr>
              <a:t>Puymbroeck</a:t>
            </a:r>
            <a:r>
              <a:rPr lang="en-US" sz="900" dirty="0">
                <a:latin typeface="Georgia" panose="02040502050405020303" pitchFamily="18" charset="0"/>
              </a:rPr>
              <a:t> M, Walter A, Hawkins BL, et al. Functional improvements in Parkinson’s disease following a randomized trial of yoga. </a:t>
            </a:r>
            <a:r>
              <a:rPr lang="en-US" sz="900" i="1" dirty="0" err="1">
                <a:latin typeface="Georgia" panose="02040502050405020303" pitchFamily="18" charset="0"/>
              </a:rPr>
              <a:t>Evid</a:t>
            </a:r>
            <a:r>
              <a:rPr lang="en-US" sz="900" i="1" dirty="0">
                <a:latin typeface="Georgia" panose="02040502050405020303" pitchFamily="18" charset="0"/>
              </a:rPr>
              <a:t> Based Complement </a:t>
            </a:r>
            <a:r>
              <a:rPr lang="en-US" sz="900" i="1" dirty="0" err="1">
                <a:latin typeface="Georgia" panose="02040502050405020303" pitchFamily="18" charset="0"/>
              </a:rPr>
              <a:t>Alternat</a:t>
            </a:r>
            <a:r>
              <a:rPr lang="en-US" sz="900" i="1" dirty="0">
                <a:latin typeface="Georgia" panose="02040502050405020303" pitchFamily="18" charset="0"/>
              </a:rPr>
              <a:t> Med</a:t>
            </a:r>
            <a:r>
              <a:rPr lang="en-US" sz="900" dirty="0">
                <a:latin typeface="Georgia" panose="02040502050405020303" pitchFamily="18" charset="0"/>
              </a:rPr>
              <a:t>. 2018;2018:1-8. doi:10.1155/2018/8516351</a:t>
            </a:r>
          </a:p>
          <a:p>
            <a:pPr marL="264795" marR="21590" indent="-228600">
              <a:lnSpc>
                <a:spcPct val="116100"/>
              </a:lnSpc>
              <a:spcBef>
                <a:spcPts val="100"/>
              </a:spcBef>
              <a:buFont typeface="+mj-lt"/>
              <a:buAutoNum type="arabicPeriod" startAt="11"/>
              <a:tabLst>
                <a:tab pos="389255" algn="l"/>
                <a:tab pos="389890" algn="l"/>
              </a:tabLst>
            </a:pPr>
            <a:r>
              <a:rPr lang="en-US" sz="900" dirty="0">
                <a:latin typeface="Georgia" panose="02040502050405020303" pitchFamily="18" charset="0"/>
              </a:rPr>
              <a:t>Vergara-Diaz G, </a:t>
            </a:r>
            <a:r>
              <a:rPr lang="en-US" sz="900" dirty="0" err="1">
                <a:latin typeface="Georgia" panose="02040502050405020303" pitchFamily="18" charset="0"/>
              </a:rPr>
              <a:t>Osypiuk</a:t>
            </a:r>
            <a:r>
              <a:rPr lang="en-US" sz="900" dirty="0">
                <a:latin typeface="Georgia" panose="02040502050405020303" pitchFamily="18" charset="0"/>
              </a:rPr>
              <a:t> K, </a:t>
            </a:r>
            <a:r>
              <a:rPr lang="en-US" sz="900" dirty="0" err="1">
                <a:latin typeface="Georgia" panose="02040502050405020303" pitchFamily="18" charset="0"/>
              </a:rPr>
              <a:t>Hausdorff</a:t>
            </a:r>
            <a:r>
              <a:rPr lang="en-US" sz="900" dirty="0">
                <a:latin typeface="Georgia" panose="02040502050405020303" pitchFamily="18" charset="0"/>
              </a:rPr>
              <a:t> JM, et al. Tai Chi for reducing dual-task gait variability, a potential mediator of fall risk in Parkinson’s disease: a pilot randomized controlled trial. </a:t>
            </a:r>
            <a:r>
              <a:rPr lang="en-US" sz="900" i="1" dirty="0">
                <a:latin typeface="Georgia" panose="02040502050405020303" pitchFamily="18" charset="0"/>
              </a:rPr>
              <a:t>Glob Adv Health Med</a:t>
            </a:r>
            <a:r>
              <a:rPr lang="en-US" sz="900" dirty="0">
                <a:latin typeface="Georgia" panose="02040502050405020303" pitchFamily="18" charset="0"/>
              </a:rPr>
              <a:t>. 2018;7:216495611877538. doi:10.1177/2164956118775385.</a:t>
            </a:r>
          </a:p>
          <a:p>
            <a:pPr marL="264795" marR="21590" indent="-228600">
              <a:lnSpc>
                <a:spcPct val="116100"/>
              </a:lnSpc>
              <a:spcBef>
                <a:spcPts val="100"/>
              </a:spcBef>
              <a:buFont typeface="+mj-lt"/>
              <a:buAutoNum type="arabicPeriod" startAt="11"/>
              <a:tabLst>
                <a:tab pos="389255" algn="l"/>
                <a:tab pos="389890" algn="l"/>
              </a:tabLst>
            </a:pPr>
            <a:r>
              <a:rPr lang="en-US" sz="900" dirty="0">
                <a:latin typeface="Georgia" panose="02040502050405020303" pitchFamily="18" charset="0"/>
              </a:rPr>
              <a:t>Volpe D, </a:t>
            </a:r>
            <a:r>
              <a:rPr lang="en-US" sz="900" dirty="0" err="1">
                <a:latin typeface="Georgia" panose="02040502050405020303" pitchFamily="18" charset="0"/>
              </a:rPr>
              <a:t>Signorini</a:t>
            </a:r>
            <a:r>
              <a:rPr lang="en-US" sz="900" dirty="0">
                <a:latin typeface="Georgia" panose="02040502050405020303" pitchFamily="18" charset="0"/>
              </a:rPr>
              <a:t> M, </a:t>
            </a:r>
            <a:r>
              <a:rPr lang="en-US" sz="900" dirty="0" err="1">
                <a:latin typeface="Georgia" panose="02040502050405020303" pitchFamily="18" charset="0"/>
              </a:rPr>
              <a:t>Marchetto</a:t>
            </a:r>
            <a:r>
              <a:rPr lang="en-US" sz="900" dirty="0">
                <a:latin typeface="Georgia" panose="02040502050405020303" pitchFamily="18" charset="0"/>
              </a:rPr>
              <a:t> A, Lynch T, Morris ME. A comparison of Irish set dancing and exercises for people with Parkinson’s disease: a phase II feasibility study. </a:t>
            </a:r>
            <a:r>
              <a:rPr lang="en-US" sz="900" i="1" dirty="0">
                <a:latin typeface="Georgia" panose="02040502050405020303" pitchFamily="18" charset="0"/>
              </a:rPr>
              <a:t>BMC </a:t>
            </a:r>
            <a:r>
              <a:rPr lang="en-US" sz="900" i="1" dirty="0" err="1">
                <a:latin typeface="Georgia" panose="02040502050405020303" pitchFamily="18" charset="0"/>
              </a:rPr>
              <a:t>Geriatr</a:t>
            </a:r>
            <a:r>
              <a:rPr lang="en-US" sz="900" dirty="0">
                <a:latin typeface="Georgia" panose="02040502050405020303" pitchFamily="18" charset="0"/>
              </a:rPr>
              <a:t>. 2013;13(1). doi:10.1186/1471-2318-13-54.</a:t>
            </a:r>
          </a:p>
          <a:p>
            <a:pPr marL="389255" marR="21590" indent="-353060">
              <a:lnSpc>
                <a:spcPct val="116100"/>
              </a:lnSpc>
              <a:spcBef>
                <a:spcPts val="100"/>
              </a:spcBef>
              <a:buFont typeface="+mj-lt"/>
              <a:buAutoNum type="arabicPeriod" startAt="11"/>
              <a:tabLst>
                <a:tab pos="389255" algn="l"/>
                <a:tab pos="389890" algn="l"/>
              </a:tabLst>
            </a:pPr>
            <a:endParaRPr sz="900" dirty="0">
              <a:latin typeface="Georgia" panose="02040502050405020303" pitchFamily="18" charset="0"/>
              <a:cs typeface="Georgia"/>
            </a:endParaRPr>
          </a:p>
        </p:txBody>
      </p:sp>
      <p:sp>
        <p:nvSpPr>
          <p:cNvPr id="8" name="object 8"/>
          <p:cNvSpPr/>
          <p:nvPr/>
        </p:nvSpPr>
        <p:spPr>
          <a:xfrm>
            <a:off x="7855749" y="3675575"/>
            <a:ext cx="1107299" cy="1467924"/>
          </a:xfrm>
          <a:prstGeom prst="rect">
            <a:avLst/>
          </a:prstGeom>
          <a:blipFill>
            <a:blip r:embed="rId2" cstate="print"/>
            <a:stretch>
              <a:fillRect/>
            </a:stretch>
          </a:blipFill>
        </p:spPr>
        <p:txBody>
          <a:bodyPr wrap="square" lIns="0" tIns="0" rIns="0" bIns="0" rtlCol="0"/>
          <a:lstStyle/>
          <a:p>
            <a:endParaRPr/>
          </a:p>
        </p:txBody>
      </p:sp>
      <p:sp>
        <p:nvSpPr>
          <p:cNvPr id="9" name="object 9"/>
          <p:cNvSpPr txBox="1"/>
          <p:nvPr/>
        </p:nvSpPr>
        <p:spPr>
          <a:xfrm>
            <a:off x="8825037" y="4829976"/>
            <a:ext cx="220345" cy="213360"/>
          </a:xfrm>
          <a:prstGeom prst="rect">
            <a:avLst/>
          </a:prstGeom>
        </p:spPr>
        <p:txBody>
          <a:bodyPr vert="horz" wrap="square" lIns="0" tIns="0" rIns="0" bIns="0" rtlCol="0">
            <a:spAutoFit/>
          </a:bodyPr>
          <a:lstStyle/>
          <a:p>
            <a:pPr marL="25400">
              <a:lnSpc>
                <a:spcPts val="1550"/>
              </a:lnSpc>
            </a:pPr>
            <a:fld id="{81D60167-4931-47E6-BA6A-407CBD079E47}" type="slidenum">
              <a:rPr sz="1300" dirty="0">
                <a:latin typeface="Georgia"/>
                <a:cs typeface="Georgia"/>
              </a:rPr>
              <a:t>28</a:t>
            </a:fld>
            <a:endParaRPr sz="1300">
              <a:latin typeface="Georgia"/>
              <a:cs typeface="Georgia"/>
            </a:endParaRPr>
          </a:p>
        </p:txBody>
      </p:sp>
    </p:spTree>
    <p:extLst>
      <p:ext uri="{BB962C8B-B14F-4D97-AF65-F5344CB8AC3E}">
        <p14:creationId xmlns:p14="http://schemas.microsoft.com/office/powerpoint/2010/main" val="48744102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061642" y="2032220"/>
            <a:ext cx="3020060" cy="756920"/>
          </a:xfrm>
          <a:prstGeom prst="rect">
            <a:avLst/>
          </a:prstGeom>
        </p:spPr>
        <p:txBody>
          <a:bodyPr vert="horz" wrap="square" lIns="0" tIns="12700" rIns="0" bIns="0" rtlCol="0">
            <a:spAutoFit/>
          </a:bodyPr>
          <a:lstStyle/>
          <a:p>
            <a:pPr marL="12700">
              <a:lnSpc>
                <a:spcPct val="100000"/>
              </a:lnSpc>
              <a:spcBef>
                <a:spcPts val="100"/>
              </a:spcBef>
            </a:pPr>
            <a:r>
              <a:rPr spc="-5" dirty="0"/>
              <a:t>Questions?</a:t>
            </a:r>
          </a:p>
        </p:txBody>
      </p:sp>
      <p:sp>
        <p:nvSpPr>
          <p:cNvPr id="3" name="object 3"/>
          <p:cNvSpPr/>
          <p:nvPr/>
        </p:nvSpPr>
        <p:spPr>
          <a:xfrm>
            <a:off x="7855749" y="3675575"/>
            <a:ext cx="1107299" cy="1467924"/>
          </a:xfrm>
          <a:prstGeom prst="rect">
            <a:avLst/>
          </a:prstGeom>
          <a:blipFill>
            <a:blip r:embed="rId2" cstate="print"/>
            <a:stretch>
              <a:fillRect/>
            </a:stretch>
          </a:blipFill>
        </p:spPr>
        <p:txBody>
          <a:bodyPr wrap="square" lIns="0" tIns="0" rIns="0" bIns="0" rtlCol="0"/>
          <a:lstStyle/>
          <a:p>
            <a:endParaRPr/>
          </a:p>
        </p:txBody>
      </p:sp>
      <p:sp>
        <p:nvSpPr>
          <p:cNvPr id="4" name="object 4"/>
          <p:cNvSpPr txBox="1"/>
          <p:nvPr/>
        </p:nvSpPr>
        <p:spPr>
          <a:xfrm>
            <a:off x="8825037" y="4829976"/>
            <a:ext cx="220345" cy="213360"/>
          </a:xfrm>
          <a:prstGeom prst="rect">
            <a:avLst/>
          </a:prstGeom>
        </p:spPr>
        <p:txBody>
          <a:bodyPr vert="horz" wrap="square" lIns="0" tIns="0" rIns="0" bIns="0" rtlCol="0">
            <a:spAutoFit/>
          </a:bodyPr>
          <a:lstStyle/>
          <a:p>
            <a:pPr marL="25400">
              <a:lnSpc>
                <a:spcPts val="1550"/>
              </a:lnSpc>
            </a:pPr>
            <a:fld id="{81D60167-4931-47E6-BA6A-407CBD079E47}" type="slidenum">
              <a:rPr sz="1300" dirty="0">
                <a:latin typeface="Georgia"/>
                <a:cs typeface="Georgia"/>
              </a:rPr>
              <a:t>29</a:t>
            </a:fld>
            <a:endParaRPr sz="1300">
              <a:latin typeface="Georgia"/>
              <a:cs typeface="Georgia"/>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1163100"/>
            <a:ext cx="9144000" cy="3980815"/>
          </a:xfrm>
          <a:custGeom>
            <a:avLst/>
            <a:gdLst/>
            <a:ahLst/>
            <a:cxnLst/>
            <a:rect l="l" t="t" r="r" b="b"/>
            <a:pathLst>
              <a:path w="9144000" h="3980815">
                <a:moveTo>
                  <a:pt x="0" y="3980399"/>
                </a:moveTo>
                <a:lnTo>
                  <a:pt x="9143999" y="3980399"/>
                </a:lnTo>
                <a:lnTo>
                  <a:pt x="9143999" y="0"/>
                </a:lnTo>
                <a:lnTo>
                  <a:pt x="0" y="0"/>
                </a:lnTo>
                <a:lnTo>
                  <a:pt x="0" y="3980399"/>
                </a:lnTo>
                <a:close/>
              </a:path>
            </a:pathLst>
          </a:custGeom>
          <a:solidFill>
            <a:srgbClr val="FFFFFF"/>
          </a:solidFill>
        </p:spPr>
        <p:txBody>
          <a:bodyPr wrap="square" lIns="0" tIns="0" rIns="0" bIns="0" rtlCol="0"/>
          <a:lstStyle/>
          <a:p>
            <a:endParaRPr/>
          </a:p>
        </p:txBody>
      </p:sp>
      <p:sp>
        <p:nvSpPr>
          <p:cNvPr id="3" name="object 3"/>
          <p:cNvSpPr/>
          <p:nvPr/>
        </p:nvSpPr>
        <p:spPr>
          <a:xfrm>
            <a:off x="4526626" y="571349"/>
            <a:ext cx="4617720" cy="590550"/>
          </a:xfrm>
          <a:custGeom>
            <a:avLst/>
            <a:gdLst/>
            <a:ahLst/>
            <a:cxnLst/>
            <a:rect l="l" t="t" r="r" b="b"/>
            <a:pathLst>
              <a:path w="4617720" h="590550">
                <a:moveTo>
                  <a:pt x="4616173" y="590501"/>
                </a:moveTo>
                <a:lnTo>
                  <a:pt x="0" y="590501"/>
                </a:lnTo>
                <a:lnTo>
                  <a:pt x="4617372" y="0"/>
                </a:lnTo>
                <a:lnTo>
                  <a:pt x="4616173" y="590501"/>
                </a:lnTo>
                <a:close/>
              </a:path>
            </a:pathLst>
          </a:custGeom>
          <a:solidFill>
            <a:srgbClr val="FFFFFF">
              <a:alpha val="6666"/>
            </a:srgbClr>
          </a:solidFill>
        </p:spPr>
        <p:txBody>
          <a:bodyPr wrap="square" lIns="0" tIns="0" rIns="0" bIns="0" rtlCol="0"/>
          <a:lstStyle/>
          <a:p>
            <a:endParaRPr/>
          </a:p>
        </p:txBody>
      </p:sp>
      <p:sp>
        <p:nvSpPr>
          <p:cNvPr id="4" name="object 4"/>
          <p:cNvSpPr/>
          <p:nvPr/>
        </p:nvSpPr>
        <p:spPr>
          <a:xfrm>
            <a:off x="4526626" y="1162132"/>
            <a:ext cx="4617720" cy="571500"/>
          </a:xfrm>
          <a:custGeom>
            <a:avLst/>
            <a:gdLst/>
            <a:ahLst/>
            <a:cxnLst/>
            <a:rect l="l" t="t" r="r" b="b"/>
            <a:pathLst>
              <a:path w="4617720" h="571500">
                <a:moveTo>
                  <a:pt x="4617372" y="571095"/>
                </a:moveTo>
                <a:lnTo>
                  <a:pt x="0" y="0"/>
                </a:lnTo>
                <a:lnTo>
                  <a:pt x="4616173" y="0"/>
                </a:lnTo>
                <a:lnTo>
                  <a:pt x="4617372" y="571095"/>
                </a:lnTo>
                <a:close/>
              </a:path>
            </a:pathLst>
          </a:custGeom>
          <a:solidFill>
            <a:srgbClr val="000000">
              <a:alpha val="7843"/>
            </a:srgbClr>
          </a:solidFill>
        </p:spPr>
        <p:txBody>
          <a:bodyPr wrap="square" lIns="0" tIns="0" rIns="0" bIns="0" rtlCol="0"/>
          <a:lstStyle/>
          <a:p>
            <a:endParaRPr/>
          </a:p>
        </p:txBody>
      </p:sp>
      <p:sp>
        <p:nvSpPr>
          <p:cNvPr id="5" name="object 5"/>
          <p:cNvSpPr txBox="1">
            <a:spLocks noGrp="1"/>
          </p:cNvSpPr>
          <p:nvPr>
            <p:ph type="title"/>
          </p:nvPr>
        </p:nvSpPr>
        <p:spPr>
          <a:xfrm>
            <a:off x="2838400" y="230882"/>
            <a:ext cx="3462654" cy="756920"/>
          </a:xfrm>
          <a:prstGeom prst="rect">
            <a:avLst/>
          </a:prstGeom>
        </p:spPr>
        <p:txBody>
          <a:bodyPr vert="horz" wrap="square" lIns="0" tIns="12700" rIns="0" bIns="0" rtlCol="0">
            <a:spAutoFit/>
          </a:bodyPr>
          <a:lstStyle/>
          <a:p>
            <a:pPr marL="12700">
              <a:lnSpc>
                <a:spcPct val="100000"/>
              </a:lnSpc>
              <a:spcBef>
                <a:spcPts val="100"/>
              </a:spcBef>
            </a:pPr>
            <a:r>
              <a:rPr spc="-5" dirty="0"/>
              <a:t>Introduction</a:t>
            </a:r>
          </a:p>
        </p:txBody>
      </p:sp>
      <p:sp>
        <p:nvSpPr>
          <p:cNvPr id="6" name="object 6"/>
          <p:cNvSpPr txBox="1">
            <a:spLocks noGrp="1"/>
          </p:cNvSpPr>
          <p:nvPr>
            <p:ph type="body" idx="1"/>
          </p:nvPr>
        </p:nvSpPr>
        <p:spPr>
          <a:xfrm>
            <a:off x="589602" y="2030876"/>
            <a:ext cx="7964795" cy="2013372"/>
          </a:xfrm>
          <a:prstGeom prst="rect">
            <a:avLst/>
          </a:prstGeom>
        </p:spPr>
        <p:txBody>
          <a:bodyPr vert="horz" wrap="square" lIns="0" tIns="12700" rIns="0" bIns="0" rtlCol="0" anchor="ctr">
            <a:spAutoFit/>
          </a:bodyPr>
          <a:lstStyle/>
          <a:p>
            <a:pPr marL="370840" marR="739140" indent="-342900" algn="just">
              <a:spcAft>
                <a:spcPts val="1800"/>
              </a:spcAft>
              <a:buFont typeface="Arial" panose="020B0604020202020204" pitchFamily="34" charset="0"/>
              <a:buChar char="•"/>
              <a:tabLst>
                <a:tab pos="410209" algn="l"/>
                <a:tab pos="410845" algn="l"/>
              </a:tabLst>
            </a:pPr>
            <a:r>
              <a:rPr lang="en-US" sz="2000" dirty="0"/>
              <a:t>Progressive neurodegenerative disease affecting motor, sensory and cognitive function</a:t>
            </a:r>
            <a:r>
              <a:rPr lang="en-US" sz="2000" baseline="30000" dirty="0"/>
              <a:t>2</a:t>
            </a:r>
          </a:p>
          <a:p>
            <a:pPr marL="370840" marR="739140" indent="-342900" algn="just">
              <a:spcAft>
                <a:spcPts val="1800"/>
              </a:spcAft>
              <a:buFont typeface="Arial" panose="020B0604020202020204" pitchFamily="34" charset="0"/>
              <a:buChar char="•"/>
              <a:tabLst>
                <a:tab pos="410209" algn="l"/>
                <a:tab pos="410845" algn="l"/>
              </a:tabLst>
            </a:pPr>
            <a:r>
              <a:rPr lang="en-US" sz="2000" dirty="0"/>
              <a:t>Impact one’s independence and greatly increases risk of falls</a:t>
            </a:r>
            <a:r>
              <a:rPr lang="en-US" sz="2000" baseline="30000" dirty="0"/>
              <a:t>2</a:t>
            </a:r>
          </a:p>
          <a:p>
            <a:pPr marL="370840" marR="739140" indent="-342900" algn="just">
              <a:spcAft>
                <a:spcPts val="1800"/>
              </a:spcAft>
              <a:buFont typeface="Arial" panose="020B0604020202020204" pitchFamily="34" charset="0"/>
              <a:buChar char="•"/>
              <a:tabLst>
                <a:tab pos="410209" algn="l"/>
                <a:tab pos="410845" algn="l"/>
              </a:tabLst>
            </a:pPr>
            <a:r>
              <a:rPr lang="en-US" sz="2000" dirty="0"/>
              <a:t>Second most common chronic neurodegenerative disease</a:t>
            </a:r>
            <a:r>
              <a:rPr lang="en-US" sz="2000" baseline="30000" dirty="0"/>
              <a:t>3</a:t>
            </a:r>
            <a:endParaRPr lang="en-US" sz="2000" dirty="0"/>
          </a:p>
        </p:txBody>
      </p:sp>
      <p:sp>
        <p:nvSpPr>
          <p:cNvPr id="7" name="object 7"/>
          <p:cNvSpPr/>
          <p:nvPr/>
        </p:nvSpPr>
        <p:spPr>
          <a:xfrm>
            <a:off x="7855749" y="3675575"/>
            <a:ext cx="1107299" cy="1467924"/>
          </a:xfrm>
          <a:prstGeom prst="rect">
            <a:avLst/>
          </a:prstGeom>
          <a:blipFill>
            <a:blip r:embed="rId3" cstate="print"/>
            <a:stretch>
              <a:fillRect/>
            </a:stretch>
          </a:blipFill>
        </p:spPr>
        <p:txBody>
          <a:bodyPr wrap="square" lIns="0" tIns="0" rIns="0" bIns="0" rtlCol="0"/>
          <a:lstStyle/>
          <a:p>
            <a:endParaRPr/>
          </a:p>
        </p:txBody>
      </p:sp>
      <p:sp>
        <p:nvSpPr>
          <p:cNvPr id="8" name="object 8"/>
          <p:cNvSpPr txBox="1">
            <a:spLocks noGrp="1"/>
          </p:cNvSpPr>
          <p:nvPr>
            <p:ph type="sldNum" sz="quarter" idx="7"/>
          </p:nvPr>
        </p:nvSpPr>
        <p:spPr>
          <a:prstGeom prst="rect">
            <a:avLst/>
          </a:prstGeom>
        </p:spPr>
        <p:txBody>
          <a:bodyPr vert="horz" wrap="square" lIns="0" tIns="0" rIns="0" bIns="0" rtlCol="0">
            <a:spAutoFit/>
          </a:bodyPr>
          <a:lstStyle/>
          <a:p>
            <a:pPr marL="104139">
              <a:lnSpc>
                <a:spcPts val="1550"/>
              </a:lnSpc>
            </a:pPr>
            <a:fld id="{81D60167-4931-47E6-BA6A-407CBD079E47}" type="slidenum">
              <a:rPr dirty="0"/>
              <a:t>3</a:t>
            </a:fld>
            <a:endParaRP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1181735"/>
            <a:ext cx="9144000" cy="3980815"/>
          </a:xfrm>
          <a:custGeom>
            <a:avLst/>
            <a:gdLst/>
            <a:ahLst/>
            <a:cxnLst/>
            <a:rect l="l" t="t" r="r" b="b"/>
            <a:pathLst>
              <a:path w="9144000" h="3980815">
                <a:moveTo>
                  <a:pt x="0" y="3980399"/>
                </a:moveTo>
                <a:lnTo>
                  <a:pt x="9143999" y="3980399"/>
                </a:lnTo>
                <a:lnTo>
                  <a:pt x="9143999" y="0"/>
                </a:lnTo>
                <a:lnTo>
                  <a:pt x="0" y="0"/>
                </a:lnTo>
                <a:lnTo>
                  <a:pt x="0" y="3980399"/>
                </a:lnTo>
                <a:close/>
              </a:path>
            </a:pathLst>
          </a:custGeom>
          <a:solidFill>
            <a:srgbClr val="FFFFFF"/>
          </a:solidFill>
        </p:spPr>
        <p:txBody>
          <a:bodyPr wrap="square" lIns="0" tIns="0" rIns="0" bIns="0" rtlCol="0"/>
          <a:lstStyle/>
          <a:p>
            <a:endParaRPr/>
          </a:p>
        </p:txBody>
      </p:sp>
      <p:sp>
        <p:nvSpPr>
          <p:cNvPr id="3" name="object 3"/>
          <p:cNvSpPr/>
          <p:nvPr/>
        </p:nvSpPr>
        <p:spPr>
          <a:xfrm>
            <a:off x="4526626" y="571349"/>
            <a:ext cx="4617720" cy="590550"/>
          </a:xfrm>
          <a:custGeom>
            <a:avLst/>
            <a:gdLst/>
            <a:ahLst/>
            <a:cxnLst/>
            <a:rect l="l" t="t" r="r" b="b"/>
            <a:pathLst>
              <a:path w="4617720" h="590550">
                <a:moveTo>
                  <a:pt x="4616173" y="590501"/>
                </a:moveTo>
                <a:lnTo>
                  <a:pt x="0" y="590501"/>
                </a:lnTo>
                <a:lnTo>
                  <a:pt x="4617372" y="0"/>
                </a:lnTo>
                <a:lnTo>
                  <a:pt x="4616173" y="590501"/>
                </a:lnTo>
                <a:close/>
              </a:path>
            </a:pathLst>
          </a:custGeom>
          <a:solidFill>
            <a:srgbClr val="FFFFFF">
              <a:alpha val="6666"/>
            </a:srgbClr>
          </a:solidFill>
        </p:spPr>
        <p:txBody>
          <a:bodyPr wrap="square" lIns="0" tIns="0" rIns="0" bIns="0" rtlCol="0"/>
          <a:lstStyle/>
          <a:p>
            <a:endParaRPr/>
          </a:p>
        </p:txBody>
      </p:sp>
      <p:sp>
        <p:nvSpPr>
          <p:cNvPr id="4" name="object 4"/>
          <p:cNvSpPr/>
          <p:nvPr/>
        </p:nvSpPr>
        <p:spPr>
          <a:xfrm>
            <a:off x="4526626" y="1162132"/>
            <a:ext cx="4617720" cy="571500"/>
          </a:xfrm>
          <a:custGeom>
            <a:avLst/>
            <a:gdLst/>
            <a:ahLst/>
            <a:cxnLst/>
            <a:rect l="l" t="t" r="r" b="b"/>
            <a:pathLst>
              <a:path w="4617720" h="571500">
                <a:moveTo>
                  <a:pt x="4617372" y="571095"/>
                </a:moveTo>
                <a:lnTo>
                  <a:pt x="0" y="0"/>
                </a:lnTo>
                <a:lnTo>
                  <a:pt x="4616173" y="0"/>
                </a:lnTo>
                <a:lnTo>
                  <a:pt x="4617372" y="571095"/>
                </a:lnTo>
                <a:close/>
              </a:path>
            </a:pathLst>
          </a:custGeom>
          <a:solidFill>
            <a:srgbClr val="000000">
              <a:alpha val="7843"/>
            </a:srgbClr>
          </a:solidFill>
        </p:spPr>
        <p:txBody>
          <a:bodyPr wrap="square" lIns="0" tIns="0" rIns="0" bIns="0" rtlCol="0"/>
          <a:lstStyle/>
          <a:p>
            <a:endParaRPr/>
          </a:p>
        </p:txBody>
      </p:sp>
      <p:sp>
        <p:nvSpPr>
          <p:cNvPr id="5" name="object 5"/>
          <p:cNvSpPr txBox="1">
            <a:spLocks noGrp="1"/>
          </p:cNvSpPr>
          <p:nvPr>
            <p:ph type="title"/>
          </p:nvPr>
        </p:nvSpPr>
        <p:spPr>
          <a:xfrm>
            <a:off x="2838400" y="230882"/>
            <a:ext cx="3462654" cy="756920"/>
          </a:xfrm>
          <a:prstGeom prst="rect">
            <a:avLst/>
          </a:prstGeom>
        </p:spPr>
        <p:txBody>
          <a:bodyPr vert="horz" wrap="square" lIns="0" tIns="12700" rIns="0" bIns="0" rtlCol="0">
            <a:spAutoFit/>
          </a:bodyPr>
          <a:lstStyle/>
          <a:p>
            <a:pPr marL="12700">
              <a:lnSpc>
                <a:spcPct val="100000"/>
              </a:lnSpc>
              <a:spcBef>
                <a:spcPts val="100"/>
              </a:spcBef>
            </a:pPr>
            <a:r>
              <a:rPr spc="-5" dirty="0"/>
              <a:t>Introduction</a:t>
            </a:r>
          </a:p>
        </p:txBody>
      </p:sp>
      <p:sp>
        <p:nvSpPr>
          <p:cNvPr id="6" name="object 6"/>
          <p:cNvSpPr txBox="1">
            <a:spLocks noGrp="1"/>
          </p:cNvSpPr>
          <p:nvPr>
            <p:ph type="body" idx="1"/>
          </p:nvPr>
        </p:nvSpPr>
        <p:spPr>
          <a:xfrm>
            <a:off x="587329" y="1866323"/>
            <a:ext cx="7964795" cy="1859483"/>
          </a:xfrm>
          <a:prstGeom prst="rect">
            <a:avLst/>
          </a:prstGeom>
        </p:spPr>
        <p:txBody>
          <a:bodyPr vert="horz" wrap="square" lIns="0" tIns="12700" rIns="0" bIns="0" rtlCol="0">
            <a:spAutoFit/>
          </a:bodyPr>
          <a:lstStyle/>
          <a:p>
            <a:pPr marL="370840" marR="739140" indent="-342900" algn="just">
              <a:spcAft>
                <a:spcPts val="1200"/>
              </a:spcAft>
              <a:buFont typeface="Arial" panose="020B0604020202020204" pitchFamily="34" charset="0"/>
              <a:buChar char="•"/>
              <a:tabLst>
                <a:tab pos="410209" algn="l"/>
                <a:tab pos="410845" algn="l"/>
              </a:tabLst>
            </a:pPr>
            <a:r>
              <a:rPr lang="en-US" sz="2000" dirty="0"/>
              <a:t>Typically pharmacologically managed</a:t>
            </a:r>
            <a:r>
              <a:rPr lang="en-US" sz="2000" baseline="30000" dirty="0"/>
              <a:t>3</a:t>
            </a:r>
            <a:endParaRPr lang="en-US" sz="2000" dirty="0"/>
          </a:p>
          <a:p>
            <a:pPr marL="370840" marR="739140" indent="-342900" algn="just">
              <a:spcAft>
                <a:spcPts val="1200"/>
              </a:spcAft>
              <a:buFont typeface="Arial" panose="020B0604020202020204" pitchFamily="34" charset="0"/>
              <a:buChar char="•"/>
              <a:tabLst>
                <a:tab pos="410209" algn="l"/>
                <a:tab pos="410845" algn="l"/>
              </a:tabLst>
            </a:pPr>
            <a:r>
              <a:rPr lang="en-US" sz="2000" dirty="0"/>
              <a:t>Drug interactions and negative side effects are common occurrences</a:t>
            </a:r>
            <a:r>
              <a:rPr lang="en-US" sz="2000" baseline="30000" dirty="0"/>
              <a:t>3</a:t>
            </a:r>
            <a:endParaRPr lang="en-US" sz="2000" dirty="0"/>
          </a:p>
          <a:p>
            <a:pPr marL="370840" marR="739140" indent="-342900" algn="just">
              <a:spcAft>
                <a:spcPts val="1200"/>
              </a:spcAft>
              <a:buFont typeface="Arial" panose="020B0604020202020204" pitchFamily="34" charset="0"/>
              <a:buChar char="•"/>
              <a:tabLst>
                <a:tab pos="410209" algn="l"/>
                <a:tab pos="410845" algn="l"/>
              </a:tabLst>
            </a:pPr>
            <a:r>
              <a:rPr lang="en-US" sz="2000" dirty="0"/>
              <a:t>Complementary or alternative approach allows patients to combat motor and non-motor symptoms</a:t>
            </a:r>
            <a:r>
              <a:rPr lang="en-US" sz="2000" baseline="30000" dirty="0"/>
              <a:t>3</a:t>
            </a:r>
            <a:endParaRPr lang="en-US" sz="2000" dirty="0"/>
          </a:p>
        </p:txBody>
      </p:sp>
      <p:sp>
        <p:nvSpPr>
          <p:cNvPr id="7" name="object 7"/>
          <p:cNvSpPr/>
          <p:nvPr/>
        </p:nvSpPr>
        <p:spPr>
          <a:xfrm>
            <a:off x="7855749" y="3675575"/>
            <a:ext cx="1107299" cy="1467924"/>
          </a:xfrm>
          <a:prstGeom prst="rect">
            <a:avLst/>
          </a:prstGeom>
          <a:blipFill>
            <a:blip r:embed="rId3" cstate="print"/>
            <a:stretch>
              <a:fillRect/>
            </a:stretch>
          </a:blipFill>
        </p:spPr>
        <p:txBody>
          <a:bodyPr wrap="square" lIns="0" tIns="0" rIns="0" bIns="0" rtlCol="0"/>
          <a:lstStyle/>
          <a:p>
            <a:endParaRPr/>
          </a:p>
        </p:txBody>
      </p:sp>
      <p:sp>
        <p:nvSpPr>
          <p:cNvPr id="8" name="object 8"/>
          <p:cNvSpPr txBox="1">
            <a:spLocks noGrp="1"/>
          </p:cNvSpPr>
          <p:nvPr>
            <p:ph type="sldNum" sz="quarter" idx="7"/>
          </p:nvPr>
        </p:nvSpPr>
        <p:spPr>
          <a:prstGeom prst="rect">
            <a:avLst/>
          </a:prstGeom>
        </p:spPr>
        <p:txBody>
          <a:bodyPr vert="horz" wrap="square" lIns="0" tIns="0" rIns="0" bIns="0" rtlCol="0">
            <a:spAutoFit/>
          </a:bodyPr>
          <a:lstStyle/>
          <a:p>
            <a:pPr marL="104139">
              <a:lnSpc>
                <a:spcPts val="1550"/>
              </a:lnSpc>
            </a:pPr>
            <a:fld id="{81D60167-4931-47E6-BA6A-407CBD079E47}" type="slidenum">
              <a:rPr dirty="0"/>
              <a:t>4</a:t>
            </a:fld>
            <a:endParaRPr dirty="0"/>
          </a:p>
        </p:txBody>
      </p:sp>
    </p:spTree>
    <p:extLst>
      <p:ext uri="{BB962C8B-B14F-4D97-AF65-F5344CB8AC3E}">
        <p14:creationId xmlns:p14="http://schemas.microsoft.com/office/powerpoint/2010/main" val="2585455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1178214"/>
            <a:ext cx="9144000" cy="3980815"/>
          </a:xfrm>
          <a:custGeom>
            <a:avLst/>
            <a:gdLst/>
            <a:ahLst/>
            <a:cxnLst/>
            <a:rect l="l" t="t" r="r" b="b"/>
            <a:pathLst>
              <a:path w="9144000" h="3980815">
                <a:moveTo>
                  <a:pt x="0" y="3980399"/>
                </a:moveTo>
                <a:lnTo>
                  <a:pt x="9143999" y="3980399"/>
                </a:lnTo>
                <a:lnTo>
                  <a:pt x="9143999" y="0"/>
                </a:lnTo>
                <a:lnTo>
                  <a:pt x="0" y="0"/>
                </a:lnTo>
                <a:lnTo>
                  <a:pt x="0" y="3980399"/>
                </a:lnTo>
                <a:close/>
              </a:path>
            </a:pathLst>
          </a:custGeom>
          <a:solidFill>
            <a:srgbClr val="FFFFFF"/>
          </a:solidFill>
        </p:spPr>
        <p:txBody>
          <a:bodyPr wrap="square" lIns="0" tIns="0" rIns="0" bIns="0" rtlCol="0"/>
          <a:lstStyle/>
          <a:p>
            <a:endParaRPr/>
          </a:p>
        </p:txBody>
      </p:sp>
      <p:sp>
        <p:nvSpPr>
          <p:cNvPr id="3" name="object 3"/>
          <p:cNvSpPr/>
          <p:nvPr/>
        </p:nvSpPr>
        <p:spPr>
          <a:xfrm>
            <a:off x="4526626" y="571349"/>
            <a:ext cx="4617720" cy="590550"/>
          </a:xfrm>
          <a:custGeom>
            <a:avLst/>
            <a:gdLst/>
            <a:ahLst/>
            <a:cxnLst/>
            <a:rect l="l" t="t" r="r" b="b"/>
            <a:pathLst>
              <a:path w="4617720" h="590550">
                <a:moveTo>
                  <a:pt x="4616173" y="590501"/>
                </a:moveTo>
                <a:lnTo>
                  <a:pt x="0" y="590501"/>
                </a:lnTo>
                <a:lnTo>
                  <a:pt x="4617372" y="0"/>
                </a:lnTo>
                <a:lnTo>
                  <a:pt x="4616173" y="590501"/>
                </a:lnTo>
                <a:close/>
              </a:path>
            </a:pathLst>
          </a:custGeom>
          <a:solidFill>
            <a:srgbClr val="FFFFFF">
              <a:alpha val="6666"/>
            </a:srgbClr>
          </a:solidFill>
        </p:spPr>
        <p:txBody>
          <a:bodyPr wrap="square" lIns="0" tIns="0" rIns="0" bIns="0" rtlCol="0"/>
          <a:lstStyle/>
          <a:p>
            <a:endParaRPr/>
          </a:p>
        </p:txBody>
      </p:sp>
      <p:sp>
        <p:nvSpPr>
          <p:cNvPr id="4" name="object 4"/>
          <p:cNvSpPr/>
          <p:nvPr/>
        </p:nvSpPr>
        <p:spPr>
          <a:xfrm>
            <a:off x="4526626" y="1162132"/>
            <a:ext cx="4617720" cy="571500"/>
          </a:xfrm>
          <a:custGeom>
            <a:avLst/>
            <a:gdLst/>
            <a:ahLst/>
            <a:cxnLst/>
            <a:rect l="l" t="t" r="r" b="b"/>
            <a:pathLst>
              <a:path w="4617720" h="571500">
                <a:moveTo>
                  <a:pt x="4617372" y="571095"/>
                </a:moveTo>
                <a:lnTo>
                  <a:pt x="0" y="0"/>
                </a:lnTo>
                <a:lnTo>
                  <a:pt x="4616173" y="0"/>
                </a:lnTo>
                <a:lnTo>
                  <a:pt x="4617372" y="571095"/>
                </a:lnTo>
                <a:close/>
              </a:path>
            </a:pathLst>
          </a:custGeom>
          <a:solidFill>
            <a:srgbClr val="000000">
              <a:alpha val="7843"/>
            </a:srgbClr>
          </a:solidFill>
        </p:spPr>
        <p:txBody>
          <a:bodyPr wrap="square" lIns="0" tIns="0" rIns="0" bIns="0" rtlCol="0"/>
          <a:lstStyle/>
          <a:p>
            <a:endParaRPr/>
          </a:p>
        </p:txBody>
      </p:sp>
      <p:sp>
        <p:nvSpPr>
          <p:cNvPr id="5" name="object 5"/>
          <p:cNvSpPr txBox="1">
            <a:spLocks noGrp="1"/>
          </p:cNvSpPr>
          <p:nvPr>
            <p:ph type="title"/>
          </p:nvPr>
        </p:nvSpPr>
        <p:spPr>
          <a:xfrm>
            <a:off x="3455739" y="230882"/>
            <a:ext cx="2228850" cy="756920"/>
          </a:xfrm>
          <a:prstGeom prst="rect">
            <a:avLst/>
          </a:prstGeom>
        </p:spPr>
        <p:txBody>
          <a:bodyPr vert="horz" wrap="square" lIns="0" tIns="12700" rIns="0" bIns="0" rtlCol="0">
            <a:spAutoFit/>
          </a:bodyPr>
          <a:lstStyle/>
          <a:p>
            <a:pPr marL="12700">
              <a:lnSpc>
                <a:spcPct val="100000"/>
              </a:lnSpc>
              <a:spcBef>
                <a:spcPts val="100"/>
              </a:spcBef>
            </a:pPr>
            <a:r>
              <a:rPr spc="-5" dirty="0"/>
              <a:t>Purpose</a:t>
            </a:r>
          </a:p>
        </p:txBody>
      </p:sp>
      <p:sp>
        <p:nvSpPr>
          <p:cNvPr id="6" name="object 6"/>
          <p:cNvSpPr/>
          <p:nvPr/>
        </p:nvSpPr>
        <p:spPr>
          <a:xfrm>
            <a:off x="6771456" y="1819275"/>
            <a:ext cx="1647189" cy="365760"/>
          </a:xfrm>
          <a:custGeom>
            <a:avLst/>
            <a:gdLst/>
            <a:ahLst/>
            <a:cxnLst/>
            <a:rect l="l" t="t" r="r" b="b"/>
            <a:pathLst>
              <a:path w="1647190" h="365760">
                <a:moveTo>
                  <a:pt x="0" y="0"/>
                </a:moveTo>
                <a:lnTo>
                  <a:pt x="1646931" y="0"/>
                </a:lnTo>
                <a:lnTo>
                  <a:pt x="1646931" y="365759"/>
                </a:lnTo>
                <a:lnTo>
                  <a:pt x="0" y="365759"/>
                </a:lnTo>
                <a:lnTo>
                  <a:pt x="0" y="0"/>
                </a:lnTo>
                <a:close/>
              </a:path>
            </a:pathLst>
          </a:custGeom>
          <a:solidFill>
            <a:srgbClr val="FFFFFF"/>
          </a:solidFill>
        </p:spPr>
        <p:txBody>
          <a:bodyPr wrap="square" lIns="0" tIns="0" rIns="0" bIns="0" rtlCol="0"/>
          <a:lstStyle/>
          <a:p>
            <a:endParaRPr/>
          </a:p>
        </p:txBody>
      </p:sp>
      <p:sp>
        <p:nvSpPr>
          <p:cNvPr id="7" name="object 7"/>
          <p:cNvSpPr/>
          <p:nvPr/>
        </p:nvSpPr>
        <p:spPr>
          <a:xfrm>
            <a:off x="1134591" y="2238375"/>
            <a:ext cx="6875145" cy="365760"/>
          </a:xfrm>
          <a:custGeom>
            <a:avLst/>
            <a:gdLst/>
            <a:ahLst/>
            <a:cxnLst/>
            <a:rect l="l" t="t" r="r" b="b"/>
            <a:pathLst>
              <a:path w="6875145" h="365760">
                <a:moveTo>
                  <a:pt x="0" y="0"/>
                </a:moveTo>
                <a:lnTo>
                  <a:pt x="6874817" y="0"/>
                </a:lnTo>
                <a:lnTo>
                  <a:pt x="6874817" y="365760"/>
                </a:lnTo>
                <a:lnTo>
                  <a:pt x="0" y="365760"/>
                </a:lnTo>
                <a:lnTo>
                  <a:pt x="0" y="0"/>
                </a:lnTo>
                <a:close/>
              </a:path>
            </a:pathLst>
          </a:custGeom>
          <a:solidFill>
            <a:srgbClr val="FFFFFF"/>
          </a:solidFill>
        </p:spPr>
        <p:txBody>
          <a:bodyPr wrap="square" lIns="0" tIns="0" rIns="0" bIns="0" rtlCol="0"/>
          <a:lstStyle/>
          <a:p>
            <a:endParaRPr/>
          </a:p>
        </p:txBody>
      </p:sp>
      <p:sp>
        <p:nvSpPr>
          <p:cNvPr id="8" name="object 8"/>
          <p:cNvSpPr/>
          <p:nvPr/>
        </p:nvSpPr>
        <p:spPr>
          <a:xfrm>
            <a:off x="1153864" y="2657475"/>
            <a:ext cx="6836409" cy="365760"/>
          </a:xfrm>
          <a:custGeom>
            <a:avLst/>
            <a:gdLst/>
            <a:ahLst/>
            <a:cxnLst/>
            <a:rect l="l" t="t" r="r" b="b"/>
            <a:pathLst>
              <a:path w="6836409" h="365760">
                <a:moveTo>
                  <a:pt x="0" y="0"/>
                </a:moveTo>
                <a:lnTo>
                  <a:pt x="6836271" y="0"/>
                </a:lnTo>
                <a:lnTo>
                  <a:pt x="6836271" y="365760"/>
                </a:lnTo>
                <a:lnTo>
                  <a:pt x="0" y="365760"/>
                </a:lnTo>
                <a:lnTo>
                  <a:pt x="0" y="0"/>
                </a:lnTo>
                <a:close/>
              </a:path>
            </a:pathLst>
          </a:custGeom>
          <a:solidFill>
            <a:srgbClr val="FFFFFF"/>
          </a:solidFill>
        </p:spPr>
        <p:txBody>
          <a:bodyPr wrap="square" lIns="0" tIns="0" rIns="0" bIns="0" rtlCol="0"/>
          <a:lstStyle/>
          <a:p>
            <a:endParaRPr/>
          </a:p>
        </p:txBody>
      </p:sp>
      <p:sp>
        <p:nvSpPr>
          <p:cNvPr id="9" name="object 9"/>
          <p:cNvSpPr/>
          <p:nvPr/>
        </p:nvSpPr>
        <p:spPr>
          <a:xfrm>
            <a:off x="2758231" y="3076575"/>
            <a:ext cx="3627754" cy="365760"/>
          </a:xfrm>
          <a:custGeom>
            <a:avLst/>
            <a:gdLst/>
            <a:ahLst/>
            <a:cxnLst/>
            <a:rect l="l" t="t" r="r" b="b"/>
            <a:pathLst>
              <a:path w="3627754" h="365760">
                <a:moveTo>
                  <a:pt x="0" y="0"/>
                </a:moveTo>
                <a:lnTo>
                  <a:pt x="3627537" y="0"/>
                </a:lnTo>
                <a:lnTo>
                  <a:pt x="3627537" y="365760"/>
                </a:lnTo>
                <a:lnTo>
                  <a:pt x="0" y="365760"/>
                </a:lnTo>
                <a:lnTo>
                  <a:pt x="0" y="0"/>
                </a:lnTo>
                <a:close/>
              </a:path>
            </a:pathLst>
          </a:custGeom>
          <a:solidFill>
            <a:srgbClr val="FFFFFF"/>
          </a:solidFill>
        </p:spPr>
        <p:txBody>
          <a:bodyPr wrap="square" lIns="0" tIns="0" rIns="0" bIns="0" rtlCol="0"/>
          <a:lstStyle/>
          <a:p>
            <a:endParaRPr/>
          </a:p>
        </p:txBody>
      </p:sp>
      <p:sp>
        <p:nvSpPr>
          <p:cNvPr id="10" name="object 10"/>
          <p:cNvSpPr txBox="1">
            <a:spLocks noGrp="1"/>
          </p:cNvSpPr>
          <p:nvPr>
            <p:ph type="body" idx="1"/>
          </p:nvPr>
        </p:nvSpPr>
        <p:spPr>
          <a:xfrm>
            <a:off x="589603" y="1840189"/>
            <a:ext cx="7829042" cy="1695848"/>
          </a:xfrm>
          <a:prstGeom prst="rect">
            <a:avLst/>
          </a:prstGeom>
        </p:spPr>
        <p:txBody>
          <a:bodyPr vert="horz" wrap="square" lIns="0" tIns="338327" rIns="0" bIns="0" rtlCol="0">
            <a:spAutoFit/>
          </a:bodyPr>
          <a:lstStyle/>
          <a:p>
            <a:pPr marL="3175" marR="5080" algn="just">
              <a:spcAft>
                <a:spcPts val="1200"/>
              </a:spcAft>
            </a:pPr>
            <a:r>
              <a:rPr lang="en-US" sz="2200" dirty="0"/>
              <a:t>The purpose of this systematic review was to evaluate the effects of novel, recreational interventions on activity and participation in persons with mild to moderate Parkinson’s Disease (PD).</a:t>
            </a:r>
            <a:endParaRPr sz="2200" spc="-5" dirty="0"/>
          </a:p>
        </p:txBody>
      </p:sp>
      <p:sp>
        <p:nvSpPr>
          <p:cNvPr id="11" name="object 11"/>
          <p:cNvSpPr/>
          <p:nvPr/>
        </p:nvSpPr>
        <p:spPr>
          <a:xfrm>
            <a:off x="7855749" y="3675575"/>
            <a:ext cx="1107299" cy="1467924"/>
          </a:xfrm>
          <a:prstGeom prst="rect">
            <a:avLst/>
          </a:prstGeom>
          <a:blipFill>
            <a:blip r:embed="rId2" cstate="print"/>
            <a:stretch>
              <a:fillRect/>
            </a:stretch>
          </a:blipFill>
        </p:spPr>
        <p:txBody>
          <a:bodyPr wrap="square" lIns="0" tIns="0" rIns="0" bIns="0" rtlCol="0"/>
          <a:lstStyle/>
          <a:p>
            <a:endParaRPr/>
          </a:p>
        </p:txBody>
      </p:sp>
      <p:sp>
        <p:nvSpPr>
          <p:cNvPr id="12" name="object 12"/>
          <p:cNvSpPr txBox="1">
            <a:spLocks noGrp="1"/>
          </p:cNvSpPr>
          <p:nvPr>
            <p:ph type="sldNum" sz="quarter" idx="7"/>
          </p:nvPr>
        </p:nvSpPr>
        <p:spPr>
          <a:prstGeom prst="rect">
            <a:avLst/>
          </a:prstGeom>
        </p:spPr>
        <p:txBody>
          <a:bodyPr vert="horz" wrap="square" lIns="0" tIns="0" rIns="0" bIns="0" rtlCol="0">
            <a:spAutoFit/>
          </a:bodyPr>
          <a:lstStyle/>
          <a:p>
            <a:pPr marL="104139">
              <a:lnSpc>
                <a:spcPts val="1550"/>
              </a:lnSpc>
            </a:pPr>
            <a:fld id="{81D60167-4931-47E6-BA6A-407CBD079E47}" type="slidenum">
              <a:rPr dirty="0"/>
              <a:t>5</a:t>
            </a:fld>
            <a:endParaRP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1195757"/>
            <a:ext cx="9144000" cy="3980815"/>
          </a:xfrm>
          <a:custGeom>
            <a:avLst/>
            <a:gdLst/>
            <a:ahLst/>
            <a:cxnLst/>
            <a:rect l="l" t="t" r="r" b="b"/>
            <a:pathLst>
              <a:path w="9144000" h="3980815">
                <a:moveTo>
                  <a:pt x="0" y="3980399"/>
                </a:moveTo>
                <a:lnTo>
                  <a:pt x="9143999" y="3980399"/>
                </a:lnTo>
                <a:lnTo>
                  <a:pt x="9143999" y="0"/>
                </a:lnTo>
                <a:lnTo>
                  <a:pt x="0" y="0"/>
                </a:lnTo>
                <a:lnTo>
                  <a:pt x="0" y="3980399"/>
                </a:lnTo>
                <a:close/>
              </a:path>
            </a:pathLst>
          </a:custGeom>
          <a:solidFill>
            <a:srgbClr val="FFFFFF"/>
          </a:solidFill>
        </p:spPr>
        <p:txBody>
          <a:bodyPr wrap="square" lIns="0" tIns="0" rIns="0" bIns="0" rtlCol="0"/>
          <a:lstStyle/>
          <a:p>
            <a:endParaRPr/>
          </a:p>
        </p:txBody>
      </p:sp>
      <p:sp>
        <p:nvSpPr>
          <p:cNvPr id="3" name="object 3"/>
          <p:cNvSpPr/>
          <p:nvPr/>
        </p:nvSpPr>
        <p:spPr>
          <a:xfrm>
            <a:off x="4526626" y="571349"/>
            <a:ext cx="4617720" cy="590550"/>
          </a:xfrm>
          <a:custGeom>
            <a:avLst/>
            <a:gdLst/>
            <a:ahLst/>
            <a:cxnLst/>
            <a:rect l="l" t="t" r="r" b="b"/>
            <a:pathLst>
              <a:path w="4617720" h="590550">
                <a:moveTo>
                  <a:pt x="4616173" y="590501"/>
                </a:moveTo>
                <a:lnTo>
                  <a:pt x="0" y="590501"/>
                </a:lnTo>
                <a:lnTo>
                  <a:pt x="4617372" y="0"/>
                </a:lnTo>
                <a:lnTo>
                  <a:pt x="4616173" y="590501"/>
                </a:lnTo>
                <a:close/>
              </a:path>
            </a:pathLst>
          </a:custGeom>
          <a:solidFill>
            <a:srgbClr val="FFFFFF">
              <a:alpha val="6666"/>
            </a:srgbClr>
          </a:solidFill>
        </p:spPr>
        <p:txBody>
          <a:bodyPr wrap="square" lIns="0" tIns="0" rIns="0" bIns="0" rtlCol="0"/>
          <a:lstStyle/>
          <a:p>
            <a:endParaRPr/>
          </a:p>
        </p:txBody>
      </p:sp>
      <p:sp>
        <p:nvSpPr>
          <p:cNvPr id="4" name="object 4"/>
          <p:cNvSpPr/>
          <p:nvPr/>
        </p:nvSpPr>
        <p:spPr>
          <a:xfrm>
            <a:off x="4526626" y="1162132"/>
            <a:ext cx="4617720" cy="571500"/>
          </a:xfrm>
          <a:custGeom>
            <a:avLst/>
            <a:gdLst/>
            <a:ahLst/>
            <a:cxnLst/>
            <a:rect l="l" t="t" r="r" b="b"/>
            <a:pathLst>
              <a:path w="4617720" h="571500">
                <a:moveTo>
                  <a:pt x="4617372" y="571095"/>
                </a:moveTo>
                <a:lnTo>
                  <a:pt x="0" y="0"/>
                </a:lnTo>
                <a:lnTo>
                  <a:pt x="4616173" y="0"/>
                </a:lnTo>
                <a:lnTo>
                  <a:pt x="4617372" y="571095"/>
                </a:lnTo>
                <a:close/>
              </a:path>
            </a:pathLst>
          </a:custGeom>
          <a:solidFill>
            <a:srgbClr val="000000">
              <a:alpha val="7843"/>
            </a:srgbClr>
          </a:solidFill>
        </p:spPr>
        <p:txBody>
          <a:bodyPr wrap="square" lIns="0" tIns="0" rIns="0" bIns="0" rtlCol="0"/>
          <a:lstStyle/>
          <a:p>
            <a:endParaRPr/>
          </a:p>
        </p:txBody>
      </p:sp>
      <p:sp>
        <p:nvSpPr>
          <p:cNvPr id="5" name="object 5"/>
          <p:cNvSpPr txBox="1">
            <a:spLocks noGrp="1"/>
          </p:cNvSpPr>
          <p:nvPr>
            <p:ph type="title"/>
          </p:nvPr>
        </p:nvSpPr>
        <p:spPr>
          <a:xfrm>
            <a:off x="3375669" y="230882"/>
            <a:ext cx="2390775" cy="756920"/>
          </a:xfrm>
          <a:prstGeom prst="rect">
            <a:avLst/>
          </a:prstGeom>
        </p:spPr>
        <p:txBody>
          <a:bodyPr vert="horz" wrap="square" lIns="0" tIns="12700" rIns="0" bIns="0" rtlCol="0">
            <a:spAutoFit/>
          </a:bodyPr>
          <a:lstStyle/>
          <a:p>
            <a:pPr marL="12700">
              <a:lnSpc>
                <a:spcPct val="100000"/>
              </a:lnSpc>
              <a:spcBef>
                <a:spcPts val="100"/>
              </a:spcBef>
            </a:pPr>
            <a:r>
              <a:rPr spc="-5" dirty="0"/>
              <a:t>Methods</a:t>
            </a:r>
          </a:p>
        </p:txBody>
      </p:sp>
      <p:sp>
        <p:nvSpPr>
          <p:cNvPr id="6" name="object 6"/>
          <p:cNvSpPr txBox="1"/>
          <p:nvPr/>
        </p:nvSpPr>
        <p:spPr>
          <a:xfrm>
            <a:off x="694797" y="1981916"/>
            <a:ext cx="7763403" cy="2376933"/>
          </a:xfrm>
          <a:prstGeom prst="rect">
            <a:avLst/>
          </a:prstGeom>
        </p:spPr>
        <p:txBody>
          <a:bodyPr vert="horz" wrap="square" lIns="0" tIns="189865" rIns="0" bIns="0" rtlCol="0">
            <a:spAutoFit/>
          </a:bodyPr>
          <a:lstStyle/>
          <a:p>
            <a:pPr marL="355600" indent="-342900" algn="just">
              <a:spcAft>
                <a:spcPts val="1200"/>
              </a:spcAft>
              <a:buFont typeface="Arial" panose="020B0604020202020204" pitchFamily="34" charset="0"/>
              <a:buChar char="•"/>
              <a:tabLst>
                <a:tab pos="424815" algn="l"/>
                <a:tab pos="425450" algn="l"/>
              </a:tabLst>
            </a:pPr>
            <a:r>
              <a:rPr sz="2400" spc="-5" dirty="0">
                <a:latin typeface="Georgia" panose="02040502050405020303" pitchFamily="18" charset="0"/>
                <a:cs typeface="Georgia"/>
              </a:rPr>
              <a:t>Search</a:t>
            </a:r>
            <a:r>
              <a:rPr sz="2400" spc="-10" dirty="0">
                <a:latin typeface="Georgia" panose="02040502050405020303" pitchFamily="18" charset="0"/>
                <a:cs typeface="Georgia"/>
              </a:rPr>
              <a:t> </a:t>
            </a:r>
            <a:r>
              <a:rPr sz="2400" spc="-5" dirty="0">
                <a:latin typeface="Georgia" panose="02040502050405020303" pitchFamily="18" charset="0"/>
                <a:cs typeface="Georgia"/>
              </a:rPr>
              <a:t>Engines:</a:t>
            </a:r>
            <a:endParaRPr lang="en-US" sz="2400" spc="-5" dirty="0">
              <a:latin typeface="Georgia" panose="02040502050405020303" pitchFamily="18" charset="0"/>
              <a:cs typeface="Georgia"/>
            </a:endParaRPr>
          </a:p>
          <a:p>
            <a:pPr marL="755650" lvl="1" indent="-285750" algn="just">
              <a:spcAft>
                <a:spcPts val="1200"/>
              </a:spcAft>
              <a:buFont typeface="Arial" panose="020B0604020202020204" pitchFamily="34" charset="0"/>
              <a:buChar char="•"/>
              <a:tabLst>
                <a:tab pos="424815" algn="l"/>
                <a:tab pos="425450" algn="l"/>
              </a:tabLst>
            </a:pPr>
            <a:r>
              <a:rPr lang="en-US" sz="2000" dirty="0">
                <a:latin typeface="Georgia" panose="02040502050405020303" pitchFamily="18" charset="0"/>
              </a:rPr>
              <a:t>ProQuest Nursing and Allied Health, Wiley, Science Direct, CINAHL, and PubMed/Medline</a:t>
            </a:r>
          </a:p>
          <a:p>
            <a:pPr marL="355600" indent="-342900" algn="just">
              <a:spcAft>
                <a:spcPts val="1200"/>
              </a:spcAft>
              <a:buFont typeface="Arial" panose="020B0604020202020204" pitchFamily="34" charset="0"/>
              <a:buChar char="•"/>
              <a:tabLst>
                <a:tab pos="424815" algn="l"/>
                <a:tab pos="425450" algn="l"/>
              </a:tabLst>
            </a:pPr>
            <a:r>
              <a:rPr sz="2400" spc="-5" dirty="0">
                <a:latin typeface="Georgia" panose="02040502050405020303" pitchFamily="18" charset="0"/>
                <a:cs typeface="Georgia"/>
              </a:rPr>
              <a:t>Limits:</a:t>
            </a:r>
            <a:endParaRPr lang="en-US" sz="2400" dirty="0">
              <a:latin typeface="Georgia" panose="02040502050405020303" pitchFamily="18" charset="0"/>
              <a:cs typeface="Georgia"/>
            </a:endParaRPr>
          </a:p>
          <a:p>
            <a:pPr marL="812800" lvl="1" indent="-342900" algn="just">
              <a:spcAft>
                <a:spcPts val="1200"/>
              </a:spcAft>
              <a:buFont typeface="Arial" panose="020B0604020202020204" pitchFamily="34" charset="0"/>
              <a:buChar char="•"/>
              <a:tabLst>
                <a:tab pos="424815" algn="l"/>
                <a:tab pos="425450" algn="l"/>
              </a:tabLst>
            </a:pPr>
            <a:r>
              <a:rPr sz="2000" spc="-5" dirty="0">
                <a:latin typeface="Georgia" panose="02040502050405020303" pitchFamily="18" charset="0"/>
                <a:cs typeface="Georgia"/>
              </a:rPr>
              <a:t>Peer Reviewed, </a:t>
            </a:r>
            <a:r>
              <a:rPr lang="en-US" sz="2000" spc="-5" dirty="0">
                <a:latin typeface="Georgia" panose="02040502050405020303" pitchFamily="18" charset="0"/>
                <a:cs typeface="Georgia"/>
              </a:rPr>
              <a:t>RCT, English language</a:t>
            </a:r>
            <a:endParaRPr sz="2000" dirty="0">
              <a:latin typeface="Georgia" panose="02040502050405020303" pitchFamily="18" charset="0"/>
              <a:cs typeface="Georgia"/>
            </a:endParaRPr>
          </a:p>
        </p:txBody>
      </p:sp>
      <p:sp>
        <p:nvSpPr>
          <p:cNvPr id="7" name="object 7"/>
          <p:cNvSpPr/>
          <p:nvPr/>
        </p:nvSpPr>
        <p:spPr>
          <a:xfrm>
            <a:off x="7855749" y="3675575"/>
            <a:ext cx="1107299" cy="1467924"/>
          </a:xfrm>
          <a:prstGeom prst="rect">
            <a:avLst/>
          </a:prstGeom>
          <a:blipFill>
            <a:blip r:embed="rId2" cstate="print"/>
            <a:stretch>
              <a:fillRect/>
            </a:stretch>
          </a:blipFill>
        </p:spPr>
        <p:txBody>
          <a:bodyPr wrap="square" lIns="0" tIns="0" rIns="0" bIns="0" rtlCol="0"/>
          <a:lstStyle/>
          <a:p>
            <a:endParaRPr/>
          </a:p>
        </p:txBody>
      </p:sp>
      <p:sp>
        <p:nvSpPr>
          <p:cNvPr id="8" name="object 8"/>
          <p:cNvSpPr txBox="1">
            <a:spLocks noGrp="1"/>
          </p:cNvSpPr>
          <p:nvPr>
            <p:ph type="sldNum" sz="quarter" idx="7"/>
          </p:nvPr>
        </p:nvSpPr>
        <p:spPr>
          <a:prstGeom prst="rect">
            <a:avLst/>
          </a:prstGeom>
        </p:spPr>
        <p:txBody>
          <a:bodyPr vert="horz" wrap="square" lIns="0" tIns="0" rIns="0" bIns="0" rtlCol="0">
            <a:spAutoFit/>
          </a:bodyPr>
          <a:lstStyle/>
          <a:p>
            <a:pPr marL="104139">
              <a:lnSpc>
                <a:spcPts val="1550"/>
              </a:lnSpc>
            </a:pPr>
            <a:fld id="{81D60167-4931-47E6-BA6A-407CBD079E47}" type="slidenum">
              <a:rPr dirty="0"/>
              <a:t>6</a:t>
            </a:fld>
            <a:endParaRP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2712194" y="230882"/>
            <a:ext cx="3717290" cy="756920"/>
          </a:xfrm>
          <a:prstGeom prst="rect">
            <a:avLst/>
          </a:prstGeom>
        </p:spPr>
        <p:txBody>
          <a:bodyPr vert="horz" wrap="square" lIns="0" tIns="12700" rIns="0" bIns="0" rtlCol="0">
            <a:spAutoFit/>
          </a:bodyPr>
          <a:lstStyle/>
          <a:p>
            <a:pPr marL="12700">
              <a:lnSpc>
                <a:spcPct val="100000"/>
              </a:lnSpc>
              <a:spcBef>
                <a:spcPts val="100"/>
              </a:spcBef>
            </a:pPr>
            <a:r>
              <a:rPr sz="4800" spc="-5" dirty="0">
                <a:solidFill>
                  <a:srgbClr val="FFFFFF"/>
                </a:solidFill>
                <a:latin typeface="Georgia"/>
                <a:cs typeface="Georgia"/>
              </a:rPr>
              <a:t>Search</a:t>
            </a:r>
            <a:r>
              <a:rPr sz="4800" spc="-90" dirty="0">
                <a:solidFill>
                  <a:srgbClr val="FFFFFF"/>
                </a:solidFill>
                <a:latin typeface="Georgia"/>
                <a:cs typeface="Georgia"/>
              </a:rPr>
              <a:t> </a:t>
            </a:r>
            <a:r>
              <a:rPr sz="4800" spc="-5" dirty="0">
                <a:solidFill>
                  <a:srgbClr val="FFFFFF"/>
                </a:solidFill>
                <a:latin typeface="Georgia"/>
                <a:cs typeface="Georgia"/>
              </a:rPr>
              <a:t>Terms</a:t>
            </a:r>
            <a:endParaRPr sz="4800">
              <a:latin typeface="Georgia"/>
              <a:cs typeface="Georgia"/>
            </a:endParaRPr>
          </a:p>
        </p:txBody>
      </p:sp>
      <p:sp>
        <p:nvSpPr>
          <p:cNvPr id="3" name="object 3"/>
          <p:cNvSpPr/>
          <p:nvPr/>
        </p:nvSpPr>
        <p:spPr>
          <a:xfrm>
            <a:off x="1999024" y="2297775"/>
            <a:ext cx="5975985" cy="457200"/>
          </a:xfrm>
          <a:custGeom>
            <a:avLst/>
            <a:gdLst/>
            <a:ahLst/>
            <a:cxnLst/>
            <a:rect l="l" t="t" r="r" b="b"/>
            <a:pathLst>
              <a:path w="5975984" h="457200">
                <a:moveTo>
                  <a:pt x="0" y="0"/>
                </a:moveTo>
                <a:lnTo>
                  <a:pt x="5975821" y="0"/>
                </a:lnTo>
                <a:lnTo>
                  <a:pt x="5975821" y="457200"/>
                </a:lnTo>
                <a:lnTo>
                  <a:pt x="0" y="457200"/>
                </a:lnTo>
                <a:lnTo>
                  <a:pt x="0" y="0"/>
                </a:lnTo>
                <a:close/>
              </a:path>
            </a:pathLst>
          </a:custGeom>
          <a:solidFill>
            <a:srgbClr val="FFFFFF"/>
          </a:solidFill>
        </p:spPr>
        <p:txBody>
          <a:bodyPr wrap="square" lIns="0" tIns="0" rIns="0" bIns="0" rtlCol="0"/>
          <a:lstStyle/>
          <a:p>
            <a:endParaRPr/>
          </a:p>
        </p:txBody>
      </p:sp>
      <p:sp>
        <p:nvSpPr>
          <p:cNvPr id="4" name="object 4"/>
          <p:cNvSpPr/>
          <p:nvPr/>
        </p:nvSpPr>
        <p:spPr>
          <a:xfrm>
            <a:off x="1999024" y="2754975"/>
            <a:ext cx="6013450" cy="457200"/>
          </a:xfrm>
          <a:custGeom>
            <a:avLst/>
            <a:gdLst/>
            <a:ahLst/>
            <a:cxnLst/>
            <a:rect l="l" t="t" r="r" b="b"/>
            <a:pathLst>
              <a:path w="6013450" h="457200">
                <a:moveTo>
                  <a:pt x="0" y="0"/>
                </a:moveTo>
                <a:lnTo>
                  <a:pt x="6012842" y="0"/>
                </a:lnTo>
                <a:lnTo>
                  <a:pt x="6012842" y="457199"/>
                </a:lnTo>
                <a:lnTo>
                  <a:pt x="0" y="457199"/>
                </a:lnTo>
                <a:lnTo>
                  <a:pt x="0" y="0"/>
                </a:lnTo>
                <a:close/>
              </a:path>
            </a:pathLst>
          </a:custGeom>
          <a:solidFill>
            <a:srgbClr val="FFFFFF"/>
          </a:solidFill>
        </p:spPr>
        <p:txBody>
          <a:bodyPr wrap="square" lIns="0" tIns="0" rIns="0" bIns="0" rtlCol="0"/>
          <a:lstStyle/>
          <a:p>
            <a:endParaRPr/>
          </a:p>
        </p:txBody>
      </p:sp>
      <p:sp>
        <p:nvSpPr>
          <p:cNvPr id="5" name="object 5"/>
          <p:cNvSpPr/>
          <p:nvPr/>
        </p:nvSpPr>
        <p:spPr>
          <a:xfrm>
            <a:off x="1999024" y="3212175"/>
            <a:ext cx="4741545" cy="457200"/>
          </a:xfrm>
          <a:custGeom>
            <a:avLst/>
            <a:gdLst/>
            <a:ahLst/>
            <a:cxnLst/>
            <a:rect l="l" t="t" r="r" b="b"/>
            <a:pathLst>
              <a:path w="4741545" h="457200">
                <a:moveTo>
                  <a:pt x="0" y="0"/>
                </a:moveTo>
                <a:lnTo>
                  <a:pt x="4741106" y="0"/>
                </a:lnTo>
                <a:lnTo>
                  <a:pt x="4741106" y="457200"/>
                </a:lnTo>
                <a:lnTo>
                  <a:pt x="0" y="457200"/>
                </a:lnTo>
                <a:lnTo>
                  <a:pt x="0" y="0"/>
                </a:lnTo>
                <a:close/>
              </a:path>
            </a:pathLst>
          </a:custGeom>
          <a:solidFill>
            <a:srgbClr val="FFFFFF"/>
          </a:solidFill>
        </p:spPr>
        <p:txBody>
          <a:bodyPr wrap="square" lIns="0" tIns="0" rIns="0" bIns="0" rtlCol="0"/>
          <a:lstStyle/>
          <a:p>
            <a:endParaRPr/>
          </a:p>
        </p:txBody>
      </p:sp>
      <p:sp>
        <p:nvSpPr>
          <p:cNvPr id="6" name="object 6"/>
          <p:cNvSpPr txBox="1"/>
          <p:nvPr/>
        </p:nvSpPr>
        <p:spPr>
          <a:xfrm>
            <a:off x="609600" y="1592168"/>
            <a:ext cx="6787986" cy="3090590"/>
          </a:xfrm>
          <a:prstGeom prst="rect">
            <a:avLst/>
          </a:prstGeom>
        </p:spPr>
        <p:txBody>
          <a:bodyPr vert="horz" wrap="square" lIns="0" tIns="12700" rIns="0" bIns="0" rtlCol="0">
            <a:spAutoFit/>
          </a:bodyPr>
          <a:lstStyle/>
          <a:p>
            <a:pPr algn="just">
              <a:spcAft>
                <a:spcPts val="1200"/>
              </a:spcAft>
            </a:pPr>
            <a:r>
              <a:rPr lang="en-US" sz="2000" dirty="0">
                <a:latin typeface="Georgia" panose="02040502050405020303" pitchFamily="18" charset="0"/>
              </a:rPr>
              <a:t>(“Parkinson's disease” </a:t>
            </a:r>
            <a:r>
              <a:rPr lang="en-US" sz="2000" b="1" dirty="0">
                <a:latin typeface="Georgia" panose="02040502050405020303" pitchFamily="18" charset="0"/>
              </a:rPr>
              <a:t>OR</a:t>
            </a:r>
            <a:r>
              <a:rPr lang="en-US" sz="2000" dirty="0">
                <a:latin typeface="Georgia" panose="02040502050405020303" pitchFamily="18" charset="0"/>
              </a:rPr>
              <a:t> “Parkinson disease” </a:t>
            </a:r>
            <a:r>
              <a:rPr lang="en-US" sz="2000" b="1" dirty="0">
                <a:latin typeface="Georgia" panose="02040502050405020303" pitchFamily="18" charset="0"/>
              </a:rPr>
              <a:t>OR</a:t>
            </a:r>
            <a:r>
              <a:rPr lang="en-US" sz="2000" dirty="0">
                <a:latin typeface="Georgia" panose="02040502050405020303" pitchFamily="18" charset="0"/>
              </a:rPr>
              <a:t> "PD" </a:t>
            </a:r>
            <a:r>
              <a:rPr lang="en-US" sz="2000" b="1" dirty="0">
                <a:latin typeface="Georgia" panose="02040502050405020303" pitchFamily="18" charset="0"/>
              </a:rPr>
              <a:t>OR</a:t>
            </a:r>
            <a:r>
              <a:rPr lang="en-US" sz="2000" dirty="0">
                <a:latin typeface="Georgia" panose="02040502050405020303" pitchFamily="18" charset="0"/>
              </a:rPr>
              <a:t> “</a:t>
            </a:r>
            <a:r>
              <a:rPr lang="en-US" sz="2000" dirty="0" err="1">
                <a:latin typeface="Georgia" panose="02040502050405020303" pitchFamily="18" charset="0"/>
              </a:rPr>
              <a:t>Parkinsons</a:t>
            </a:r>
            <a:r>
              <a:rPr lang="en-US" sz="2000" dirty="0">
                <a:latin typeface="Georgia" panose="02040502050405020303" pitchFamily="18" charset="0"/>
              </a:rPr>
              <a:t> disease” </a:t>
            </a:r>
            <a:r>
              <a:rPr lang="en-US" sz="2000" b="1" dirty="0">
                <a:latin typeface="Georgia" panose="02040502050405020303" pitchFamily="18" charset="0"/>
              </a:rPr>
              <a:t>OR</a:t>
            </a:r>
            <a:r>
              <a:rPr lang="en-US" sz="2000" dirty="0">
                <a:latin typeface="Georgia" panose="02040502050405020303" pitchFamily="18" charset="0"/>
              </a:rPr>
              <a:t> “Parkinson’s”) </a:t>
            </a:r>
            <a:endParaRPr lang="en-US" sz="2000" b="0" dirty="0">
              <a:effectLst/>
              <a:latin typeface="Georgia" panose="02040502050405020303" pitchFamily="18" charset="0"/>
            </a:endParaRPr>
          </a:p>
          <a:p>
            <a:pPr algn="just">
              <a:spcAft>
                <a:spcPts val="1200"/>
              </a:spcAft>
            </a:pPr>
            <a:r>
              <a:rPr lang="en-US" sz="2000" b="1" dirty="0">
                <a:latin typeface="Georgia" panose="02040502050405020303" pitchFamily="18" charset="0"/>
              </a:rPr>
              <a:t>AND</a:t>
            </a:r>
            <a:r>
              <a:rPr lang="en-US" sz="2000" dirty="0">
                <a:latin typeface="Georgia" panose="02040502050405020303" pitchFamily="18" charset="0"/>
              </a:rPr>
              <a:t> </a:t>
            </a:r>
            <a:endParaRPr lang="en-US" sz="2000" b="0" dirty="0">
              <a:effectLst/>
              <a:latin typeface="Georgia" panose="02040502050405020303" pitchFamily="18" charset="0"/>
            </a:endParaRPr>
          </a:p>
          <a:p>
            <a:pPr algn="just">
              <a:spcAft>
                <a:spcPts val="1200"/>
              </a:spcAft>
            </a:pPr>
            <a:r>
              <a:rPr lang="en-US" sz="2000" dirty="0">
                <a:latin typeface="Georgia" panose="02040502050405020303" pitchFamily="18" charset="0"/>
              </a:rPr>
              <a:t>(“mind-body exercise” </a:t>
            </a:r>
            <a:r>
              <a:rPr lang="en-US" sz="2000" b="1" dirty="0">
                <a:latin typeface="Georgia" panose="02040502050405020303" pitchFamily="18" charset="0"/>
              </a:rPr>
              <a:t>OR</a:t>
            </a:r>
            <a:r>
              <a:rPr lang="en-US" sz="2000" dirty="0">
                <a:latin typeface="Georgia" panose="02040502050405020303" pitchFamily="18" charset="0"/>
              </a:rPr>
              <a:t> “fitness” </a:t>
            </a:r>
            <a:r>
              <a:rPr lang="en-US" sz="2000" b="1" dirty="0">
                <a:latin typeface="Georgia" panose="02040502050405020303" pitchFamily="18" charset="0"/>
              </a:rPr>
              <a:t>OR</a:t>
            </a:r>
            <a:r>
              <a:rPr lang="en-US" sz="2000" dirty="0">
                <a:latin typeface="Georgia" panose="02040502050405020303" pitchFamily="18" charset="0"/>
              </a:rPr>
              <a:t> “recreational activities” </a:t>
            </a:r>
            <a:r>
              <a:rPr lang="en-US" sz="2000" b="1" dirty="0">
                <a:latin typeface="Georgia" panose="02040502050405020303" pitchFamily="18" charset="0"/>
              </a:rPr>
              <a:t>OR</a:t>
            </a:r>
            <a:r>
              <a:rPr lang="en-US" sz="2000" dirty="0">
                <a:latin typeface="Georgia" panose="02040502050405020303" pitchFamily="18" charset="0"/>
              </a:rPr>
              <a:t> “hobbies” </a:t>
            </a:r>
            <a:r>
              <a:rPr lang="en-US" sz="2000" b="1" dirty="0">
                <a:latin typeface="Georgia" panose="02040502050405020303" pitchFamily="18" charset="0"/>
              </a:rPr>
              <a:t>OR</a:t>
            </a:r>
            <a:r>
              <a:rPr lang="en-US" sz="2000" dirty="0">
                <a:latin typeface="Georgia" panose="02040502050405020303" pitchFamily="18" charset="0"/>
              </a:rPr>
              <a:t> “exercise”) </a:t>
            </a:r>
            <a:endParaRPr lang="en-US" sz="2000" b="0" dirty="0">
              <a:effectLst/>
              <a:latin typeface="Georgia" panose="02040502050405020303" pitchFamily="18" charset="0"/>
            </a:endParaRPr>
          </a:p>
          <a:p>
            <a:pPr algn="just">
              <a:spcAft>
                <a:spcPts val="1200"/>
              </a:spcAft>
            </a:pPr>
            <a:r>
              <a:rPr lang="en-US" sz="2000" b="1" dirty="0">
                <a:latin typeface="Georgia" panose="02040502050405020303" pitchFamily="18" charset="0"/>
              </a:rPr>
              <a:t>AND</a:t>
            </a:r>
            <a:r>
              <a:rPr lang="en-US" sz="2000" dirty="0">
                <a:latin typeface="Georgia" panose="02040502050405020303" pitchFamily="18" charset="0"/>
              </a:rPr>
              <a:t> </a:t>
            </a:r>
            <a:endParaRPr lang="en-US" sz="2000" b="0" dirty="0">
              <a:effectLst/>
              <a:latin typeface="Georgia" panose="02040502050405020303" pitchFamily="18" charset="0"/>
            </a:endParaRPr>
          </a:p>
          <a:p>
            <a:pPr algn="just">
              <a:spcAft>
                <a:spcPts val="1200"/>
              </a:spcAft>
            </a:pPr>
            <a:r>
              <a:rPr lang="en-US" sz="2000" dirty="0">
                <a:latin typeface="Georgia" panose="02040502050405020303" pitchFamily="18" charset="0"/>
              </a:rPr>
              <a:t>(“RCT” </a:t>
            </a:r>
            <a:r>
              <a:rPr lang="en-US" sz="2000" b="1" dirty="0">
                <a:latin typeface="Georgia" panose="02040502050405020303" pitchFamily="18" charset="0"/>
              </a:rPr>
              <a:t>OR</a:t>
            </a:r>
            <a:r>
              <a:rPr lang="en-US" sz="2000" dirty="0">
                <a:latin typeface="Georgia" panose="02040502050405020303" pitchFamily="18" charset="0"/>
              </a:rPr>
              <a:t> “Randomized Control Trial" </a:t>
            </a:r>
            <a:r>
              <a:rPr lang="en-US" sz="2000" b="1" dirty="0">
                <a:latin typeface="Georgia" panose="02040502050405020303" pitchFamily="18" charset="0"/>
              </a:rPr>
              <a:t>OR</a:t>
            </a:r>
            <a:r>
              <a:rPr lang="en-US" sz="2000" dirty="0">
                <a:latin typeface="Georgia" panose="02040502050405020303" pitchFamily="18" charset="0"/>
              </a:rPr>
              <a:t> "</a:t>
            </a:r>
            <a:r>
              <a:rPr lang="en-US" sz="2000" dirty="0" err="1">
                <a:latin typeface="Georgia" panose="02040502050405020303" pitchFamily="18" charset="0"/>
              </a:rPr>
              <a:t>Randomised</a:t>
            </a:r>
            <a:r>
              <a:rPr lang="en-US" sz="2000" dirty="0">
                <a:latin typeface="Georgia" panose="02040502050405020303" pitchFamily="18" charset="0"/>
              </a:rPr>
              <a:t> Control Trial")</a:t>
            </a:r>
          </a:p>
        </p:txBody>
      </p:sp>
      <p:sp>
        <p:nvSpPr>
          <p:cNvPr id="7" name="object 7"/>
          <p:cNvSpPr/>
          <p:nvPr/>
        </p:nvSpPr>
        <p:spPr>
          <a:xfrm>
            <a:off x="7855749" y="3675575"/>
            <a:ext cx="1107299" cy="1467924"/>
          </a:xfrm>
          <a:prstGeom prst="rect">
            <a:avLst/>
          </a:prstGeom>
          <a:blipFill>
            <a:blip r:embed="rId2" cstate="print"/>
            <a:stretch>
              <a:fillRect/>
            </a:stretch>
          </a:blipFill>
        </p:spPr>
        <p:txBody>
          <a:bodyPr wrap="square" lIns="0" tIns="0" rIns="0" bIns="0" rtlCol="0"/>
          <a:lstStyle/>
          <a:p>
            <a:endParaRPr/>
          </a:p>
        </p:txBody>
      </p:sp>
      <p:sp>
        <p:nvSpPr>
          <p:cNvPr id="8" name="object 8"/>
          <p:cNvSpPr/>
          <p:nvPr/>
        </p:nvSpPr>
        <p:spPr>
          <a:xfrm>
            <a:off x="7138065" y="1836601"/>
            <a:ext cx="1813724" cy="1813724"/>
          </a:xfrm>
          <a:prstGeom prst="rect">
            <a:avLst/>
          </a:prstGeom>
          <a:blipFill>
            <a:blip r:embed="rId3" cstate="print"/>
            <a:stretch>
              <a:fillRect/>
            </a:stretch>
          </a:blipFill>
        </p:spPr>
        <p:txBody>
          <a:bodyPr wrap="square" lIns="0" tIns="0" rIns="0" bIns="0" rtlCol="0"/>
          <a:lstStyle/>
          <a:p>
            <a:endParaRPr/>
          </a:p>
        </p:txBody>
      </p:sp>
      <p:sp>
        <p:nvSpPr>
          <p:cNvPr id="9" name="object 9"/>
          <p:cNvSpPr txBox="1">
            <a:spLocks noGrp="1"/>
          </p:cNvSpPr>
          <p:nvPr>
            <p:ph type="sldNum" sz="quarter" idx="7"/>
          </p:nvPr>
        </p:nvSpPr>
        <p:spPr>
          <a:prstGeom prst="rect">
            <a:avLst/>
          </a:prstGeom>
        </p:spPr>
        <p:txBody>
          <a:bodyPr vert="horz" wrap="square" lIns="0" tIns="0" rIns="0" bIns="0" rtlCol="0">
            <a:spAutoFit/>
          </a:bodyPr>
          <a:lstStyle/>
          <a:p>
            <a:pPr marL="104139">
              <a:lnSpc>
                <a:spcPts val="1550"/>
              </a:lnSpc>
            </a:pPr>
            <a:fld id="{81D60167-4931-47E6-BA6A-407CBD079E47}" type="slidenum">
              <a:rPr dirty="0"/>
              <a:t>7</a:t>
            </a:fld>
            <a:endParaRP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1202430"/>
            <a:ext cx="9144000" cy="3980815"/>
          </a:xfrm>
          <a:custGeom>
            <a:avLst/>
            <a:gdLst/>
            <a:ahLst/>
            <a:cxnLst/>
            <a:rect l="l" t="t" r="r" b="b"/>
            <a:pathLst>
              <a:path w="9144000" h="3980815">
                <a:moveTo>
                  <a:pt x="0" y="3980399"/>
                </a:moveTo>
                <a:lnTo>
                  <a:pt x="9143999" y="3980399"/>
                </a:lnTo>
                <a:lnTo>
                  <a:pt x="9143999" y="0"/>
                </a:lnTo>
                <a:lnTo>
                  <a:pt x="0" y="0"/>
                </a:lnTo>
                <a:lnTo>
                  <a:pt x="0" y="3980399"/>
                </a:lnTo>
                <a:close/>
              </a:path>
            </a:pathLst>
          </a:custGeom>
          <a:solidFill>
            <a:srgbClr val="FFFFFF"/>
          </a:solidFill>
        </p:spPr>
        <p:txBody>
          <a:bodyPr wrap="square" lIns="0" tIns="0" rIns="0" bIns="0" rtlCol="0"/>
          <a:lstStyle/>
          <a:p>
            <a:endParaRPr/>
          </a:p>
        </p:txBody>
      </p:sp>
      <p:sp>
        <p:nvSpPr>
          <p:cNvPr id="3" name="object 3"/>
          <p:cNvSpPr/>
          <p:nvPr/>
        </p:nvSpPr>
        <p:spPr>
          <a:xfrm>
            <a:off x="4526626" y="571349"/>
            <a:ext cx="4617720" cy="590550"/>
          </a:xfrm>
          <a:custGeom>
            <a:avLst/>
            <a:gdLst/>
            <a:ahLst/>
            <a:cxnLst/>
            <a:rect l="l" t="t" r="r" b="b"/>
            <a:pathLst>
              <a:path w="4617720" h="590550">
                <a:moveTo>
                  <a:pt x="4616173" y="590501"/>
                </a:moveTo>
                <a:lnTo>
                  <a:pt x="0" y="590501"/>
                </a:lnTo>
                <a:lnTo>
                  <a:pt x="4617372" y="0"/>
                </a:lnTo>
                <a:lnTo>
                  <a:pt x="4616173" y="590501"/>
                </a:lnTo>
                <a:close/>
              </a:path>
            </a:pathLst>
          </a:custGeom>
          <a:solidFill>
            <a:srgbClr val="FFFFFF">
              <a:alpha val="6666"/>
            </a:srgbClr>
          </a:solidFill>
        </p:spPr>
        <p:txBody>
          <a:bodyPr wrap="square" lIns="0" tIns="0" rIns="0" bIns="0" rtlCol="0"/>
          <a:lstStyle/>
          <a:p>
            <a:endParaRPr/>
          </a:p>
        </p:txBody>
      </p:sp>
      <p:sp>
        <p:nvSpPr>
          <p:cNvPr id="4" name="object 4"/>
          <p:cNvSpPr/>
          <p:nvPr/>
        </p:nvSpPr>
        <p:spPr>
          <a:xfrm>
            <a:off x="4526626" y="1162132"/>
            <a:ext cx="4617720" cy="571500"/>
          </a:xfrm>
          <a:custGeom>
            <a:avLst/>
            <a:gdLst/>
            <a:ahLst/>
            <a:cxnLst/>
            <a:rect l="l" t="t" r="r" b="b"/>
            <a:pathLst>
              <a:path w="4617720" h="571500">
                <a:moveTo>
                  <a:pt x="4617372" y="571095"/>
                </a:moveTo>
                <a:lnTo>
                  <a:pt x="0" y="0"/>
                </a:lnTo>
                <a:lnTo>
                  <a:pt x="4616173" y="0"/>
                </a:lnTo>
                <a:lnTo>
                  <a:pt x="4617372" y="571095"/>
                </a:lnTo>
                <a:close/>
              </a:path>
            </a:pathLst>
          </a:custGeom>
          <a:solidFill>
            <a:srgbClr val="000000">
              <a:alpha val="7843"/>
            </a:srgbClr>
          </a:solidFill>
        </p:spPr>
        <p:txBody>
          <a:bodyPr wrap="square" lIns="0" tIns="0" rIns="0" bIns="0" rtlCol="0"/>
          <a:lstStyle/>
          <a:p>
            <a:endParaRPr/>
          </a:p>
        </p:txBody>
      </p:sp>
      <p:sp>
        <p:nvSpPr>
          <p:cNvPr id="5" name="object 5"/>
          <p:cNvSpPr txBox="1">
            <a:spLocks noGrp="1"/>
          </p:cNvSpPr>
          <p:nvPr>
            <p:ph type="title"/>
          </p:nvPr>
        </p:nvSpPr>
        <p:spPr>
          <a:xfrm>
            <a:off x="3055243" y="230882"/>
            <a:ext cx="3033513" cy="756919"/>
          </a:xfrm>
          <a:prstGeom prst="rect">
            <a:avLst/>
          </a:prstGeom>
        </p:spPr>
        <p:txBody>
          <a:bodyPr vert="horz" wrap="square" lIns="0" tIns="12700" rIns="0" bIns="0" rtlCol="0">
            <a:spAutoFit/>
          </a:bodyPr>
          <a:lstStyle/>
          <a:p>
            <a:pPr marL="12700">
              <a:lnSpc>
                <a:spcPct val="100000"/>
              </a:lnSpc>
              <a:spcBef>
                <a:spcPts val="100"/>
              </a:spcBef>
            </a:pPr>
            <a:r>
              <a:rPr lang="en-US" spc="-5" dirty="0"/>
              <a:t>Definitions</a:t>
            </a:r>
            <a:endParaRPr spc="-5" dirty="0"/>
          </a:p>
        </p:txBody>
      </p:sp>
      <p:sp>
        <p:nvSpPr>
          <p:cNvPr id="6" name="object 6"/>
          <p:cNvSpPr txBox="1"/>
          <p:nvPr/>
        </p:nvSpPr>
        <p:spPr>
          <a:xfrm>
            <a:off x="530225" y="1778014"/>
            <a:ext cx="7992745" cy="2165336"/>
          </a:xfrm>
          <a:prstGeom prst="rect">
            <a:avLst/>
          </a:prstGeom>
        </p:spPr>
        <p:txBody>
          <a:bodyPr vert="horz" wrap="square" lIns="0" tIns="10795" rIns="0" bIns="0" rtlCol="0">
            <a:spAutoFit/>
          </a:bodyPr>
          <a:lstStyle/>
          <a:p>
            <a:pPr marL="285750" indent="-285750" algn="just" fontAlgn="base">
              <a:spcAft>
                <a:spcPts val="1200"/>
              </a:spcAft>
              <a:buFont typeface="Arial" panose="020B0604020202020204" pitchFamily="34" charset="0"/>
              <a:buChar char="•"/>
            </a:pPr>
            <a:r>
              <a:rPr lang="en-US" sz="2000" b="1" dirty="0">
                <a:latin typeface="Georgia" panose="02040502050405020303" pitchFamily="18" charset="0"/>
              </a:rPr>
              <a:t>Recreational activities </a:t>
            </a:r>
            <a:r>
              <a:rPr lang="en-US" sz="2000" dirty="0">
                <a:latin typeface="Georgia" panose="02040502050405020303" pitchFamily="18" charset="0"/>
              </a:rPr>
              <a:t>- physical or mental activity pursued primarily for pleasure</a:t>
            </a:r>
            <a:r>
              <a:rPr lang="en-US" sz="2000" baseline="30000" dirty="0">
                <a:latin typeface="Georgia" panose="02040502050405020303" pitchFamily="18" charset="0"/>
              </a:rPr>
              <a:t>1</a:t>
            </a:r>
            <a:endParaRPr lang="en-US" sz="2000" dirty="0">
              <a:latin typeface="Georgia" panose="02040502050405020303" pitchFamily="18" charset="0"/>
            </a:endParaRPr>
          </a:p>
          <a:p>
            <a:pPr marL="285750" indent="-285750" algn="just" fontAlgn="base">
              <a:spcAft>
                <a:spcPts val="1200"/>
              </a:spcAft>
              <a:buFont typeface="Arial" panose="020B0604020202020204" pitchFamily="34" charset="0"/>
              <a:buChar char="•"/>
            </a:pPr>
            <a:r>
              <a:rPr lang="en-US" sz="2000" b="1" dirty="0">
                <a:latin typeface="Georgia" panose="02040502050405020303" pitchFamily="18" charset="0"/>
              </a:rPr>
              <a:t>Hobby</a:t>
            </a:r>
            <a:r>
              <a:rPr lang="en-US" sz="2000" dirty="0">
                <a:latin typeface="Georgia" panose="02040502050405020303" pitchFamily="18" charset="0"/>
              </a:rPr>
              <a:t> - an activity done regularly in one's leisure time for pleasure</a:t>
            </a:r>
            <a:r>
              <a:rPr lang="en-US" sz="2000" baseline="30000" dirty="0">
                <a:latin typeface="Georgia" panose="02040502050405020303" pitchFamily="18" charset="0"/>
              </a:rPr>
              <a:t>1</a:t>
            </a:r>
            <a:endParaRPr lang="en-US" sz="2000" dirty="0">
              <a:latin typeface="Georgia" panose="02040502050405020303" pitchFamily="18" charset="0"/>
            </a:endParaRPr>
          </a:p>
          <a:p>
            <a:pPr marL="285750" indent="-285750" algn="just" fontAlgn="base">
              <a:spcAft>
                <a:spcPts val="1200"/>
              </a:spcAft>
              <a:buFont typeface="Arial" panose="020B0604020202020204" pitchFamily="34" charset="0"/>
              <a:buChar char="•"/>
            </a:pPr>
            <a:r>
              <a:rPr lang="en-US" sz="2000" b="1" dirty="0">
                <a:latin typeface="Georgia" panose="02040502050405020303" pitchFamily="18" charset="0"/>
              </a:rPr>
              <a:t>Leisure activities</a:t>
            </a:r>
            <a:r>
              <a:rPr lang="en-US" sz="2000" dirty="0">
                <a:latin typeface="Georgia" panose="02040502050405020303" pitchFamily="18" charset="0"/>
              </a:rPr>
              <a:t> - an activity free from the demands of work or duty with a sense of unhurried ease</a:t>
            </a:r>
            <a:r>
              <a:rPr lang="en-US" sz="2000" baseline="30000" dirty="0">
                <a:latin typeface="Georgia" panose="02040502050405020303" pitchFamily="18" charset="0"/>
              </a:rPr>
              <a:t>1</a:t>
            </a:r>
            <a:endParaRPr lang="en-US" sz="2000" dirty="0">
              <a:latin typeface="Georgia" panose="02040502050405020303" pitchFamily="18" charset="0"/>
            </a:endParaRPr>
          </a:p>
        </p:txBody>
      </p:sp>
      <p:sp>
        <p:nvSpPr>
          <p:cNvPr id="7" name="object 7"/>
          <p:cNvSpPr/>
          <p:nvPr/>
        </p:nvSpPr>
        <p:spPr>
          <a:xfrm>
            <a:off x="7855749" y="3675575"/>
            <a:ext cx="1107299" cy="1467924"/>
          </a:xfrm>
          <a:prstGeom prst="rect">
            <a:avLst/>
          </a:prstGeom>
          <a:blipFill>
            <a:blip r:embed="rId2" cstate="print"/>
            <a:stretch>
              <a:fillRect/>
            </a:stretch>
          </a:blipFill>
        </p:spPr>
        <p:txBody>
          <a:bodyPr wrap="square" lIns="0" tIns="0" rIns="0" bIns="0" rtlCol="0"/>
          <a:lstStyle/>
          <a:p>
            <a:endParaRPr/>
          </a:p>
        </p:txBody>
      </p:sp>
      <p:sp>
        <p:nvSpPr>
          <p:cNvPr id="8" name="object 8"/>
          <p:cNvSpPr txBox="1">
            <a:spLocks noGrp="1"/>
          </p:cNvSpPr>
          <p:nvPr>
            <p:ph type="sldNum" sz="quarter" idx="7"/>
          </p:nvPr>
        </p:nvSpPr>
        <p:spPr>
          <a:prstGeom prst="rect">
            <a:avLst/>
          </a:prstGeom>
        </p:spPr>
        <p:txBody>
          <a:bodyPr vert="horz" wrap="square" lIns="0" tIns="0" rIns="0" bIns="0" rtlCol="0">
            <a:spAutoFit/>
          </a:bodyPr>
          <a:lstStyle/>
          <a:p>
            <a:pPr marL="104139">
              <a:lnSpc>
                <a:spcPts val="1550"/>
              </a:lnSpc>
            </a:pPr>
            <a:fld id="{81D60167-4931-47E6-BA6A-407CBD079E47}" type="slidenum">
              <a:rPr dirty="0"/>
              <a:t>8</a:t>
            </a:fld>
            <a:endParaRP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1200150"/>
            <a:ext cx="9144000" cy="3980815"/>
          </a:xfrm>
          <a:custGeom>
            <a:avLst/>
            <a:gdLst/>
            <a:ahLst/>
            <a:cxnLst/>
            <a:rect l="l" t="t" r="r" b="b"/>
            <a:pathLst>
              <a:path w="9144000" h="3980815">
                <a:moveTo>
                  <a:pt x="0" y="3980399"/>
                </a:moveTo>
                <a:lnTo>
                  <a:pt x="9143999" y="3980399"/>
                </a:lnTo>
                <a:lnTo>
                  <a:pt x="9143999" y="0"/>
                </a:lnTo>
                <a:lnTo>
                  <a:pt x="0" y="0"/>
                </a:lnTo>
                <a:lnTo>
                  <a:pt x="0" y="3980399"/>
                </a:lnTo>
                <a:close/>
              </a:path>
            </a:pathLst>
          </a:custGeom>
          <a:solidFill>
            <a:srgbClr val="FFFFFF"/>
          </a:solidFill>
        </p:spPr>
        <p:txBody>
          <a:bodyPr wrap="square" lIns="0" tIns="0" rIns="0" bIns="0" rtlCol="0"/>
          <a:lstStyle/>
          <a:p>
            <a:endParaRPr/>
          </a:p>
        </p:txBody>
      </p:sp>
      <p:sp>
        <p:nvSpPr>
          <p:cNvPr id="3" name="object 3"/>
          <p:cNvSpPr/>
          <p:nvPr/>
        </p:nvSpPr>
        <p:spPr>
          <a:xfrm>
            <a:off x="4526626" y="571349"/>
            <a:ext cx="4617720" cy="590550"/>
          </a:xfrm>
          <a:custGeom>
            <a:avLst/>
            <a:gdLst/>
            <a:ahLst/>
            <a:cxnLst/>
            <a:rect l="l" t="t" r="r" b="b"/>
            <a:pathLst>
              <a:path w="4617720" h="590550">
                <a:moveTo>
                  <a:pt x="4616173" y="590501"/>
                </a:moveTo>
                <a:lnTo>
                  <a:pt x="0" y="590501"/>
                </a:lnTo>
                <a:lnTo>
                  <a:pt x="4617372" y="0"/>
                </a:lnTo>
                <a:lnTo>
                  <a:pt x="4616173" y="590501"/>
                </a:lnTo>
                <a:close/>
              </a:path>
            </a:pathLst>
          </a:custGeom>
          <a:solidFill>
            <a:srgbClr val="FFFFFF">
              <a:alpha val="6666"/>
            </a:srgbClr>
          </a:solidFill>
        </p:spPr>
        <p:txBody>
          <a:bodyPr wrap="square" lIns="0" tIns="0" rIns="0" bIns="0" rtlCol="0"/>
          <a:lstStyle/>
          <a:p>
            <a:endParaRPr/>
          </a:p>
        </p:txBody>
      </p:sp>
      <p:sp>
        <p:nvSpPr>
          <p:cNvPr id="4" name="object 4"/>
          <p:cNvSpPr/>
          <p:nvPr/>
        </p:nvSpPr>
        <p:spPr>
          <a:xfrm>
            <a:off x="4526626" y="1162132"/>
            <a:ext cx="4617720" cy="571500"/>
          </a:xfrm>
          <a:custGeom>
            <a:avLst/>
            <a:gdLst/>
            <a:ahLst/>
            <a:cxnLst/>
            <a:rect l="l" t="t" r="r" b="b"/>
            <a:pathLst>
              <a:path w="4617720" h="571500">
                <a:moveTo>
                  <a:pt x="4617372" y="571095"/>
                </a:moveTo>
                <a:lnTo>
                  <a:pt x="0" y="0"/>
                </a:lnTo>
                <a:lnTo>
                  <a:pt x="4616173" y="0"/>
                </a:lnTo>
                <a:lnTo>
                  <a:pt x="4617372" y="571095"/>
                </a:lnTo>
                <a:close/>
              </a:path>
            </a:pathLst>
          </a:custGeom>
          <a:solidFill>
            <a:srgbClr val="000000">
              <a:alpha val="7843"/>
            </a:srgbClr>
          </a:solidFill>
        </p:spPr>
        <p:txBody>
          <a:bodyPr wrap="square" lIns="0" tIns="0" rIns="0" bIns="0" rtlCol="0"/>
          <a:lstStyle/>
          <a:p>
            <a:endParaRPr/>
          </a:p>
        </p:txBody>
      </p:sp>
      <p:sp>
        <p:nvSpPr>
          <p:cNvPr id="5" name="object 5"/>
          <p:cNvSpPr txBox="1">
            <a:spLocks noGrp="1"/>
          </p:cNvSpPr>
          <p:nvPr>
            <p:ph type="title"/>
          </p:nvPr>
        </p:nvSpPr>
        <p:spPr>
          <a:prstGeom prst="rect">
            <a:avLst/>
          </a:prstGeom>
        </p:spPr>
        <p:txBody>
          <a:bodyPr vert="horz" wrap="square" lIns="0" tIns="12700" rIns="0" bIns="0" rtlCol="0">
            <a:spAutoFit/>
          </a:bodyPr>
          <a:lstStyle/>
          <a:p>
            <a:pPr marL="12700">
              <a:lnSpc>
                <a:spcPct val="100000"/>
              </a:lnSpc>
              <a:spcBef>
                <a:spcPts val="100"/>
              </a:spcBef>
            </a:pPr>
            <a:r>
              <a:rPr spc="-5" dirty="0"/>
              <a:t>Definitions</a:t>
            </a:r>
          </a:p>
        </p:txBody>
      </p:sp>
      <p:sp>
        <p:nvSpPr>
          <p:cNvPr id="6" name="object 6"/>
          <p:cNvSpPr txBox="1"/>
          <p:nvPr/>
        </p:nvSpPr>
        <p:spPr>
          <a:xfrm>
            <a:off x="530225" y="2087278"/>
            <a:ext cx="7992745" cy="1703672"/>
          </a:xfrm>
          <a:prstGeom prst="rect">
            <a:avLst/>
          </a:prstGeom>
        </p:spPr>
        <p:txBody>
          <a:bodyPr vert="horz" wrap="square" lIns="0" tIns="10795" rIns="0" bIns="0" rtlCol="0">
            <a:spAutoFit/>
          </a:bodyPr>
          <a:lstStyle/>
          <a:p>
            <a:pPr marL="285750" indent="-285750" algn="just" fontAlgn="base">
              <a:spcAft>
                <a:spcPts val="1200"/>
              </a:spcAft>
              <a:buFont typeface="Arial" panose="020B0604020202020204" pitchFamily="34" charset="0"/>
              <a:buChar char="•"/>
            </a:pPr>
            <a:r>
              <a:rPr lang="en-US" sz="2000" b="1" dirty="0">
                <a:latin typeface="Georgia" panose="02040502050405020303" pitchFamily="18" charset="0"/>
              </a:rPr>
              <a:t>Non-conventional</a:t>
            </a:r>
            <a:r>
              <a:rPr lang="en-US" sz="2000" dirty="0">
                <a:latin typeface="Georgia" panose="02040502050405020303" pitchFamily="18" charset="0"/>
              </a:rPr>
              <a:t> - not part of a standard physical therapy protocol</a:t>
            </a:r>
            <a:r>
              <a:rPr lang="en-US" sz="2000" baseline="30000" dirty="0">
                <a:latin typeface="Georgia" panose="02040502050405020303" pitchFamily="18" charset="0"/>
              </a:rPr>
              <a:t>1</a:t>
            </a:r>
            <a:endParaRPr lang="en-US" sz="2000" dirty="0">
              <a:latin typeface="Georgia" panose="02040502050405020303" pitchFamily="18" charset="0"/>
            </a:endParaRPr>
          </a:p>
          <a:p>
            <a:pPr marL="285750" indent="-285750" algn="just" fontAlgn="base">
              <a:spcAft>
                <a:spcPts val="1200"/>
              </a:spcAft>
              <a:buFont typeface="Arial" panose="020B0604020202020204" pitchFamily="34" charset="0"/>
              <a:buChar char="•"/>
            </a:pPr>
            <a:r>
              <a:rPr lang="en-US" sz="2000" b="1" dirty="0">
                <a:latin typeface="Georgia" panose="02040502050405020303" pitchFamily="18" charset="0"/>
              </a:rPr>
              <a:t>Mind-body exercises </a:t>
            </a:r>
            <a:r>
              <a:rPr lang="en-US" sz="2000" dirty="0">
                <a:latin typeface="Georgia" panose="02040502050405020303" pitchFamily="18" charset="0"/>
              </a:rPr>
              <a:t>- form of exercise that combines body movement, mental focus, and controlled breathing to improve strength, balance, flexibility, and overall health</a:t>
            </a:r>
            <a:r>
              <a:rPr lang="en-US" sz="2000" baseline="30000" dirty="0">
                <a:latin typeface="Georgia" panose="02040502050405020303" pitchFamily="18" charset="0"/>
              </a:rPr>
              <a:t>1</a:t>
            </a:r>
            <a:endParaRPr lang="en-US" sz="2000" dirty="0">
              <a:latin typeface="Georgia" panose="02040502050405020303" pitchFamily="18" charset="0"/>
            </a:endParaRPr>
          </a:p>
        </p:txBody>
      </p:sp>
      <p:sp>
        <p:nvSpPr>
          <p:cNvPr id="7" name="object 7"/>
          <p:cNvSpPr/>
          <p:nvPr/>
        </p:nvSpPr>
        <p:spPr>
          <a:xfrm>
            <a:off x="7855749" y="3675575"/>
            <a:ext cx="1107299" cy="1467924"/>
          </a:xfrm>
          <a:prstGeom prst="rect">
            <a:avLst/>
          </a:prstGeom>
          <a:blipFill>
            <a:blip r:embed="rId2" cstate="print"/>
            <a:stretch>
              <a:fillRect/>
            </a:stretch>
          </a:blipFill>
        </p:spPr>
        <p:txBody>
          <a:bodyPr wrap="square" lIns="0" tIns="0" rIns="0" bIns="0" rtlCol="0"/>
          <a:lstStyle/>
          <a:p>
            <a:endParaRPr/>
          </a:p>
        </p:txBody>
      </p:sp>
      <p:sp>
        <p:nvSpPr>
          <p:cNvPr id="8" name="object 8"/>
          <p:cNvSpPr txBox="1">
            <a:spLocks noGrp="1"/>
          </p:cNvSpPr>
          <p:nvPr>
            <p:ph type="sldNum" sz="quarter" idx="7"/>
          </p:nvPr>
        </p:nvSpPr>
        <p:spPr>
          <a:prstGeom prst="rect">
            <a:avLst/>
          </a:prstGeom>
        </p:spPr>
        <p:txBody>
          <a:bodyPr vert="horz" wrap="square" lIns="0" tIns="0" rIns="0" bIns="0" rtlCol="0">
            <a:spAutoFit/>
          </a:bodyPr>
          <a:lstStyle/>
          <a:p>
            <a:pPr marL="104139">
              <a:lnSpc>
                <a:spcPts val="1550"/>
              </a:lnSpc>
            </a:pPr>
            <a:fld id="{81D60167-4931-47E6-BA6A-407CBD079E47}" type="slidenum">
              <a:rPr dirty="0"/>
              <a:t>9</a:t>
            </a:fld>
            <a:endParaRPr dirty="0"/>
          </a:p>
        </p:txBody>
      </p:sp>
    </p:spTree>
    <p:extLst>
      <p:ext uri="{BB962C8B-B14F-4D97-AF65-F5344CB8AC3E}">
        <p14:creationId xmlns:p14="http://schemas.microsoft.com/office/powerpoint/2010/main" val="348027716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15497</TotalTime>
  <Words>2375</Words>
  <Application>Microsoft Office PowerPoint</Application>
  <PresentationFormat>On-screen Show (16:9)</PresentationFormat>
  <Paragraphs>445</Paragraphs>
  <Slides>29</Slides>
  <Notes>15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29</vt:i4>
      </vt:variant>
    </vt:vector>
  </HeadingPairs>
  <TitlesOfParts>
    <vt:vector size="34" baseType="lpstr">
      <vt:lpstr>Arial</vt:lpstr>
      <vt:lpstr>Calibri</vt:lpstr>
      <vt:lpstr>Courier New</vt:lpstr>
      <vt:lpstr>Georgia</vt:lpstr>
      <vt:lpstr>Office Theme</vt:lpstr>
      <vt:lpstr>Recreational Activities Impact on Activity and Participation in Persons with Parkinson’s Disease: A Systematic Review</vt:lpstr>
      <vt:lpstr>Overview</vt:lpstr>
      <vt:lpstr>Introduction</vt:lpstr>
      <vt:lpstr>Introduction</vt:lpstr>
      <vt:lpstr>Purpose</vt:lpstr>
      <vt:lpstr>Methods</vt:lpstr>
      <vt:lpstr>PowerPoint Presentation</vt:lpstr>
      <vt:lpstr>Definitions</vt:lpstr>
      <vt:lpstr>Definitions</vt:lpstr>
      <vt:lpstr>PowerPoint Presentation</vt:lpstr>
      <vt:lpstr>Outcome Measures</vt:lpstr>
      <vt:lpstr>Outcome Measures</vt:lpstr>
      <vt:lpstr>PRISMA</vt:lpstr>
      <vt:lpstr>PEDro Scores</vt:lpstr>
      <vt:lpstr>PEDro Scores</vt:lpstr>
      <vt:lpstr>Results</vt:lpstr>
      <vt:lpstr>Results</vt:lpstr>
      <vt:lpstr>Results</vt:lpstr>
      <vt:lpstr>Results</vt:lpstr>
      <vt:lpstr>PDQ Meta-Analysis</vt:lpstr>
      <vt:lpstr>UPDRS Meta-Analysis</vt:lpstr>
      <vt:lpstr>Conclusion</vt:lpstr>
      <vt:lpstr>Limitations</vt:lpstr>
      <vt:lpstr>Future Research</vt:lpstr>
      <vt:lpstr>Clinical Relevance</vt:lpstr>
      <vt:lpstr>Acknowledgements</vt:lpstr>
      <vt:lpstr>References</vt:lpstr>
      <vt:lpstr>References</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Recreational Activities Impact on Activity and Participation in Persons with Parkinson’s Disease: A Systematic Review</dc:title>
  <dc:creator>Emily Gilinger</dc:creator>
  <cp:lastModifiedBy>Emily Gilinger</cp:lastModifiedBy>
  <cp:revision>61</cp:revision>
  <dcterms:created xsi:type="dcterms:W3CDTF">2019-09-12T14:53:50Z</dcterms:created>
  <dcterms:modified xsi:type="dcterms:W3CDTF">2019-11-04T01:18:43Z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or">
    <vt:lpwstr>Google</vt:lpwstr>
  </property>
</Properties>
</file>