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9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70" r:id="rId11"/>
    <p:sldId id="266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158" autoAdjust="0"/>
  </p:normalViewPr>
  <p:slideViewPr>
    <p:cSldViewPr snapToGrid="0">
      <p:cViewPr varScale="1">
        <p:scale>
          <a:sx n="61" d="100"/>
          <a:sy n="61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3E71E-03DC-46EA-87FE-BAB98BA1D4A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6FF74-5C78-4847-8D3A-8922AFC6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4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47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66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Alysha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60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Alysha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35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Alysha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3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Alysha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0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Alysha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18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83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47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77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37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343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3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57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Nicole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69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Nicole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82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69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59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6FF74-5C78-4847-8D3A-8922AFC63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5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46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8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07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2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2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5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48BC21-6817-4A7F-9A2D-C6300307108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65BFAA-4E78-4E36-B721-64F187F644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851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5BED42A7-4CDD-4EA7-8831-3868FB08C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C6E0D8-FC57-4BF5-8613-881E248DE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800" b="1" dirty="0">
                <a:latin typeface="Californian FB" panose="0207040306080B030204" pitchFamily="18" charset="0"/>
                <a:cs typeface="Arial" panose="020B0604020202020204" pitchFamily="34" charset="0"/>
                <a:sym typeface="Times New Roman"/>
              </a:rPr>
              <a:t>Impact of Kinesiology Tape on Impairments and Function in Pediatric Spinal Pathologies: A Systematic Review</a:t>
            </a:r>
            <a:endParaRPr lang="en-US" sz="4800" b="1" dirty="0">
              <a:latin typeface="Californian FB" panose="0207040306080B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40B83-F297-457F-A05B-5CA7F4BED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7071" y="4443150"/>
            <a:ext cx="6269347" cy="1238616"/>
          </a:xfrm>
        </p:spPr>
        <p:txBody>
          <a:bodyPr vert="horz" lIns="0" tIns="45720" rIns="0" bIns="45720" rtlCol="0"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SzPts val="1890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  <a:sym typeface="Times New Roman"/>
              </a:rPr>
              <a:t>Patrick Brown SPT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SzPts val="1890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  <a:sym typeface="Times New Roman"/>
              </a:rPr>
              <a:t>Nicole Christiansen SPT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SzPts val="1890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  <a:sym typeface="Times New Roman"/>
              </a:rPr>
              <a:t>Alysha Grimes SPT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SzPts val="1890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  <a:sym typeface="Times New Roman"/>
              </a:rPr>
              <a:t>Matthew Harte SPT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SzPts val="1890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  <a:sym typeface="Times New Roman"/>
              </a:rPr>
              <a:t>Nicholas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  <a:sym typeface="Times New Roman"/>
              </a:rPr>
              <a:t>rodio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  <a:sym typeface="Times New Roman"/>
              </a:rPr>
              <a:t> PT, DPT</a:t>
            </a:r>
          </a:p>
          <a:p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5F771C-19EB-4A5E-978A-F2B7A03388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05" r="9938" b="2"/>
          <a:stretch/>
        </p:blipFill>
        <p:spPr>
          <a:xfrm>
            <a:off x="633999" y="620720"/>
            <a:ext cx="4001315" cy="5086933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E904C2D-93D6-44C9-9AB0-8CD8F7DD1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4BC89270-1357-492C-857E-13B9C8EBF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8ECBC76-EE83-494A-BDE6-295D75C6E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3889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7DA64-04BF-4295-AEB0-5D8CEC09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/>
          <a:p>
            <a:r>
              <a:rPr lang="en-US" b="1" dirty="0">
                <a:latin typeface="Californian FB" panose="0207040306080B030204" pitchFamily="18" charset="0"/>
              </a:rPr>
              <a:t>PRISMA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9DCEE-966D-4DF0-B77D-063B88A3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10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084236-6FD1-496D-9B54-D95A1977AE8B}"/>
              </a:ext>
            </a:extLst>
          </p:cNvPr>
          <p:cNvSpPr txBox="1"/>
          <p:nvPr/>
        </p:nvSpPr>
        <p:spPr>
          <a:xfrm rot="16200000">
            <a:off x="2822459" y="5832560"/>
            <a:ext cx="143800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Included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85E6F9-7D13-4C08-ADD7-AE54BFED22F1}"/>
              </a:ext>
            </a:extLst>
          </p:cNvPr>
          <p:cNvSpPr txBox="1"/>
          <p:nvPr/>
        </p:nvSpPr>
        <p:spPr>
          <a:xfrm rot="16200000">
            <a:off x="2822328" y="4129287"/>
            <a:ext cx="143800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Eligibility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2C6C48-0686-4A7B-BDB6-2CC6E87050AE}"/>
              </a:ext>
            </a:extLst>
          </p:cNvPr>
          <p:cNvSpPr txBox="1"/>
          <p:nvPr/>
        </p:nvSpPr>
        <p:spPr>
          <a:xfrm rot="16200000">
            <a:off x="2822328" y="2408086"/>
            <a:ext cx="143800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Screening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62AE10-5C94-4B23-83CC-5C7C863FC103}"/>
              </a:ext>
            </a:extLst>
          </p:cNvPr>
          <p:cNvSpPr txBox="1"/>
          <p:nvPr/>
        </p:nvSpPr>
        <p:spPr>
          <a:xfrm rot="16200000">
            <a:off x="2822328" y="686886"/>
            <a:ext cx="143800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Identification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55AF2-42EB-4CC1-B574-3DE9070DABBF}"/>
              </a:ext>
            </a:extLst>
          </p:cNvPr>
          <p:cNvSpPr txBox="1"/>
          <p:nvPr/>
        </p:nvSpPr>
        <p:spPr>
          <a:xfrm>
            <a:off x="4912574" y="137159"/>
            <a:ext cx="2365587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Records Identified Through Database Searching</a:t>
            </a:r>
          </a:p>
          <a:p>
            <a:pPr algn="ctr"/>
            <a:r>
              <a:rPr lang="en-US" sz="1600" dirty="0">
                <a:latin typeface="Californian FB" panose="0207040306080B030204" pitchFamily="18" charset="0"/>
              </a:rPr>
              <a:t> (n = 230)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B6F6AF-5FB5-4C15-83C2-9A9CE3C12889}"/>
              </a:ext>
            </a:extLst>
          </p:cNvPr>
          <p:cNvSpPr txBox="1"/>
          <p:nvPr/>
        </p:nvSpPr>
        <p:spPr>
          <a:xfrm>
            <a:off x="4912574" y="1737359"/>
            <a:ext cx="2365587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Records After Duplication (n = 224)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AAE464-6FFD-4F02-8539-DB980202D276}"/>
              </a:ext>
            </a:extLst>
          </p:cNvPr>
          <p:cNvSpPr txBox="1"/>
          <p:nvPr/>
        </p:nvSpPr>
        <p:spPr>
          <a:xfrm>
            <a:off x="4912574" y="2828583"/>
            <a:ext cx="2365587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Records Screened by Title and Abstract</a:t>
            </a:r>
          </a:p>
          <a:p>
            <a:pPr algn="ctr"/>
            <a:r>
              <a:rPr lang="en-US" sz="1600" dirty="0">
                <a:latin typeface="Californian FB" panose="0207040306080B030204" pitchFamily="18" charset="0"/>
              </a:rPr>
              <a:t>(n = 224)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E139EF-C35E-4289-8F5A-55090622A02A}"/>
              </a:ext>
            </a:extLst>
          </p:cNvPr>
          <p:cNvSpPr txBox="1"/>
          <p:nvPr/>
        </p:nvSpPr>
        <p:spPr>
          <a:xfrm>
            <a:off x="4912573" y="4235903"/>
            <a:ext cx="2365587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Records Screened by Full Text for Eligibility </a:t>
            </a:r>
          </a:p>
          <a:p>
            <a:pPr algn="ctr"/>
            <a:r>
              <a:rPr lang="en-US" sz="1600" dirty="0">
                <a:latin typeface="Californian FB" panose="0207040306080B030204" pitchFamily="18" charset="0"/>
              </a:rPr>
              <a:t>(n = 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A924A0-8464-4ACD-BCFD-C04720DD0811}"/>
              </a:ext>
            </a:extLst>
          </p:cNvPr>
          <p:cNvSpPr txBox="1"/>
          <p:nvPr/>
        </p:nvSpPr>
        <p:spPr>
          <a:xfrm>
            <a:off x="4912573" y="5875621"/>
            <a:ext cx="2365587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Records Included </a:t>
            </a:r>
          </a:p>
          <a:p>
            <a:pPr algn="ctr"/>
            <a:r>
              <a:rPr lang="en-US" sz="1600" dirty="0">
                <a:latin typeface="Californian FB" panose="0207040306080B030204" pitchFamily="18" charset="0"/>
              </a:rPr>
              <a:t>(n = 5)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6B1F6D-2D50-4625-BE0F-C275CE86E6E8}"/>
              </a:ext>
            </a:extLst>
          </p:cNvPr>
          <p:cNvSpPr txBox="1"/>
          <p:nvPr/>
        </p:nvSpPr>
        <p:spPr>
          <a:xfrm>
            <a:off x="8666846" y="433870"/>
            <a:ext cx="2365587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Records Identified Through Hand Searching (n = 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D33844-DE22-4ACD-BD8F-E9BA5AD55831}"/>
              </a:ext>
            </a:extLst>
          </p:cNvPr>
          <p:cNvSpPr txBox="1"/>
          <p:nvPr/>
        </p:nvSpPr>
        <p:spPr>
          <a:xfrm>
            <a:off x="8666216" y="2118206"/>
            <a:ext cx="2365587" cy="18158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Records Excluded Based on Title and Abstract for the Following Reasons: </a:t>
            </a:r>
          </a:p>
          <a:p>
            <a:pPr algn="ctr"/>
            <a:r>
              <a:rPr lang="en-US" sz="1600" dirty="0">
                <a:latin typeface="Californian FB" panose="0207040306080B030204" pitchFamily="18" charset="0"/>
              </a:rPr>
              <a:t>(n = 218)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fornian FB" panose="0207040306080B030204" pitchFamily="18" charset="0"/>
              </a:rPr>
              <a:t>Irrelevant (n = 217)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fornian FB" panose="0207040306080B030204" pitchFamily="18" charset="0"/>
              </a:rPr>
              <a:t>Did not meet inclusion criteria (n = 1)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AF2C47-A268-4016-9002-17B6F35CF1E3}"/>
              </a:ext>
            </a:extLst>
          </p:cNvPr>
          <p:cNvSpPr txBox="1"/>
          <p:nvPr/>
        </p:nvSpPr>
        <p:spPr>
          <a:xfrm>
            <a:off x="8666216" y="4143632"/>
            <a:ext cx="2365587" cy="13234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fornian FB" panose="0207040306080B030204" pitchFamily="18" charset="0"/>
              </a:rPr>
              <a:t>Records Excluded for the Following Reasons: </a:t>
            </a:r>
          </a:p>
          <a:p>
            <a:pPr algn="ctr"/>
            <a:r>
              <a:rPr lang="en-US" sz="1600" dirty="0">
                <a:latin typeface="Californian FB" panose="0207040306080B030204" pitchFamily="18" charset="0"/>
              </a:rPr>
              <a:t>(n =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fornian FB" panose="0207040306080B030204" pitchFamily="18" charset="0"/>
              </a:rPr>
              <a:t>No full text article available (n = 1)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A317EE4-FDE8-42BF-8C5B-6E620EF6E17E}"/>
              </a:ext>
            </a:extLst>
          </p:cNvPr>
          <p:cNvSpPr/>
          <p:nvPr/>
        </p:nvSpPr>
        <p:spPr>
          <a:xfrm rot="5400000">
            <a:off x="5890607" y="1348787"/>
            <a:ext cx="343926" cy="283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5999BB96-8AEE-4DAA-AF16-C24E3BDB3BC4}"/>
              </a:ext>
            </a:extLst>
          </p:cNvPr>
          <p:cNvSpPr/>
          <p:nvPr/>
        </p:nvSpPr>
        <p:spPr>
          <a:xfrm rot="5400000">
            <a:off x="5890605" y="2470583"/>
            <a:ext cx="343926" cy="283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F64B421E-4ED0-4647-8EFC-F223A3A9B2C1}"/>
              </a:ext>
            </a:extLst>
          </p:cNvPr>
          <p:cNvSpPr/>
          <p:nvPr/>
        </p:nvSpPr>
        <p:spPr>
          <a:xfrm rot="5400000">
            <a:off x="5890605" y="3793101"/>
            <a:ext cx="343926" cy="283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AEB1C1CD-0817-4967-B75A-241E9AFADBD2}"/>
              </a:ext>
            </a:extLst>
          </p:cNvPr>
          <p:cNvSpPr/>
          <p:nvPr/>
        </p:nvSpPr>
        <p:spPr>
          <a:xfrm rot="5400000">
            <a:off x="5890605" y="5329665"/>
            <a:ext cx="343926" cy="283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FAE3D819-CE58-4F32-B5C1-D67F68087210}"/>
              </a:ext>
            </a:extLst>
          </p:cNvPr>
          <p:cNvSpPr/>
          <p:nvPr/>
        </p:nvSpPr>
        <p:spPr>
          <a:xfrm>
            <a:off x="7509024" y="4387809"/>
            <a:ext cx="926332" cy="401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DDC9AED1-F89A-4C24-9597-4C0C394526A9}"/>
              </a:ext>
            </a:extLst>
          </p:cNvPr>
          <p:cNvSpPr/>
          <p:nvPr/>
        </p:nvSpPr>
        <p:spPr>
          <a:xfrm>
            <a:off x="7537243" y="2936004"/>
            <a:ext cx="926332" cy="401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330ABBA8-6B0C-4ECD-9B7A-BD6AF73F4A7E}"/>
              </a:ext>
            </a:extLst>
          </p:cNvPr>
          <p:cNvSpPr/>
          <p:nvPr/>
        </p:nvSpPr>
        <p:spPr>
          <a:xfrm rot="16200000" flipH="1">
            <a:off x="8016269" y="891905"/>
            <a:ext cx="584776" cy="15992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Oxford Centre for Evidence-Based Medicine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11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82A2F0C-6D10-4451-B7CD-CC05B634D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77965"/>
              </p:ext>
            </p:extLst>
          </p:nvPr>
        </p:nvGraphicFramePr>
        <p:xfrm>
          <a:off x="2506980" y="2151063"/>
          <a:ext cx="7239000" cy="37033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3616247383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668707638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Article </a:t>
                      </a:r>
                      <a:endParaRPr sz="2800" b="1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 Level </a:t>
                      </a:r>
                      <a:endParaRPr sz="2800" b="1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52352351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 err="1">
                          <a:latin typeface="Californian FB" panose="0207040306080B030204" pitchFamily="18" charset="0"/>
                          <a:sym typeface="Times New Roman"/>
                        </a:rPr>
                        <a:t>Atici</a:t>
                      </a: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 Y</a:t>
                      </a:r>
                      <a:r>
                        <a:rPr lang="en-US" sz="2800" u="none" strike="noStrike" cap="none" baseline="30000" dirty="0">
                          <a:latin typeface="Californian FB" panose="0207040306080B030204" pitchFamily="18" charset="0"/>
                          <a:sym typeface="Times New Roman"/>
                        </a:rPr>
                        <a:t>5</a:t>
                      </a:r>
                      <a:endParaRPr sz="2800" u="none" strike="noStrike" cap="none" baseline="30000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>
                          <a:latin typeface="Californian FB" panose="0207040306080B030204" pitchFamily="18" charset="0"/>
                          <a:sym typeface="Times New Roman"/>
                        </a:rPr>
                        <a:t>2</a:t>
                      </a:r>
                      <a:endParaRPr sz="2800" u="none" strike="noStrike" cap="none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10483533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 err="1">
                          <a:latin typeface="Californian FB" panose="0207040306080B030204" pitchFamily="18" charset="0"/>
                          <a:sym typeface="Times New Roman"/>
                        </a:rPr>
                        <a:t>Giray</a:t>
                      </a: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 E </a:t>
                      </a:r>
                      <a:r>
                        <a:rPr lang="en-US" sz="2800" u="none" strike="noStrike" cap="none" baseline="30000" dirty="0">
                          <a:latin typeface="Californian FB" panose="0207040306080B030204" pitchFamily="18" charset="0"/>
                          <a:sym typeface="Times New Roman"/>
                        </a:rPr>
                        <a:t>6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2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499147737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Kelle B</a:t>
                      </a:r>
                      <a:r>
                        <a:rPr lang="en-US" sz="2800" u="none" strike="noStrike" cap="none" baseline="30000" dirty="0">
                          <a:latin typeface="Californian FB" panose="0207040306080B030204" pitchFamily="18" charset="0"/>
                          <a:sym typeface="Times New Roman"/>
                        </a:rPr>
                        <a:t>7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4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7929595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 err="1">
                          <a:latin typeface="Californian FB" panose="0207040306080B030204" pitchFamily="18" charset="0"/>
                          <a:sym typeface="Times New Roman"/>
                        </a:rPr>
                        <a:t>Öhman</a:t>
                      </a: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 A</a:t>
                      </a:r>
                      <a:r>
                        <a:rPr lang="en-US" sz="2800" u="none" strike="noStrike" cap="none" baseline="30000" dirty="0">
                          <a:latin typeface="Californian FB" panose="0207040306080B030204" pitchFamily="18" charset="0"/>
                          <a:sym typeface="Times New Roman"/>
                        </a:rPr>
                        <a:t>8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4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0940454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 err="1">
                          <a:latin typeface="Californian FB" panose="0207040306080B030204" pitchFamily="18" charset="0"/>
                          <a:sym typeface="Times New Roman"/>
                        </a:rPr>
                        <a:t>Öhman</a:t>
                      </a: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 A</a:t>
                      </a:r>
                      <a:r>
                        <a:rPr lang="en-US" sz="2800" u="none" strike="noStrike" cap="none" baseline="30000" dirty="0">
                          <a:latin typeface="Californian FB" panose="0207040306080B030204" pitchFamily="18" charset="0"/>
                          <a:sym typeface="Times New Roman"/>
                        </a:rPr>
                        <a:t>9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 dirty="0">
                          <a:latin typeface="Californian FB" panose="0207040306080B030204" pitchFamily="18" charset="0"/>
                          <a:sym typeface="Times New Roman"/>
                        </a:rPr>
                        <a:t>2</a:t>
                      </a:r>
                      <a:endParaRPr sz="2800" u="none" strike="noStrike" cap="none" dirty="0">
                        <a:solidFill>
                          <a:schemeClr val="tx1"/>
                        </a:solidFill>
                        <a:latin typeface="Californian FB" panose="0207040306080B030204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880432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38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Results</a:t>
            </a:r>
            <a:r>
              <a:rPr lang="en-US" sz="6000" b="1" baseline="30000" dirty="0">
                <a:latin typeface="Californian FB" panose="0207040306080B030204" pitchFamily="18" charset="0"/>
              </a:rPr>
              <a:t>5-9</a:t>
            </a:r>
            <a:r>
              <a:rPr lang="en-US" sz="6000" b="1" dirty="0">
                <a:latin typeface="Californian FB" panose="0207040306080B0302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5 studies </a:t>
            </a:r>
          </a:p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Sample size ranged from 1 to 40 (136 total)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Age of samples ranged from 2 months to 18 years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No consistent treatment parameters were used</a:t>
            </a:r>
          </a:p>
          <a:p>
            <a:pPr marL="342900" indent="-342900">
              <a:lnSpc>
                <a:spcPct val="100000"/>
              </a:lnSpc>
              <a:buClr>
                <a:srgbClr val="B660BD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CEBM levels ranged from 2 (moderate) to 4 (low)</a:t>
            </a:r>
          </a:p>
          <a:p>
            <a:pPr marL="982980" lvl="2" indent="-342900">
              <a:buClr>
                <a:srgbClr val="B660BD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12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69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Results</a:t>
            </a:r>
            <a:r>
              <a:rPr lang="en-US" sz="6000" b="1" baseline="30000" dirty="0">
                <a:latin typeface="Californian FB" panose="0207040306080B030204" pitchFamily="18" charset="0"/>
              </a:rPr>
              <a:t>5-9</a:t>
            </a:r>
            <a:r>
              <a:rPr lang="en-US" sz="6000" b="1" dirty="0">
                <a:latin typeface="Californian FB" panose="0207040306080B0302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Outcome measures were taken inconsistently after KT use (6 min-1 </a:t>
            </a:r>
            <a:r>
              <a:rPr lang="en-US" sz="26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hr</a:t>
            </a: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) including: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Quality of life (QOL)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Pain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Muscle symmetry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ROM</a:t>
            </a:r>
          </a:p>
          <a:p>
            <a:pPr marL="982980" lvl="2" indent="-342900">
              <a:buClr>
                <a:srgbClr val="B660BD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13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9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One study found KT produced a significant positive effect on QOL for pediatrics with scoliosis with the use of KT and a home exercise program</a:t>
            </a:r>
            <a:r>
              <a:rPr lang="en-US" sz="8000" baseline="30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5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Two studies showed a decrease in pain following the use of KT for children with primary or secondary scoliosis</a:t>
            </a:r>
            <a:r>
              <a:rPr lang="en-US" sz="8000" baseline="30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5, 7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One study examining muscle function scale (MFS) showed no differences between exercise alone and KT with exercise</a:t>
            </a:r>
            <a:r>
              <a:rPr lang="en-US" sz="8000" baseline="30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6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14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86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Two studies showed significant decreases on the MFS score on the congenital muscular torticollis (CMT) side following KT application, with a decrease in the </a:t>
            </a:r>
            <a:r>
              <a:rPr lang="en-US" sz="800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difference bilaterally</a:t>
            </a:r>
            <a:r>
              <a:rPr lang="en-US" sz="8000" baseline="3000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8,9</a:t>
            </a:r>
            <a:endParaRPr lang="en-US" sz="8000" baseline="30000" dirty="0">
              <a:solidFill>
                <a:schemeClr val="tx1"/>
              </a:solidFill>
              <a:latin typeface="Californian FB" panose="0207040306080B030204" pitchFamily="18" charset="0"/>
              <a:cs typeface="Times New Roman"/>
              <a:sym typeface="Times New Roman"/>
            </a:endParaRP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Neck ROM in infants with CMT was shown to increase with</a:t>
            </a:r>
            <a:r>
              <a:rPr lang="en-US" sz="8000" baseline="30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6</a:t>
            </a: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68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Exercise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68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Exercise and KT on CMT side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68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Exercise and KT on both sides 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Cervical rotation did not improve with the KT applied on both sides</a:t>
            </a:r>
            <a:r>
              <a:rPr lang="en-US" sz="8000" baseline="30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6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endParaRPr lang="en-US" sz="8000" baseline="30000" dirty="0">
              <a:solidFill>
                <a:schemeClr val="tx1"/>
              </a:solidFill>
              <a:latin typeface="Californian FB" panose="0207040306080B030204" pitchFamily="18" charset="0"/>
              <a:cs typeface="Times New Roman"/>
              <a:sym typeface="Times New Roman"/>
            </a:endParaRPr>
          </a:p>
          <a:p>
            <a:pPr marL="457200" lvl="1" indent="0">
              <a:lnSpc>
                <a:spcPct val="100000"/>
              </a:lnSpc>
              <a:buClr>
                <a:srgbClr val="B660BD"/>
              </a:buClr>
              <a:buNone/>
            </a:pPr>
            <a:endParaRPr lang="en-US" sz="6800" dirty="0">
              <a:solidFill>
                <a:prstClr val="white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 marL="0" indent="0">
              <a:buNone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15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89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Limited databases searched </a:t>
            </a:r>
          </a:p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Small sample size</a:t>
            </a:r>
          </a:p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Lack of consistent outcome measures</a:t>
            </a:r>
          </a:p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No specific treatment duration</a:t>
            </a:r>
          </a:p>
          <a:p>
            <a:pPr marL="0" indent="0">
              <a:buNone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16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97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latin typeface="Californian FB" panose="0207040306080B030204" pitchFamily="18" charset="0"/>
                <a:cs typeface="Times New Roman" panose="02020603050405020304" pitchFamily="18" charset="0"/>
              </a:rPr>
              <a:t>There is low to moderate evidence supporting KT use on spinal pathologies in pediatrics to improve impairments and function</a:t>
            </a:r>
          </a:p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Californian FB" panose="0207040306080B030204" pitchFamily="18" charset="0"/>
              <a:cs typeface="Times New Roman"/>
              <a:sym typeface="Times New Roman"/>
            </a:endParaRPr>
          </a:p>
          <a:p>
            <a:pPr marL="0" indent="0">
              <a:buNone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17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493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Clinical Relevance</a:t>
            </a:r>
            <a:r>
              <a:rPr lang="en-US" sz="6000" b="1" baseline="30000" dirty="0">
                <a:latin typeface="Californian FB" panose="0207040306080B030204" pitchFamily="18" charset="0"/>
              </a:rPr>
              <a:t>5-9</a:t>
            </a:r>
            <a:r>
              <a:rPr lang="en-US" sz="6000" b="1" dirty="0">
                <a:latin typeface="Californian FB" panose="0207040306080B0302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In the pediatric population with spinal pathologies, KT has been shown to improve: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QOL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Pain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Muscle Function </a:t>
            </a:r>
          </a:p>
          <a:p>
            <a:pPr marL="342900" indent="-342900">
              <a:lnSpc>
                <a:spcPct val="100000"/>
              </a:lnSpc>
              <a:buClr>
                <a:srgbClr val="B660BD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Clinicians should consider use of KT in conjunction with exercise to improve these outcomes</a:t>
            </a:r>
          </a:p>
          <a:p>
            <a:pPr marL="982980" lvl="2" indent="-342900">
              <a:buClr>
                <a:srgbClr val="B660BD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18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8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Future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Use multiple objective outcomes: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Pain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ROM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Strength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QOL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Function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Use specific parameters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Duration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Taping techniques </a:t>
            </a:r>
          </a:p>
          <a:p>
            <a:pPr marL="0" indent="0">
              <a:lnSpc>
                <a:spcPct val="120000"/>
              </a:lnSpc>
              <a:buClr>
                <a:srgbClr val="B660BD"/>
              </a:buClr>
              <a:buSzPts val="2400"/>
              <a:buNone/>
            </a:pPr>
            <a:endParaRPr lang="en-US" sz="2600" dirty="0">
              <a:solidFill>
                <a:schemeClr val="tx1"/>
              </a:solidFill>
              <a:latin typeface="Californian FB" panose="0207040306080B030204" pitchFamily="18" charset="0"/>
              <a:cs typeface="Times New Roman"/>
              <a:sym typeface="Times New Roman"/>
            </a:endParaRPr>
          </a:p>
          <a:p>
            <a:pPr marL="0" indent="0">
              <a:buNone/>
            </a:pPr>
            <a:endParaRPr lang="en-US" sz="24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19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1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Kinesiology tape (KT)</a:t>
            </a:r>
            <a:r>
              <a:rPr lang="en-US" sz="2600" baseline="300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1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A versatile elastic adhesive tape that  provides therapeutic benefits while allowing support and stability to muscles and joints without limiting range of motion (ROM)</a:t>
            </a:r>
            <a:endParaRPr lang="en-US" sz="2200" baseline="30000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 marL="1257300" lvl="2" indent="-342900">
              <a:buClr>
                <a:srgbClr val="B660BD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Air permeable and water resistant</a:t>
            </a:r>
          </a:p>
          <a:p>
            <a:pPr marL="1257300" lvl="2" indent="-342900">
              <a:buClr>
                <a:srgbClr val="B660BD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Stays in place for three to five days</a:t>
            </a: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342900" indent="-342900">
              <a:lnSpc>
                <a:spcPct val="150000"/>
              </a:lnSpc>
              <a:buClr>
                <a:srgbClr val="B660BD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Spinal pathology</a:t>
            </a:r>
            <a:r>
              <a:rPr lang="en-US" sz="2600" baseline="300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2</a:t>
            </a:r>
          </a:p>
          <a:p>
            <a:pPr marL="800100" lvl="1" indent="-342900"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A condition that can affect any area of the spine from the neck down to the lower 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2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19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Acknowledgements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Dr. </a:t>
            </a:r>
            <a:r>
              <a:rPr lang="en-US" sz="42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Rodio</a:t>
            </a:r>
            <a:r>
              <a:rPr lang="en-US" sz="42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PT, DPT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Dr. Hakim PT, PhD </a:t>
            </a:r>
          </a:p>
          <a:p>
            <a:pPr marL="0" indent="0">
              <a:lnSpc>
                <a:spcPct val="120000"/>
              </a:lnSpc>
              <a:buClr>
                <a:srgbClr val="B660BD"/>
              </a:buClr>
              <a:buSzPts val="2400"/>
              <a:buNone/>
            </a:pPr>
            <a:r>
              <a:rPr lang="en-US" sz="42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    Board-Certified Clinical Specialist in Neurologic Physical Therapy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Dr. Collins PT, PhD, MBA</a:t>
            </a:r>
          </a:p>
          <a:p>
            <a:pPr marL="0" indent="0">
              <a:lnSpc>
                <a:spcPct val="120000"/>
              </a:lnSpc>
              <a:buClr>
                <a:srgbClr val="B660BD"/>
              </a:buClr>
              <a:buSzPts val="2400"/>
              <a:buNone/>
            </a:pPr>
            <a:r>
              <a:rPr lang="en-US" sz="42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    Board-Certified Clinical Specialist in Geriatric Physical Therapy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The University of Scranton Physical Therapy Department and students </a:t>
            </a:r>
          </a:p>
          <a:p>
            <a:pPr marL="0" indent="0">
              <a:buNone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20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37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9F7961-D045-4BEE-9BFB-6E783D533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/>
          <a:lstStyle/>
          <a:p>
            <a:pPr algn="ctr"/>
            <a:r>
              <a:rPr lang="en-US" b="1" dirty="0">
                <a:latin typeface="Californian FB" panose="0207040306080B030204" pitchFamily="18" charset="0"/>
              </a:rPr>
              <a:t>Questions?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8C134AC2-64DA-433D-80E6-BE98E15E8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21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63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1. Wilson V,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Douris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P,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Fukuroku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T,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Kuzniewski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M, Dias J,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Figueiredo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P. The immediate and long-term effects of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kinesiotape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® on balance and functional performance. Int J Sports Phys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Ther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. 2016;11(2):247-253.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2. Spinal disorders. The University of Texas Southwestern Medical Center website. https://utswmed.org/conditions-treatments/spine-disorders/. Accessed September 18, 2019.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3. World Health Organization. Towards a common language for functioning, disability and health ICF. https://www.who.int/classifications/icf/icfbeginnersguide.pdf. Published 2002. Accessed September 19, 2019.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4.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Öhman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AH. Kinesiology taping a therapeutic tool in the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paediatric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population? J Nov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Physiother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. 2013;3(5). doi:10.4172/2165-7025.1000173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5.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Atici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Y, Aydin CG,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Atici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A,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Buyukkuscu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MO,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Arikan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Y,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Balioglu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MB. The effect of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kinesio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taping on back pain in patients with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lenke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type 1 adolescent idiopathic scoliosis: A randomized controlled trial. Acta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Orthop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Traumatol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Turc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. 2017;51(3):191-196. doi:10.1016/j.aott.2017.01.002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6.  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Giray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E, Karadag-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Saygi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E,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Mansiz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-Kaplan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Basak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Tokgoz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D,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Bayindir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Ozun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Kayhan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O. A randomized, single-blinded pilot study evaluating the effects of kinesiology taping and the tape application techniques in addition to therapeutic exercise in the treatment of congenital muscular torticollis. Clin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Rehabil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. 2017;31(8):1098-1106. doi:10.1177/0269215516673885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7. Kelle B,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Kozanoğlu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E,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Taş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DA. Kinesio taping application in a pediatric patient with spinal muscular atrophy.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Cukurova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Medical Journal. 2016;41(2):386-389. doi:10.17826/cutf.203634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8.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Öhman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AM. The immediate effect of kinesiology taping on muscular imbalance for infants with specific congenital muscular torticollis. PM R. 2012;4(7):504-508. doi:10.1016/j.pmrj.2012.04.0062.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660BD"/>
              </a:buClr>
              <a:buSzPts val="2400"/>
              <a:buNone/>
            </a:pP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9. </a:t>
            </a:r>
            <a:r>
              <a:rPr lang="en-US" sz="14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Öhman</a:t>
            </a:r>
            <a:r>
              <a:rPr lang="en-US" sz="14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A. The immediate effect of kinesiology taping on muscular imbalance in the lateral flexors the neck in infants: A randomized masked study. PM R. 2015;7(5):494-498. doi:10.1016/j.pmrj.2014.11.010</a:t>
            </a:r>
          </a:p>
          <a:p>
            <a:pPr marL="0" indent="0">
              <a:lnSpc>
                <a:spcPct val="120000"/>
              </a:lnSpc>
              <a:buClr>
                <a:srgbClr val="B660BD"/>
              </a:buClr>
              <a:buSzPts val="2400"/>
              <a:buNone/>
            </a:pPr>
            <a:endParaRPr lang="en-US" sz="1000" dirty="0">
              <a:solidFill>
                <a:schemeClr val="tx1"/>
              </a:solidFill>
              <a:latin typeface="Californian FB" panose="0207040306080B030204" pitchFamily="18" charset="0"/>
              <a:cs typeface="Times New Roman"/>
              <a:sym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22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76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Definitions</a:t>
            </a:r>
            <a:r>
              <a:rPr lang="en-US" sz="6000" b="1" baseline="30000" dirty="0">
                <a:latin typeface="Californian FB" panose="0207040306080B030204" pitchFamily="18" charset="0"/>
              </a:rPr>
              <a:t>3</a:t>
            </a:r>
            <a:r>
              <a:rPr lang="en-US" sz="6000" b="1" dirty="0">
                <a:latin typeface="Californian FB" panose="0207040306080B0302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Impairment </a:t>
            </a:r>
            <a:endParaRPr lang="en-US" sz="2600" baseline="30000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Dysfunction related to body function or structure</a:t>
            </a:r>
          </a:p>
          <a:p>
            <a:pPr marL="342900" indent="-342900">
              <a:lnSpc>
                <a:spcPct val="150000"/>
              </a:lnSpc>
              <a:buClr>
                <a:srgbClr val="B660BD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Function</a:t>
            </a:r>
          </a:p>
          <a:p>
            <a:pPr marL="800100" lvl="1" indent="-342900"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As related to activity and participation in the ICF model</a:t>
            </a:r>
          </a:p>
          <a:p>
            <a:pPr marL="1257300" lvl="2" indent="-342900">
              <a:buClr>
                <a:srgbClr val="B660BD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Activity: performance of a task</a:t>
            </a:r>
          </a:p>
          <a:p>
            <a:pPr marL="1257300" lvl="2" indent="-342900">
              <a:buClr>
                <a:srgbClr val="B660BD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Participation: ability to engage in life situations</a:t>
            </a:r>
          </a:p>
          <a:p>
            <a:pPr marL="982980" lvl="2" indent="-342900">
              <a:buClr>
                <a:srgbClr val="B660BD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3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Background</a:t>
            </a:r>
            <a:r>
              <a:rPr lang="en-US" sz="6000" b="1" baseline="30000" dirty="0">
                <a:latin typeface="Californian FB" panose="0207040306080B030204" pitchFamily="18" charset="0"/>
              </a:rPr>
              <a:t>4</a:t>
            </a:r>
            <a:r>
              <a:rPr lang="en-US" sz="6000" b="1" dirty="0">
                <a:latin typeface="Californian FB" panose="0207040306080B0302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The use of KT in rehabilitation has increased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Used to treat orthopedic, neuromuscular, neurological, and medical pathologies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 err="1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Öhman</a:t>
            </a: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 found immediate effects with use of KT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Good potential complement to other treatment options for musculoskeletal conditions</a:t>
            </a:r>
          </a:p>
          <a:p>
            <a:pPr marL="342900" indent="-342900">
              <a:lnSpc>
                <a:spcPct val="12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Limited evidence exists and further research needed to determine long-term effects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4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3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The purpose of this systematic review was to determine the impact of KT on various spinal pathologies in the pediatric population at the impairment and functional levels</a:t>
            </a:r>
          </a:p>
          <a:p>
            <a:pPr marL="0" indent="0">
              <a:buNone/>
            </a:pP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5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6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Search engines:</a:t>
            </a:r>
            <a:endParaRPr lang="en-US" sz="2600" baseline="30000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PubMed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Cochrane Library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Health Source: Nursing/Academic Edition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Discover Service for SUNY Cortland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6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1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Search terms:</a:t>
            </a:r>
            <a:endParaRPr lang="en-US" sz="2600" baseline="30000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(Kinesiology Tape OR Kinesio Tape OR K tape OR KT tape) AND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(Pediatric OR Children OR Infant OR Peds OR Baby OR Adolescent OR Teenager) AND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(Scoliosis OR Torticollis OR Spinal Condition OR Congenital Condition OR Spinal Deformity)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7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4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Limits:</a:t>
            </a:r>
            <a:endParaRPr lang="en-US" sz="2600" baseline="30000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Humans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English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Peer-reviewed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Within the last 10 years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Child (birth to 18 years, children, adolescents)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8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1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9213-A6AE-46C2-A468-CDB510D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Eligibility Criteria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03AF-447C-4D8E-8799-16512A67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rgbClr val="B660BD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fornian FB" panose="0207040306080B030204" pitchFamily="18" charset="0"/>
                <a:cs typeface="Times New Roman"/>
                <a:sym typeface="Times New Roman"/>
              </a:rPr>
              <a:t>Selection criteria required: 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Children with a diagnosis of a spinal pathology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KT application</a:t>
            </a:r>
          </a:p>
          <a:p>
            <a:pPr marL="800100" lvl="1" indent="-342900">
              <a:lnSpc>
                <a:spcPct val="100000"/>
              </a:lnSpc>
              <a:buClr>
                <a:srgbClr val="B660BD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prstClr val="white"/>
                </a:solidFill>
                <a:latin typeface="Californian FB" panose="0207040306080B030204" pitchFamily="18" charset="0"/>
                <a:ea typeface="Times New Roman"/>
                <a:cs typeface="Times New Roman"/>
                <a:sym typeface="Times New Roman"/>
              </a:rPr>
              <a:t>Outcome measures of impairments and/or activity/participation</a:t>
            </a:r>
          </a:p>
          <a:p>
            <a:pPr marL="640080" lvl="2" indent="0">
              <a:buClr>
                <a:srgbClr val="B660BD"/>
              </a:buClr>
              <a:buNone/>
            </a:pPr>
            <a:endParaRPr lang="en-US" dirty="0">
              <a:solidFill>
                <a:schemeClr val="tx1"/>
              </a:solidFill>
              <a:latin typeface="Californian FB" panose="0207040306080B030204" pitchFamily="18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F663-7728-486D-B69F-C6205FAC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5720" y="6404075"/>
            <a:ext cx="605443" cy="316766"/>
          </a:xfrm>
        </p:spPr>
        <p:txBody>
          <a:bodyPr/>
          <a:lstStyle/>
          <a:p>
            <a:fld id="{3765BFAA-4E78-4E36-B721-64F187F64461}" type="slidenum">
              <a:rPr lang="en-US" sz="2000" smtClean="0">
                <a:latin typeface="Californian FB" panose="0207040306080B030204" pitchFamily="18" charset="0"/>
              </a:rPr>
              <a:t>9</a:t>
            </a:fld>
            <a:endParaRPr lang="en-US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053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205</TotalTime>
  <Words>1252</Words>
  <Application>Microsoft Office PowerPoint</Application>
  <PresentationFormat>Widescreen</PresentationFormat>
  <Paragraphs>212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Californian FB</vt:lpstr>
      <vt:lpstr>Courier New</vt:lpstr>
      <vt:lpstr>Wingdings</vt:lpstr>
      <vt:lpstr>Retrospect</vt:lpstr>
      <vt:lpstr>Impact of Kinesiology Tape on Impairments and Function in Pediatric Spinal Pathologies: A Systematic Review</vt:lpstr>
      <vt:lpstr>Definitions </vt:lpstr>
      <vt:lpstr>Definitions3 </vt:lpstr>
      <vt:lpstr>Background4 </vt:lpstr>
      <vt:lpstr>Purpose </vt:lpstr>
      <vt:lpstr>Methods</vt:lpstr>
      <vt:lpstr>Methods</vt:lpstr>
      <vt:lpstr>Methods</vt:lpstr>
      <vt:lpstr>Eligibility Criteria </vt:lpstr>
      <vt:lpstr>PRISMA</vt:lpstr>
      <vt:lpstr>Oxford Centre for Evidence-Based Medicine</vt:lpstr>
      <vt:lpstr>Results5-9 </vt:lpstr>
      <vt:lpstr>Results5-9 </vt:lpstr>
      <vt:lpstr>Results</vt:lpstr>
      <vt:lpstr>Results</vt:lpstr>
      <vt:lpstr>Limitations </vt:lpstr>
      <vt:lpstr>Conclusion</vt:lpstr>
      <vt:lpstr>Clinical Relevance5-9 </vt:lpstr>
      <vt:lpstr>Future Research </vt:lpstr>
      <vt:lpstr>Acknowledgements </vt:lpstr>
      <vt:lpstr>Questions?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Kinesiology Tape on Impairments and Function in Pediatric Spinal Pathologies: A Systematic Review</dc:title>
  <dc:creator>Ms. Nicole M. Christiansen</dc:creator>
  <cp:lastModifiedBy>Ms. Nicole M. Christiansen</cp:lastModifiedBy>
  <cp:revision>36</cp:revision>
  <dcterms:created xsi:type="dcterms:W3CDTF">2019-09-25T15:55:53Z</dcterms:created>
  <dcterms:modified xsi:type="dcterms:W3CDTF">2019-11-06T14:01:56Z</dcterms:modified>
</cp:coreProperties>
</file>