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embeddedFontLst>
    <p:embeddedFont>
      <p:font typeface="Cambria" panose="02040503050406030204" pitchFamily="18" charset="0"/>
      <p:regular r:id="rId32"/>
      <p:bold r:id="rId33"/>
      <p:italic r:id="rId34"/>
      <p:boldItalic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B650476-34B2-4DE7-8899-7B6E2C6FBB91}">
  <a:tblStyle styleId="{CB650476-34B2-4DE7-8899-7B6E2C6FBB9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342"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1pPr>
            <a:lvl2pPr marL="914400" marR="0" lvl="1"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2pPr>
            <a:lvl3pPr marL="1371600" marR="0" lvl="2"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3pPr>
            <a:lvl4pPr marL="1828800" marR="0" lvl="3"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4pPr>
            <a:lvl5pPr marL="2286000" marR="0" lvl="4"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5pPr>
            <a:lvl6pPr marL="2743200" marR="0" lvl="5"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6pPr>
            <a:lvl7pPr marL="3200400" marR="0" lvl="6"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7pPr>
            <a:lvl8pPr marL="3657600" marR="0" lvl="7"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8pPr>
            <a:lvl9pPr marL="4114800" marR="0" lvl="8" indent="-298450" algn="l" rtl="0">
              <a:spcBef>
                <a:spcPts val="0"/>
              </a:spcBef>
              <a:spcAft>
                <a:spcPts val="0"/>
              </a:spcAft>
              <a:buClr>
                <a:schemeClr val="dk1"/>
              </a:buClr>
              <a:buSzPts val="1100"/>
              <a:buFont typeface="Arial"/>
              <a:buChar char="■"/>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949184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journals.sagepub.com/doi/full/10.1177/1545968314562109?url_ver=Z39.88-2003&amp;rfr_id=ori:rid:crossref.org&amp;rfr_dat=cr_pub=pubmed"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dc.gov/ncbddd/cp/facts.html"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cdc.gov/ncbddd/cp/index.html"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dc.gov/ncbddd/cp/facts.htm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cdc.gov/ncbddd/cp/index.htm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434343"/>
              </a:buClr>
              <a:buSzPts val="1400"/>
              <a:buFont typeface="Arial"/>
              <a:buNone/>
            </a:pPr>
            <a:r>
              <a:rPr lang="en" sz="1400">
                <a:solidFill>
                  <a:srgbClr val="434343"/>
                </a:solidFill>
              </a:rPr>
              <a:t>Kate Lynn1-7</a:t>
            </a:r>
            <a:endParaRPr sz="1400">
              <a:solidFill>
                <a:srgbClr val="434343"/>
              </a:solidFill>
            </a:endParaRPr>
          </a:p>
          <a:p>
            <a:pPr marL="0" lvl="0" indent="0" algn="l" rtl="0">
              <a:spcBef>
                <a:spcPts val="0"/>
              </a:spcBef>
              <a:spcAft>
                <a:spcPts val="0"/>
              </a:spcAft>
              <a:buClr>
                <a:srgbClr val="434343"/>
              </a:buClr>
              <a:buSzPts val="1400"/>
              <a:buFont typeface="Arial"/>
              <a:buNone/>
            </a:pPr>
            <a:r>
              <a:rPr lang="en" sz="1400">
                <a:solidFill>
                  <a:srgbClr val="434343"/>
                </a:solidFill>
              </a:rPr>
              <a:t>Victoria 8-16</a:t>
            </a:r>
            <a:endParaRPr sz="1400">
              <a:solidFill>
                <a:srgbClr val="434343"/>
              </a:solidFill>
            </a:endParaRPr>
          </a:p>
          <a:p>
            <a:pPr marL="0" lvl="0" indent="0" algn="l" rtl="0">
              <a:spcBef>
                <a:spcPts val="0"/>
              </a:spcBef>
              <a:spcAft>
                <a:spcPts val="0"/>
              </a:spcAft>
              <a:buClr>
                <a:srgbClr val="434343"/>
              </a:buClr>
              <a:buSzPts val="1400"/>
              <a:buFont typeface="Arial"/>
              <a:buNone/>
            </a:pPr>
            <a:r>
              <a:rPr lang="en" sz="1400">
                <a:solidFill>
                  <a:srgbClr val="434343"/>
                </a:solidFill>
              </a:rPr>
              <a:t>Sarah 17-21</a:t>
            </a:r>
            <a:endParaRPr sz="1400">
              <a:solidFill>
                <a:srgbClr val="434343"/>
              </a:solidFill>
            </a:endParaRPr>
          </a:p>
          <a:p>
            <a:pPr marL="0" lvl="0" indent="0" algn="l" rtl="0">
              <a:spcBef>
                <a:spcPts val="0"/>
              </a:spcBef>
              <a:spcAft>
                <a:spcPts val="0"/>
              </a:spcAft>
              <a:buClr>
                <a:srgbClr val="434343"/>
              </a:buClr>
              <a:buSzPts val="1400"/>
              <a:buFont typeface="Arial"/>
              <a:buNone/>
            </a:pPr>
            <a:r>
              <a:rPr lang="en" sz="1400">
                <a:solidFill>
                  <a:srgbClr val="434343"/>
                </a:solidFill>
              </a:rPr>
              <a:t>Emily Emily 22-28/end</a:t>
            </a:r>
            <a:endParaRPr sz="1400">
              <a:solidFill>
                <a:srgbClr val="434343"/>
              </a:solidFill>
            </a:endParaRPr>
          </a:p>
          <a:p>
            <a:pPr marL="0" lvl="0" indent="0" algn="l" rtl="0">
              <a:spcBef>
                <a:spcPts val="0"/>
              </a:spcBef>
              <a:spcAft>
                <a:spcPts val="0"/>
              </a:spcAft>
              <a:buClr>
                <a:srgbClr val="434343"/>
              </a:buClr>
              <a:buSzPts val="1400"/>
              <a:buFont typeface="Cambria"/>
              <a:buNone/>
            </a:pPr>
            <a:endParaRPr sz="1400">
              <a:solidFill>
                <a:srgbClr val="434343"/>
              </a:solidFill>
              <a:latin typeface="Cambria"/>
              <a:ea typeface="Cambria"/>
              <a:cs typeface="Cambria"/>
              <a:sym typeface="Cambria"/>
            </a:endParaRPr>
          </a:p>
          <a:p>
            <a:pPr marL="0" lvl="0" indent="0" algn="l" rtl="0">
              <a:spcBef>
                <a:spcPts val="0"/>
              </a:spcBef>
              <a:spcAft>
                <a:spcPts val="0"/>
              </a:spcAft>
              <a:buClr>
                <a:srgbClr val="434343"/>
              </a:buClr>
              <a:buSzPts val="1400"/>
              <a:buFont typeface="Cambria"/>
              <a:buNone/>
            </a:pPr>
            <a:r>
              <a:rPr lang="en" sz="1400" b="0">
                <a:solidFill>
                  <a:srgbClr val="434343"/>
                </a:solidFill>
                <a:latin typeface="Cambria"/>
                <a:ea typeface="Cambria"/>
                <a:cs typeface="Cambria"/>
                <a:sym typeface="Cambria"/>
              </a:rPr>
              <a:t>Steph K</a:t>
            </a:r>
            <a:endParaRPr/>
          </a:p>
          <a:p>
            <a:pPr marL="0" lvl="0" indent="0" algn="l" rtl="0">
              <a:spcBef>
                <a:spcPts val="0"/>
              </a:spcBef>
              <a:spcAft>
                <a:spcPts val="0"/>
              </a:spcAft>
              <a:buClr>
                <a:srgbClr val="434343"/>
              </a:buClr>
              <a:buSzPts val="1400"/>
              <a:buFont typeface="Cambria"/>
              <a:buNone/>
            </a:pPr>
            <a:r>
              <a:rPr lang="en" sz="1400" b="0">
                <a:solidFill>
                  <a:srgbClr val="434343"/>
                </a:solidFill>
                <a:latin typeface="Cambria"/>
                <a:ea typeface="Cambria"/>
                <a:cs typeface="Cambria"/>
                <a:sym typeface="Cambria"/>
              </a:rPr>
              <a:t>My name is and I am joined by my colleagues..</a:t>
            </a:r>
            <a:endParaRPr/>
          </a:p>
          <a:p>
            <a:pPr marL="0" lvl="0" indent="0" algn="l" rtl="0">
              <a:spcBef>
                <a:spcPts val="0"/>
              </a:spcBef>
              <a:spcAft>
                <a:spcPts val="0"/>
              </a:spcAft>
              <a:buClr>
                <a:srgbClr val="434343"/>
              </a:buClr>
              <a:buSzPts val="1400"/>
              <a:buFont typeface="Cambria"/>
              <a:buNone/>
            </a:pPr>
            <a:r>
              <a:rPr lang="en" sz="1400" b="0">
                <a:solidFill>
                  <a:srgbClr val="434343"/>
                </a:solidFill>
                <a:latin typeface="Cambria"/>
                <a:ea typeface="Cambria"/>
                <a:cs typeface="Cambria"/>
                <a:sym typeface="Cambria"/>
              </a:rPr>
              <a:t>We are presenting on the effect of early mobility in reducing length of stay for adult patient in the intensive care unit due to trauma</a:t>
            </a:r>
            <a:endParaRPr sz="1400" b="0">
              <a:solidFill>
                <a:srgbClr val="434343"/>
              </a:solidFill>
              <a:latin typeface="Cambria"/>
              <a:ea typeface="Cambria"/>
              <a:cs typeface="Cambria"/>
              <a:sym typeface="Cambria"/>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2" name="Google Shape;142;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Steph K </a:t>
            </a:r>
            <a:endParaRPr/>
          </a:p>
          <a:p>
            <a:pPr marL="0" lvl="0" indent="0" algn="l" rtl="0">
              <a:spcBef>
                <a:spcPts val="0"/>
              </a:spcBef>
              <a:spcAft>
                <a:spcPts val="0"/>
              </a:spcAft>
              <a:buClr>
                <a:schemeClr val="dk1"/>
              </a:buClr>
              <a:buSzPts val="1100"/>
              <a:buFont typeface="Arial"/>
              <a:buNone/>
            </a:pPr>
            <a:r>
              <a:rPr lang="en"/>
              <a:t>Our search limits included english language, published within the past 10 years and peer-reviewed</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Molly</a:t>
            </a:r>
            <a:endParaRPr/>
          </a:p>
          <a:p>
            <a:pPr marL="0" lvl="0" indent="0" algn="l" rtl="0">
              <a:spcBef>
                <a:spcPts val="0"/>
              </a:spcBef>
              <a:spcAft>
                <a:spcPts val="0"/>
              </a:spcAft>
              <a:buClr>
                <a:schemeClr val="dk1"/>
              </a:buClr>
              <a:buSzPts val="1100"/>
              <a:buFont typeface="Arial"/>
              <a:buNone/>
            </a:pPr>
            <a:r>
              <a:rPr lang="en"/>
              <a:t>Here outlines the selection criteria that we established. In order to qualify for our systematic review, the research articles needed to include patients in the ICU due to trauma, adults 18 years or older, mobility had to be performed as an intervention and the study needed to include both hospital and ICU length of stay as outcome measures.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Mobility performed as an intervention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8" name="Google Shape;158;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verage"/>
              <a:buNone/>
            </a:pPr>
            <a:r>
              <a:rPr lang="en" sz="1400">
                <a:latin typeface="Average"/>
                <a:ea typeface="Average"/>
                <a:cs typeface="Average"/>
                <a:sym typeface="Average"/>
              </a:rPr>
              <a:t>Molly </a:t>
            </a:r>
            <a:endParaRPr/>
          </a:p>
          <a:p>
            <a:pPr marL="0" lvl="0" indent="0" algn="l" rtl="0">
              <a:spcBef>
                <a:spcPts val="0"/>
              </a:spcBef>
              <a:spcAft>
                <a:spcPts val="0"/>
              </a:spcAft>
              <a:buClr>
                <a:schemeClr val="dk1"/>
              </a:buClr>
              <a:buSzPts val="1400"/>
              <a:buFont typeface="Average"/>
              <a:buNone/>
            </a:pPr>
            <a:r>
              <a:rPr lang="en" sz="1400">
                <a:latin typeface="Average"/>
                <a:ea typeface="Average"/>
                <a:cs typeface="Average"/>
                <a:sym typeface="Average"/>
              </a:rPr>
              <a:t>305 articles were identified through database searching. After screening for duplicates and eligibility, we were left with 5 studies that met the selection criteria just discussed. </a:t>
            </a:r>
            <a:endParaRPr/>
          </a:p>
          <a:p>
            <a:pPr marL="0" lvl="0" indent="0" algn="l" rtl="0">
              <a:spcBef>
                <a:spcPts val="0"/>
              </a:spcBef>
              <a:spcAft>
                <a:spcPts val="0"/>
              </a:spcAft>
              <a:buClr>
                <a:schemeClr val="dk1"/>
              </a:buClr>
              <a:buSzPts val="1400"/>
              <a:buFont typeface="Average"/>
              <a:buNone/>
            </a:pPr>
            <a:r>
              <a:rPr lang="en" sz="1400">
                <a:latin typeface="Average"/>
                <a:ea typeface="Average"/>
                <a:cs typeface="Average"/>
                <a:sym typeface="Average"/>
              </a:rPr>
              <a:t>**fix this</a:t>
            </a:r>
            <a:endParaRPr/>
          </a:p>
          <a:p>
            <a:pPr marL="0" lvl="0" indent="0" algn="l" rtl="0">
              <a:spcBef>
                <a:spcPts val="0"/>
              </a:spcBef>
              <a:spcAft>
                <a:spcPts val="0"/>
              </a:spcAft>
              <a:buClr>
                <a:schemeClr val="dk1"/>
              </a:buClr>
              <a:buSzPts val="1400"/>
              <a:buFont typeface="Average"/>
              <a:buNone/>
            </a:pPr>
            <a:r>
              <a:rPr lang="en" sz="1400">
                <a:latin typeface="Average"/>
                <a:ea typeface="Average"/>
                <a:cs typeface="Average"/>
                <a:sym typeface="Average"/>
              </a:rPr>
              <a:t>Make this on a powerpoint slide </a:t>
            </a:r>
            <a:endParaRPr/>
          </a:p>
          <a:p>
            <a:pPr marL="0" lvl="0" indent="0" algn="l" rtl="0">
              <a:spcBef>
                <a:spcPts val="0"/>
              </a:spcBef>
              <a:spcAft>
                <a:spcPts val="0"/>
              </a:spcAft>
              <a:buClr>
                <a:schemeClr val="dk1"/>
              </a:buClr>
              <a:buSzPts val="1400"/>
              <a:buFont typeface="Average"/>
              <a:buNone/>
            </a:pPr>
            <a:r>
              <a:rPr lang="en" sz="1400">
                <a:latin typeface="Average"/>
                <a:ea typeface="Average"/>
                <a:cs typeface="Average"/>
                <a:sym typeface="Average"/>
              </a:rPr>
              <a:t>Put parenthases around the records excluded and full text numbers </a:t>
            </a:r>
            <a:endParaRPr sz="1400">
              <a:latin typeface="Average"/>
              <a:ea typeface="Average"/>
              <a:cs typeface="Average"/>
              <a:sym typeface="Average"/>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60bdf46368_1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60bdf46368_1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60bdf46368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60bdf46368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60bdf46368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60bdf46368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1" name="Google Shape;191;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200"/>
              <a:buFont typeface="Cambria"/>
              <a:buNone/>
            </a:pPr>
            <a:r>
              <a:rPr lang="en" sz="1200" i="1">
                <a:latin typeface="Cambria"/>
                <a:ea typeface="Cambria"/>
                <a:cs typeface="Cambria"/>
                <a:sym typeface="Cambria"/>
              </a:rPr>
              <a:t>Molly </a:t>
            </a:r>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Here outlines our study characteristics. The sample sizes in the studies ranged from 30 participants to 2,167 participants. There were both males and females included in all studies and the average age range of these participants were between 44.1 and 65 years old. When discussing the setting that the early mobility prpogram was performed in, there were 2 studies conducted in the neuro/trauma ICU, 1 in the burn/trauma ICU, 1 in the neurological ICU, 1 in the general ICU </a:t>
            </a:r>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***under specific stating 🡪 for the last two ICU’s used these articles because they included patients with trauma </a:t>
            </a:r>
            <a:endParaRPr sz="1200" i="1">
              <a:latin typeface="Cambria"/>
              <a:ea typeface="Cambria"/>
              <a:cs typeface="Cambria"/>
              <a:sym typeface="Cambria"/>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Specific setting then list with bullets</a:t>
            </a:r>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Move this slide down to results??? </a:t>
            </a:r>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Be prepared to answer why you included ICU’s that were other than trauma 🡪 they saw trauma patients </a:t>
            </a:r>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The alst 2 bullets the study itself included trauma patients in their ICU settings </a:t>
            </a:r>
            <a:endParaRPr sz="1200" i="1">
              <a:latin typeface="Cambria"/>
              <a:ea typeface="Cambria"/>
              <a:cs typeface="Cambria"/>
              <a:sym typeface="Cambria"/>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6035f7414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g6035f74144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200"/>
              <a:buFont typeface="Cambria"/>
              <a:buNone/>
            </a:pPr>
            <a:r>
              <a:rPr lang="en" sz="1200" i="1">
                <a:latin typeface="Cambria"/>
                <a:ea typeface="Cambria"/>
                <a:cs typeface="Cambria"/>
                <a:sym typeface="Cambria"/>
              </a:rPr>
              <a:t>Molly </a:t>
            </a:r>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Here outlines our study characteristics. The sample sizes in the studies ranged from 30 participants to 2,167 participants. There were both males and females included in all studies and the average age range of these participants were between 44.1 and 65 years old. When discussing the setting that the early mobility prpogram was performed in, there were 2 studies conducted in the neuro/trauma ICU, 1 in the burn/trauma ICU, 1 in the neurological ICU, 1 in the general ICU </a:t>
            </a:r>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***under specific stating 🡪 for the last two ICU’s used these articles because they included patients with trauma </a:t>
            </a:r>
            <a:endParaRPr sz="1200" i="1">
              <a:latin typeface="Cambria"/>
              <a:ea typeface="Cambria"/>
              <a:cs typeface="Cambria"/>
              <a:sym typeface="Cambria"/>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Specific setting then list with bullets</a:t>
            </a:r>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Move this slide down to results??? </a:t>
            </a:r>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Be prepared to answer why you included ICU’s that were other than trauma 🡪 they saw trauma patients </a:t>
            </a:r>
            <a:endParaRPr/>
          </a:p>
          <a:p>
            <a:pPr marL="0" lvl="0" indent="0" algn="l" rtl="0">
              <a:lnSpc>
                <a:spcPct val="115000"/>
              </a:lnSpc>
              <a:spcBef>
                <a:spcPts val="1600"/>
              </a:spcBef>
              <a:spcAft>
                <a:spcPts val="0"/>
              </a:spcAft>
              <a:buClr>
                <a:schemeClr val="dk1"/>
              </a:buClr>
              <a:buSzPts val="1200"/>
              <a:buFont typeface="Cambria"/>
              <a:buNone/>
            </a:pPr>
            <a:r>
              <a:rPr lang="en" sz="1200" i="1">
                <a:latin typeface="Cambria"/>
                <a:ea typeface="Cambria"/>
                <a:cs typeface="Cambria"/>
                <a:sym typeface="Cambria"/>
              </a:rPr>
              <a:t>The alst 2 bullets the study itself included trauma patients in their ICU settings </a:t>
            </a:r>
            <a:endParaRPr sz="1200" i="1">
              <a:latin typeface="Cambria"/>
              <a:ea typeface="Cambria"/>
              <a:cs typeface="Cambria"/>
              <a:sym typeface="Cambria"/>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7" name="Google Shape;207;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FF0000"/>
              </a:buClr>
              <a:buSzPts val="1800"/>
              <a:buFont typeface="Arial"/>
              <a:buNone/>
            </a:pPr>
            <a:r>
              <a:rPr lang="en" sz="1800" b="0" i="0">
                <a:solidFill>
                  <a:srgbClr val="FF0000"/>
                </a:solidFill>
              </a:rPr>
              <a:t>Molly </a:t>
            </a:r>
            <a:endParaRPr/>
          </a:p>
          <a:p>
            <a:pPr marL="0" lvl="0" indent="0" algn="l" rtl="0">
              <a:spcBef>
                <a:spcPts val="0"/>
              </a:spcBef>
              <a:spcAft>
                <a:spcPts val="0"/>
              </a:spcAft>
              <a:buClr>
                <a:srgbClr val="FF0000"/>
              </a:buClr>
              <a:buSzPts val="1800"/>
              <a:buFont typeface="Arial"/>
              <a:buNone/>
            </a:pPr>
            <a:r>
              <a:rPr lang="en" sz="1800" b="0" i="0">
                <a:solidFill>
                  <a:srgbClr val="FF0000"/>
                </a:solidFill>
              </a:rPr>
              <a:t>3 of the studies used a progression mobility program where they utilized different levels of mobility.  In these studies the amount of levels they used ranged from 3 to 6. The lower levels performed passive range of motion and bed mobility while higher levels were able to do transfer and ambulation. </a:t>
            </a:r>
            <a:endParaRPr/>
          </a:p>
          <a:p>
            <a:pPr marL="0" lvl="0" indent="0" algn="l" rtl="0">
              <a:spcBef>
                <a:spcPts val="0"/>
              </a:spcBef>
              <a:spcAft>
                <a:spcPts val="0"/>
              </a:spcAft>
              <a:buClr>
                <a:schemeClr val="dk1"/>
              </a:buClr>
              <a:buSzPts val="1800"/>
              <a:buFont typeface="Arial"/>
              <a:buNone/>
            </a:pPr>
            <a:endParaRPr sz="1800" b="0" i="0">
              <a:solidFill>
                <a:srgbClr val="FF0000"/>
              </a:solidFill>
            </a:endParaRPr>
          </a:p>
          <a:p>
            <a:pPr marL="0" lvl="0" indent="0" algn="l" rtl="0">
              <a:spcBef>
                <a:spcPts val="0"/>
              </a:spcBef>
              <a:spcAft>
                <a:spcPts val="0"/>
              </a:spcAft>
              <a:buClr>
                <a:srgbClr val="FF0000"/>
              </a:buClr>
              <a:buSzPts val="1800"/>
              <a:buFont typeface="Arial"/>
              <a:buNone/>
            </a:pPr>
            <a:r>
              <a:rPr lang="en" sz="1800" b="0" i="0">
                <a:solidFill>
                  <a:srgbClr val="FF0000"/>
                </a:solidFill>
              </a:rPr>
              <a:t>Classification system of mobility progression </a:t>
            </a:r>
            <a:endParaRPr/>
          </a:p>
          <a:p>
            <a:pPr marL="0" lvl="0" indent="0" algn="l" rtl="0">
              <a:spcBef>
                <a:spcPts val="0"/>
              </a:spcBef>
              <a:spcAft>
                <a:spcPts val="0"/>
              </a:spcAft>
              <a:buClr>
                <a:schemeClr val="dk1"/>
              </a:buClr>
              <a:buSzPts val="1800"/>
              <a:buFont typeface="Arial"/>
              <a:buNone/>
            </a:pPr>
            <a:endParaRPr sz="1800" b="0" i="0">
              <a:solidFill>
                <a:srgbClr val="FF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61749c75f1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5" name="Google Shape;215;g61749c75f1_2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FF0000"/>
              </a:buClr>
              <a:buSzPts val="1800"/>
              <a:buFont typeface="Arial"/>
              <a:buNone/>
            </a:pPr>
            <a:r>
              <a:rPr lang="en" sz="1800" b="0" i="0">
                <a:solidFill>
                  <a:srgbClr val="FF0000"/>
                </a:solidFill>
              </a:rPr>
              <a:t>Molly </a:t>
            </a:r>
            <a:endParaRPr/>
          </a:p>
          <a:p>
            <a:pPr marL="0" lvl="0" indent="0" algn="l" rtl="0">
              <a:spcBef>
                <a:spcPts val="0"/>
              </a:spcBef>
              <a:spcAft>
                <a:spcPts val="0"/>
              </a:spcAft>
              <a:buClr>
                <a:srgbClr val="FF0000"/>
              </a:buClr>
              <a:buSzPts val="1800"/>
              <a:buFont typeface="Arial"/>
              <a:buNone/>
            </a:pPr>
            <a:r>
              <a:rPr lang="en" sz="1800" b="0" i="0">
                <a:solidFill>
                  <a:srgbClr val="FF0000"/>
                </a:solidFill>
              </a:rPr>
              <a:t>3 of the studies used a progression mobility program where they utilized different levels of mobility.  In these studies the amount of levels they used ranged from 3 to 6. The lower levels performed passive range of motion and bed mobility while higher levels were able to do transfer and ambulation. </a:t>
            </a:r>
            <a:endParaRPr/>
          </a:p>
          <a:p>
            <a:pPr marL="0" lvl="0" indent="0" algn="l" rtl="0">
              <a:spcBef>
                <a:spcPts val="0"/>
              </a:spcBef>
              <a:spcAft>
                <a:spcPts val="0"/>
              </a:spcAft>
              <a:buClr>
                <a:schemeClr val="dk1"/>
              </a:buClr>
              <a:buSzPts val="1800"/>
              <a:buFont typeface="Arial"/>
              <a:buNone/>
            </a:pPr>
            <a:endParaRPr sz="1800" b="0" i="0">
              <a:solidFill>
                <a:srgbClr val="FF0000"/>
              </a:solidFill>
            </a:endParaRPr>
          </a:p>
          <a:p>
            <a:pPr marL="0" lvl="0" indent="0" algn="l" rtl="0">
              <a:spcBef>
                <a:spcPts val="0"/>
              </a:spcBef>
              <a:spcAft>
                <a:spcPts val="0"/>
              </a:spcAft>
              <a:buClr>
                <a:srgbClr val="FF0000"/>
              </a:buClr>
              <a:buSzPts val="1800"/>
              <a:buFont typeface="Arial"/>
              <a:buNone/>
            </a:pPr>
            <a:r>
              <a:rPr lang="en" sz="1800" b="0" i="0">
                <a:solidFill>
                  <a:srgbClr val="FF0000"/>
                </a:solidFill>
              </a:rPr>
              <a:t>Classification system of mobility progression </a:t>
            </a:r>
            <a:endParaRPr/>
          </a:p>
          <a:p>
            <a:pPr marL="0" lvl="0" indent="0" algn="l" rtl="0">
              <a:spcBef>
                <a:spcPts val="0"/>
              </a:spcBef>
              <a:spcAft>
                <a:spcPts val="0"/>
              </a:spcAft>
              <a:buClr>
                <a:schemeClr val="dk1"/>
              </a:buClr>
              <a:buSzPts val="1800"/>
              <a:buFont typeface="Arial"/>
              <a:buNone/>
            </a:pPr>
            <a:endParaRPr sz="1800" b="0" i="0">
              <a:solidFill>
                <a:srgbClr val="FF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434343"/>
              </a:buClr>
              <a:buSzPts val="1400"/>
              <a:buFont typeface="Arial"/>
              <a:buNone/>
            </a:pPr>
            <a:endParaRPr sz="1400">
              <a:solidFill>
                <a:srgbClr val="434343"/>
              </a:solidFill>
            </a:endParaRPr>
          </a:p>
          <a:p>
            <a:pPr marL="0" lvl="0" indent="0" algn="l" rtl="0">
              <a:spcBef>
                <a:spcPts val="0"/>
              </a:spcBef>
              <a:spcAft>
                <a:spcPts val="0"/>
              </a:spcAft>
              <a:buClr>
                <a:srgbClr val="434343"/>
              </a:buClr>
              <a:buSzPts val="1400"/>
              <a:buFont typeface="Arial"/>
              <a:buNone/>
            </a:pPr>
            <a:r>
              <a:rPr lang="en" sz="1400" b="0">
                <a:solidFill>
                  <a:srgbClr val="434343"/>
                </a:solidFill>
                <a:latin typeface="Arial"/>
                <a:ea typeface="Arial"/>
                <a:cs typeface="Arial"/>
                <a:sym typeface="Arial"/>
              </a:rPr>
              <a:t>StephK</a:t>
            </a:r>
            <a:endParaRPr sz="1400" b="0">
              <a:solidFill>
                <a:srgbClr val="434343"/>
              </a:solidFill>
              <a:latin typeface="Arial"/>
              <a:ea typeface="Arial"/>
              <a:cs typeface="Arial"/>
              <a:sym typeface="Arial"/>
            </a:endParaRPr>
          </a:p>
          <a:p>
            <a:pPr marL="0" lvl="0" indent="0" algn="l" rtl="0">
              <a:spcBef>
                <a:spcPts val="0"/>
              </a:spcBef>
              <a:spcAft>
                <a:spcPts val="0"/>
              </a:spcAft>
              <a:buClr>
                <a:srgbClr val="434343"/>
              </a:buClr>
              <a:buSzPts val="1400"/>
              <a:buFont typeface="Arial"/>
              <a:buNone/>
            </a:pPr>
            <a:r>
              <a:rPr lang="en" sz="1400" b="0">
                <a:solidFill>
                  <a:srgbClr val="434343"/>
                </a:solidFill>
                <a:latin typeface="Arial"/>
                <a:ea typeface="Arial"/>
                <a:cs typeface="Arial"/>
                <a:sym typeface="Arial"/>
              </a:rPr>
              <a:t> Here is an overview of our presentation.</a:t>
            </a:r>
            <a:endParaRPr/>
          </a:p>
          <a:p>
            <a:pPr marL="0" lvl="0" indent="0" algn="l" rtl="0">
              <a:spcBef>
                <a:spcPts val="0"/>
              </a:spcBef>
              <a:spcAft>
                <a:spcPts val="0"/>
              </a:spcAft>
              <a:buClr>
                <a:srgbClr val="434343"/>
              </a:buClr>
              <a:buSzPts val="1400"/>
              <a:buFont typeface="Arial"/>
              <a:buNone/>
            </a:pPr>
            <a:r>
              <a:rPr lang="en" sz="1400" b="0">
                <a:solidFill>
                  <a:srgbClr val="434343"/>
                </a:solidFill>
                <a:latin typeface="Arial"/>
                <a:ea typeface="Arial"/>
                <a:cs typeface="Arial"/>
                <a:sym typeface="Arial"/>
              </a:rPr>
              <a:t>I will begin with relevant background information, followed by the purpose, methods, results, conclusions and take home message</a:t>
            </a:r>
            <a:endParaRPr sz="1400" b="0">
              <a:solidFill>
                <a:srgbClr val="434343"/>
              </a:solidFill>
              <a:latin typeface="Cambria"/>
              <a:ea typeface="Cambria"/>
              <a:cs typeface="Cambria"/>
              <a:sym typeface="Cambria"/>
            </a:endParaRPr>
          </a:p>
          <a:p>
            <a:pPr marL="0" lvl="0" indent="0" algn="l" rtl="0">
              <a:lnSpc>
                <a:spcPct val="115000"/>
              </a:lnSpc>
              <a:spcBef>
                <a:spcPts val="0"/>
              </a:spcBef>
              <a:spcAft>
                <a:spcPts val="0"/>
              </a:spcAft>
              <a:buClr>
                <a:schemeClr val="dk1"/>
              </a:buClr>
              <a:buSzPts val="1400"/>
              <a:buFont typeface="Arial"/>
              <a:buNone/>
            </a:pPr>
            <a:endParaRPr sz="1400">
              <a:solidFill>
                <a:srgbClr val="434343"/>
              </a:solidFill>
              <a:latin typeface="Cambria"/>
              <a:ea typeface="Cambria"/>
              <a:cs typeface="Cambria"/>
              <a:sym typeface="Cambria"/>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61749c75f1_2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3" name="Google Shape;223;g61749c75f1_2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FF0000"/>
              </a:buClr>
              <a:buSzPts val="1800"/>
              <a:buFont typeface="Arial"/>
              <a:buNone/>
            </a:pPr>
            <a:r>
              <a:rPr lang="en" sz="1800" b="0" i="0">
                <a:solidFill>
                  <a:srgbClr val="FF0000"/>
                </a:solidFill>
              </a:rPr>
              <a:t>Molly </a:t>
            </a:r>
            <a:endParaRPr/>
          </a:p>
          <a:p>
            <a:pPr marL="0" lvl="0" indent="0" algn="l" rtl="0">
              <a:spcBef>
                <a:spcPts val="0"/>
              </a:spcBef>
              <a:spcAft>
                <a:spcPts val="0"/>
              </a:spcAft>
              <a:buClr>
                <a:srgbClr val="FF0000"/>
              </a:buClr>
              <a:buSzPts val="1800"/>
              <a:buFont typeface="Arial"/>
              <a:buNone/>
            </a:pPr>
            <a:r>
              <a:rPr lang="en" sz="1800" b="0" i="0">
                <a:solidFill>
                  <a:srgbClr val="FF0000"/>
                </a:solidFill>
              </a:rPr>
              <a:t>3 of the studies used a progression mobility program where they utilized different levels of mobility.  In these studies the amount of levels they used ranged from 3 to 6. The lower levels performed passive range of motion and bed mobility while higher levels were able to do transfer and ambulation. </a:t>
            </a:r>
            <a:endParaRPr/>
          </a:p>
          <a:p>
            <a:pPr marL="0" lvl="0" indent="0" algn="l" rtl="0">
              <a:spcBef>
                <a:spcPts val="0"/>
              </a:spcBef>
              <a:spcAft>
                <a:spcPts val="0"/>
              </a:spcAft>
              <a:buClr>
                <a:schemeClr val="dk1"/>
              </a:buClr>
              <a:buSzPts val="1800"/>
              <a:buFont typeface="Arial"/>
              <a:buNone/>
            </a:pPr>
            <a:endParaRPr sz="1800" b="0" i="0">
              <a:solidFill>
                <a:srgbClr val="FF0000"/>
              </a:solidFill>
            </a:endParaRPr>
          </a:p>
          <a:p>
            <a:pPr marL="0" lvl="0" indent="0" algn="l" rtl="0">
              <a:spcBef>
                <a:spcPts val="0"/>
              </a:spcBef>
              <a:spcAft>
                <a:spcPts val="0"/>
              </a:spcAft>
              <a:buClr>
                <a:srgbClr val="FF0000"/>
              </a:buClr>
              <a:buSzPts val="1800"/>
              <a:buFont typeface="Arial"/>
              <a:buNone/>
            </a:pPr>
            <a:r>
              <a:rPr lang="en" sz="1800" b="0" i="0">
                <a:solidFill>
                  <a:srgbClr val="FF0000"/>
                </a:solidFill>
              </a:rPr>
              <a:t>Classification system of mobility progression </a:t>
            </a:r>
            <a:endParaRPr/>
          </a:p>
          <a:p>
            <a:pPr marL="0" lvl="0" indent="0" algn="l" rtl="0">
              <a:spcBef>
                <a:spcPts val="0"/>
              </a:spcBef>
              <a:spcAft>
                <a:spcPts val="0"/>
              </a:spcAft>
              <a:buClr>
                <a:schemeClr val="dk1"/>
              </a:buClr>
              <a:buSzPts val="1800"/>
              <a:buFont typeface="Arial"/>
              <a:buNone/>
            </a:pPr>
            <a:endParaRPr sz="1800" b="0" i="0">
              <a:solidFill>
                <a:srgbClr val="FF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61749c75f1_2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2" name="Google Shape;232;g61749c75f1_2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FF0000"/>
              </a:buClr>
              <a:buSzPts val="1800"/>
              <a:buFont typeface="Arial"/>
              <a:buNone/>
            </a:pPr>
            <a:r>
              <a:rPr lang="en" sz="1800" b="0" i="0">
                <a:solidFill>
                  <a:srgbClr val="FF0000"/>
                </a:solidFill>
              </a:rPr>
              <a:t>Molly </a:t>
            </a:r>
            <a:endParaRPr/>
          </a:p>
          <a:p>
            <a:pPr marL="0" lvl="0" indent="0" algn="l" rtl="0">
              <a:spcBef>
                <a:spcPts val="0"/>
              </a:spcBef>
              <a:spcAft>
                <a:spcPts val="0"/>
              </a:spcAft>
              <a:buClr>
                <a:srgbClr val="FF0000"/>
              </a:buClr>
              <a:buSzPts val="1800"/>
              <a:buFont typeface="Arial"/>
              <a:buNone/>
            </a:pPr>
            <a:r>
              <a:rPr lang="en" sz="1800" b="0" i="0">
                <a:solidFill>
                  <a:srgbClr val="FF0000"/>
                </a:solidFill>
              </a:rPr>
              <a:t>3 of the studies used a progression mobility program where they utilized different levels of mobility.  In these studies the amount of levels they used ranged from 3 to 6. The lower levels performed passive range of motion and bed mobility while higher levels were able to do transfer and ambulation. </a:t>
            </a:r>
            <a:endParaRPr/>
          </a:p>
          <a:p>
            <a:pPr marL="0" lvl="0" indent="0" algn="l" rtl="0">
              <a:spcBef>
                <a:spcPts val="0"/>
              </a:spcBef>
              <a:spcAft>
                <a:spcPts val="0"/>
              </a:spcAft>
              <a:buClr>
                <a:schemeClr val="dk1"/>
              </a:buClr>
              <a:buSzPts val="1800"/>
              <a:buFont typeface="Arial"/>
              <a:buNone/>
            </a:pPr>
            <a:endParaRPr sz="1800" b="0" i="0">
              <a:solidFill>
                <a:srgbClr val="FF0000"/>
              </a:solidFill>
            </a:endParaRPr>
          </a:p>
          <a:p>
            <a:pPr marL="0" lvl="0" indent="0" algn="l" rtl="0">
              <a:spcBef>
                <a:spcPts val="0"/>
              </a:spcBef>
              <a:spcAft>
                <a:spcPts val="0"/>
              </a:spcAft>
              <a:buClr>
                <a:srgbClr val="FF0000"/>
              </a:buClr>
              <a:buSzPts val="1800"/>
              <a:buFont typeface="Arial"/>
              <a:buNone/>
            </a:pPr>
            <a:r>
              <a:rPr lang="en" sz="1800" b="0" i="0">
                <a:solidFill>
                  <a:srgbClr val="FF0000"/>
                </a:solidFill>
              </a:rPr>
              <a:t>Classification system of mobility progression </a:t>
            </a:r>
            <a:endParaRPr/>
          </a:p>
          <a:p>
            <a:pPr marL="0" lvl="0" indent="0" algn="l" rtl="0">
              <a:spcBef>
                <a:spcPts val="0"/>
              </a:spcBef>
              <a:spcAft>
                <a:spcPts val="0"/>
              </a:spcAft>
              <a:buClr>
                <a:schemeClr val="dk1"/>
              </a:buClr>
              <a:buSzPts val="1800"/>
              <a:buFont typeface="Arial"/>
              <a:buNone/>
            </a:pPr>
            <a:endParaRPr sz="1800" b="0" i="0">
              <a:solidFill>
                <a:srgbClr val="FF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0" name="Google Shape;240;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Steph Z</a:t>
            </a:r>
            <a:endParaRPr/>
          </a:p>
          <a:p>
            <a:pPr marL="0" lvl="0" indent="0" algn="l" rtl="0">
              <a:spcBef>
                <a:spcPts val="0"/>
              </a:spcBef>
              <a:spcAft>
                <a:spcPts val="0"/>
              </a:spcAft>
              <a:buClr>
                <a:schemeClr val="dk1"/>
              </a:buClr>
              <a:buSzPts val="1100"/>
              <a:buFont typeface="Arial"/>
              <a:buNone/>
            </a:pPr>
            <a:r>
              <a:rPr lang="en"/>
              <a:t>There was weak to moderate because the hospital and ICU length of stays were not significant in all studies except 1</a:t>
            </a:r>
            <a:endParaRPr/>
          </a:p>
          <a:p>
            <a:pPr marL="0" lvl="0" indent="0" algn="l" rtl="0">
              <a:spcBef>
                <a:spcPts val="0"/>
              </a:spcBef>
              <a:spcAft>
                <a:spcPts val="0"/>
              </a:spcAft>
              <a:buClr>
                <a:schemeClr val="dk1"/>
              </a:buClr>
              <a:buSzPts val="1100"/>
              <a:buFont typeface="Arial"/>
              <a:buNone/>
            </a:pPr>
            <a:r>
              <a:rPr lang="en"/>
              <a:t>What is weak, what is moderate, what did the findings support or not support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8" name="Google Shape;248;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verage"/>
              <a:buNone/>
            </a:pPr>
            <a:r>
              <a:rPr lang="en" sz="1400">
                <a:latin typeface="Average"/>
                <a:ea typeface="Average"/>
                <a:cs typeface="Average"/>
                <a:sym typeface="Average"/>
              </a:rPr>
              <a:t>Steph Z</a:t>
            </a:r>
            <a:endParaRPr/>
          </a:p>
          <a:p>
            <a:pPr marL="0" lvl="0" indent="0" algn="l" rtl="0">
              <a:lnSpc>
                <a:spcPct val="115000"/>
              </a:lnSpc>
              <a:spcBef>
                <a:spcPts val="1600"/>
              </a:spcBef>
              <a:spcAft>
                <a:spcPts val="0"/>
              </a:spcAft>
              <a:buClr>
                <a:schemeClr val="dk1"/>
              </a:buClr>
              <a:buSzPts val="1400"/>
              <a:buFont typeface="Average"/>
              <a:buNone/>
            </a:pPr>
            <a:r>
              <a:rPr lang="en" sz="1400">
                <a:latin typeface="Average"/>
                <a:ea typeface="Average"/>
                <a:cs typeface="Average"/>
                <a:sym typeface="Average"/>
              </a:rPr>
              <a:t>Just expand alot</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6" name="Google Shape;256;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Cambria"/>
              <a:buNone/>
            </a:pPr>
            <a:r>
              <a:rPr lang="en">
                <a:latin typeface="Cambria"/>
                <a:ea typeface="Cambria"/>
                <a:cs typeface="Cambria"/>
                <a:sym typeface="Cambria"/>
              </a:rPr>
              <a:t>Steph Z </a:t>
            </a:r>
            <a:endParaRPr/>
          </a:p>
          <a:p>
            <a:pPr marL="0" lvl="0" indent="0" algn="l" rtl="0">
              <a:lnSpc>
                <a:spcPct val="115000"/>
              </a:lnSpc>
              <a:spcBef>
                <a:spcPts val="0"/>
              </a:spcBef>
              <a:spcAft>
                <a:spcPts val="0"/>
              </a:spcAft>
              <a:buClr>
                <a:schemeClr val="dk1"/>
              </a:buClr>
              <a:buSzPts val="1100"/>
              <a:buFont typeface="Cambria"/>
              <a:buNone/>
            </a:pPr>
            <a:r>
              <a:rPr lang="en">
                <a:latin typeface="Cambria"/>
                <a:ea typeface="Cambria"/>
                <a:cs typeface="Cambria"/>
                <a:sym typeface="Cambria"/>
              </a:rPr>
              <a:t>Just expand a lot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4" name="Google Shape;264;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434343"/>
              </a:buClr>
              <a:buSzPts val="1200"/>
              <a:buFont typeface="Cambria"/>
              <a:buNone/>
            </a:pPr>
            <a:r>
              <a:rPr lang="en" sz="1200">
                <a:solidFill>
                  <a:srgbClr val="434343"/>
                </a:solidFill>
                <a:latin typeface="Cambria"/>
                <a:ea typeface="Cambria"/>
                <a:cs typeface="Cambria"/>
                <a:sym typeface="Cambria"/>
              </a:rPr>
              <a:t>Steph Z</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61749c7dc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2" name="Google Shape;272;g61749c7dcb_1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434343"/>
              </a:buClr>
              <a:buSzPts val="1200"/>
              <a:buFont typeface="Cambria"/>
              <a:buNone/>
            </a:pPr>
            <a:r>
              <a:rPr lang="en" sz="1200">
                <a:solidFill>
                  <a:srgbClr val="434343"/>
                </a:solidFill>
                <a:latin typeface="Cambria"/>
                <a:ea typeface="Cambria"/>
                <a:cs typeface="Cambria"/>
                <a:sym typeface="Cambria"/>
              </a:rPr>
              <a:t>Steph Z</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0" name="Google Shape;280;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Cambria"/>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9" name="Google Shape;289;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Cambria"/>
              <a:buNone/>
            </a:pPr>
            <a:r>
              <a:rPr lang="en" sz="1400">
                <a:latin typeface="Cambria"/>
                <a:ea typeface="Cambria"/>
                <a:cs typeface="Cambria"/>
                <a:sym typeface="Cambria"/>
              </a:rPr>
              <a:t>Here are our references...</a:t>
            </a:r>
            <a:endParaRPr/>
          </a:p>
          <a:p>
            <a:pPr marL="0" lvl="0" indent="0" algn="l" rtl="0">
              <a:spcBef>
                <a:spcPts val="0"/>
              </a:spcBef>
              <a:spcAft>
                <a:spcPts val="0"/>
              </a:spcAft>
              <a:buClr>
                <a:schemeClr val="dk1"/>
              </a:buClr>
              <a:buSzPts val="1100"/>
              <a:buFont typeface="Arial"/>
              <a:buNone/>
            </a:pPr>
            <a:endParaRPr b="1">
              <a:solidFill>
                <a:srgbClr val="FF0000"/>
              </a:solidFill>
            </a:endParaRPr>
          </a:p>
          <a:p>
            <a:pPr marL="0" lvl="0" indent="0" algn="l" rtl="0">
              <a:spcBef>
                <a:spcPts val="0"/>
              </a:spcBef>
              <a:spcAft>
                <a:spcPts val="0"/>
              </a:spcAft>
              <a:buClr>
                <a:srgbClr val="FF0000"/>
              </a:buClr>
              <a:buSzPts val="1100"/>
              <a:buFont typeface="Arial"/>
              <a:buNone/>
            </a:pPr>
            <a:r>
              <a:rPr lang="en" b="1">
                <a:solidFill>
                  <a:srgbClr val="FF0000"/>
                </a:solidFill>
              </a:rPr>
              <a:t>SPECIFIC ORDER? (I.E. ABC, NEWEST TO OLDEST, via PEDro score lowest to highest)??</a:t>
            </a:r>
            <a:endParaRPr/>
          </a:p>
          <a:p>
            <a:pPr marL="0" lvl="0" indent="0" algn="l" rtl="0">
              <a:spcBef>
                <a:spcPts val="0"/>
              </a:spcBef>
              <a:spcAft>
                <a:spcPts val="0"/>
              </a:spcAft>
              <a:buClr>
                <a:srgbClr val="FF0000"/>
              </a:buClr>
              <a:buSzPts val="1100"/>
              <a:buFont typeface="Arial"/>
              <a:buNone/>
            </a:pPr>
            <a:r>
              <a:rPr lang="en" b="1">
                <a:solidFill>
                  <a:srgbClr val="FF0000"/>
                </a:solidFill>
              </a:rPr>
              <a:t>Include references from background info</a:t>
            </a:r>
            <a:endParaRPr/>
          </a:p>
          <a:p>
            <a:pPr marL="0" lvl="0" indent="0" algn="l" rtl="0">
              <a:spcBef>
                <a:spcPts val="0"/>
              </a:spcBef>
              <a:spcAft>
                <a:spcPts val="0"/>
              </a:spcAft>
              <a:buClr>
                <a:schemeClr val="dk1"/>
              </a:buClr>
              <a:buSzPts val="1100"/>
              <a:buFont typeface="Arial"/>
              <a:buNone/>
            </a:pPr>
            <a:endParaRPr b="1">
              <a:solidFill>
                <a:srgbClr val="FF0000"/>
              </a:solidFill>
            </a:endParaRPr>
          </a:p>
          <a:p>
            <a:pPr marL="0" lvl="0" indent="0" algn="l" rtl="0">
              <a:spcBef>
                <a:spcPts val="0"/>
              </a:spcBef>
              <a:spcAft>
                <a:spcPts val="0"/>
              </a:spcAft>
              <a:buClr>
                <a:schemeClr val="dk1"/>
              </a:buClr>
              <a:buSzPts val="1100"/>
              <a:buFont typeface="Arial"/>
              <a:buNone/>
            </a:pPr>
            <a:endParaRPr b="1">
              <a:solidFill>
                <a:srgbClr val="FF0000"/>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7" name="Google Shape;297;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We will now open the floor to any questions.  </a:t>
            </a:r>
            <a:endParaRPr/>
          </a:p>
          <a:p>
            <a:pPr marL="0" lvl="0" indent="0" algn="l" rtl="0">
              <a:spcBef>
                <a:spcPts val="0"/>
              </a:spcBef>
              <a:spcAft>
                <a:spcPts val="0"/>
              </a:spcAft>
              <a:buClr>
                <a:schemeClr val="dk1"/>
              </a:buClr>
              <a:buSzPts val="1100"/>
              <a:buFont typeface="Arial"/>
              <a:buNone/>
            </a:pPr>
            <a:endParaRPr b="1" i="1">
              <a:solidFill>
                <a:srgbClr val="FF0000"/>
              </a:solidFill>
            </a:endParaRPr>
          </a:p>
          <a:p>
            <a:pPr marL="0" lvl="0" indent="0" algn="l" rtl="0">
              <a:spcBef>
                <a:spcPts val="0"/>
              </a:spcBef>
              <a:spcAft>
                <a:spcPts val="0"/>
              </a:spcAft>
              <a:buClr>
                <a:schemeClr val="dk1"/>
              </a:buClr>
              <a:buSzPts val="1100"/>
              <a:buFont typeface="Arial"/>
              <a:buNone/>
            </a:pPr>
            <a:endParaRPr b="1" i="1">
              <a:solidFill>
                <a:srgbClr val="FF0000"/>
              </a:solidFill>
            </a:endParaRPr>
          </a:p>
          <a:p>
            <a:pPr marL="0" lvl="0" indent="0" algn="l" rtl="0">
              <a:spcBef>
                <a:spcPts val="0"/>
              </a:spcBef>
              <a:spcAft>
                <a:spcPts val="0"/>
              </a:spcAft>
              <a:buClr>
                <a:srgbClr val="FF0000"/>
              </a:buClr>
              <a:buSzPts val="1100"/>
              <a:buFont typeface="Arial"/>
              <a:buNone/>
            </a:pPr>
            <a:r>
              <a:rPr lang="en" b="1" i="1">
                <a:solidFill>
                  <a:srgbClr val="FF0000"/>
                </a:solidFill>
              </a:rPr>
              <a:t>ATRI (Aquatic Therapy &amp; Rehab Institute): Aquatic Therapeutic Exercise Certification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228600" lvl="0" indent="0" algn="l" rtl="0">
              <a:spcBef>
                <a:spcPts val="0"/>
              </a:spcBef>
              <a:spcAft>
                <a:spcPts val="0"/>
              </a:spcAft>
              <a:buNone/>
            </a:pPr>
            <a:r>
              <a:rPr lang="en">
                <a:solidFill>
                  <a:srgbClr val="000000"/>
                </a:solidFill>
              </a:rPr>
              <a:t>OG #2 Comparison of Structured Skill and Unstructured Practice During Intensive Bimanual Training in Children With Unilateral Spastic Cerebral Palsy, now #1</a:t>
            </a:r>
            <a:endParaRPr sz="1200">
              <a:highlight>
                <a:srgbClr val="FFFFFF"/>
              </a:highlight>
              <a:latin typeface="Times New Roman"/>
              <a:ea typeface="Times New Roman"/>
              <a:cs typeface="Times New Roman"/>
              <a:sym typeface="Times New Roman"/>
            </a:endParaRPr>
          </a:p>
          <a:p>
            <a:pPr marL="139700" lvl="0" indent="0" algn="l" rtl="0">
              <a:lnSpc>
                <a:spcPct val="115000"/>
              </a:lnSpc>
              <a:spcBef>
                <a:spcPts val="0"/>
              </a:spcBef>
              <a:spcAft>
                <a:spcPts val="0"/>
              </a:spcAft>
              <a:buClr>
                <a:srgbClr val="434343"/>
              </a:buClr>
              <a:buSzPts val="1200"/>
              <a:buFont typeface="Cambria"/>
              <a:buNone/>
            </a:pPr>
            <a:r>
              <a:rPr lang="en" sz="1200">
                <a:highlight>
                  <a:srgbClr val="FFFFFF"/>
                </a:highlight>
                <a:latin typeface="Times New Roman"/>
                <a:ea typeface="Times New Roman"/>
                <a:cs typeface="Times New Roman"/>
                <a:sym typeface="Times New Roman"/>
              </a:rPr>
              <a:t>Discuss examples of these functional activities - play, cutting a circle out of paper (using 1 hand to stabilize the paper and another to manipulate the scissors)</a:t>
            </a:r>
            <a:endParaRPr sz="1200">
              <a:highlight>
                <a:srgbClr val="FFFFFF"/>
              </a:highlight>
              <a:latin typeface="Times New Roman"/>
              <a:ea typeface="Times New Roman"/>
              <a:cs typeface="Times New Roman"/>
              <a:sym typeface="Times New Roman"/>
            </a:endParaRPr>
          </a:p>
          <a:p>
            <a:pPr marL="139700" lvl="0" indent="0" algn="l" rtl="0">
              <a:lnSpc>
                <a:spcPct val="115000"/>
              </a:lnSpc>
              <a:spcBef>
                <a:spcPts val="0"/>
              </a:spcBef>
              <a:spcAft>
                <a:spcPts val="0"/>
              </a:spcAft>
              <a:buClr>
                <a:srgbClr val="434343"/>
              </a:buClr>
              <a:buSzPts val="1200"/>
              <a:buFont typeface="Cambria"/>
              <a:buNone/>
            </a:pPr>
            <a:endParaRPr sz="1200">
              <a:highlight>
                <a:srgbClr val="FFFFFF"/>
              </a:highlight>
              <a:latin typeface="Times New Roman"/>
              <a:ea typeface="Times New Roman"/>
              <a:cs typeface="Times New Roman"/>
              <a:sym typeface="Times New Roman"/>
            </a:endParaRPr>
          </a:p>
          <a:p>
            <a:pPr marL="139700" lvl="0" indent="0" algn="l" rtl="0">
              <a:lnSpc>
                <a:spcPct val="115000"/>
              </a:lnSpc>
              <a:spcBef>
                <a:spcPts val="0"/>
              </a:spcBef>
              <a:spcAft>
                <a:spcPts val="0"/>
              </a:spcAft>
              <a:buClr>
                <a:srgbClr val="434343"/>
              </a:buClr>
              <a:buSzPts val="1200"/>
              <a:buFont typeface="Cambria"/>
              <a:buNone/>
            </a:pPr>
            <a:r>
              <a:rPr lang="en" sz="1200">
                <a:highlight>
                  <a:srgbClr val="FFFFFF"/>
                </a:highlight>
                <a:latin typeface="Times New Roman"/>
                <a:ea typeface="Times New Roman"/>
                <a:cs typeface="Times New Roman"/>
                <a:sym typeface="Times New Roman"/>
              </a:rPr>
              <a:t>Steph K </a:t>
            </a:r>
            <a:endParaRPr/>
          </a:p>
          <a:p>
            <a:pPr marL="139700" lvl="0" indent="0" algn="l" rtl="0">
              <a:lnSpc>
                <a:spcPct val="115000"/>
              </a:lnSpc>
              <a:spcBef>
                <a:spcPts val="0"/>
              </a:spcBef>
              <a:spcAft>
                <a:spcPts val="0"/>
              </a:spcAft>
              <a:buClr>
                <a:srgbClr val="434343"/>
              </a:buClr>
              <a:buSzPts val="1200"/>
              <a:buFont typeface="Cambria"/>
              <a:buNone/>
            </a:pPr>
            <a:endParaRPr sz="1200">
              <a:highlight>
                <a:srgbClr val="FFFFFF"/>
              </a:highlight>
              <a:latin typeface="Times New Roman"/>
              <a:ea typeface="Times New Roman"/>
              <a:cs typeface="Times New Roman"/>
              <a:sym typeface="Times New Roman"/>
            </a:endParaRPr>
          </a:p>
          <a:p>
            <a:pPr marL="139700" lvl="0" indent="0" algn="l" rtl="0">
              <a:lnSpc>
                <a:spcPct val="115000"/>
              </a:lnSpc>
              <a:spcBef>
                <a:spcPts val="0"/>
              </a:spcBef>
              <a:spcAft>
                <a:spcPts val="0"/>
              </a:spcAft>
              <a:buClr>
                <a:srgbClr val="434343"/>
              </a:buClr>
              <a:buSzPts val="1200"/>
              <a:buFont typeface="Cambria"/>
              <a:buNone/>
            </a:pPr>
            <a:r>
              <a:rPr lang="en" sz="1200">
                <a:highlight>
                  <a:srgbClr val="FFFFFF"/>
                </a:highlight>
                <a:latin typeface="Times New Roman"/>
                <a:ea typeface="Times New Roman"/>
                <a:cs typeface="Times New Roman"/>
                <a:sym typeface="Times New Roman"/>
              </a:rPr>
              <a:t>Extensive difficult to mobilize because requires understanding of their various injuries, limb WB status, specialized equipment and dedicated staff members </a:t>
            </a:r>
            <a:endParaRPr/>
          </a:p>
          <a:p>
            <a:pPr marL="139700" lvl="0" indent="0" algn="l" rtl="0">
              <a:lnSpc>
                <a:spcPct val="115000"/>
              </a:lnSpc>
              <a:spcBef>
                <a:spcPts val="0"/>
              </a:spcBef>
              <a:spcAft>
                <a:spcPts val="0"/>
              </a:spcAft>
              <a:buClr>
                <a:srgbClr val="434343"/>
              </a:buClr>
              <a:buSzPts val="1200"/>
              <a:buFont typeface="Cambria"/>
              <a:buNone/>
            </a:pPr>
            <a:endParaRPr sz="1200">
              <a:highlight>
                <a:srgbClr val="FFFFFF"/>
              </a:highlight>
              <a:latin typeface="Times New Roman"/>
              <a:ea typeface="Times New Roman"/>
              <a:cs typeface="Times New Roman"/>
              <a:sym typeface="Times New Roman"/>
            </a:endParaRPr>
          </a:p>
          <a:p>
            <a:pPr marL="139700" lvl="0" indent="0" algn="l" rtl="0">
              <a:lnSpc>
                <a:spcPct val="115000"/>
              </a:lnSpc>
              <a:spcBef>
                <a:spcPts val="0"/>
              </a:spcBef>
              <a:spcAft>
                <a:spcPts val="0"/>
              </a:spcAft>
              <a:buClr>
                <a:srgbClr val="434343"/>
              </a:buClr>
              <a:buSzPts val="1200"/>
              <a:buFont typeface="Cambria"/>
              <a:buNone/>
            </a:pPr>
            <a:r>
              <a:rPr lang="en" sz="1200">
                <a:highlight>
                  <a:srgbClr val="FFFFFF"/>
                </a:highlight>
                <a:latin typeface="Times New Roman"/>
                <a:ea typeface="Times New Roman"/>
                <a:cs typeface="Times New Roman"/>
                <a:sym typeface="Times New Roman"/>
              </a:rPr>
              <a:t>There are inherent complications to mobilizing critically ill patients that appear straight forward but are not well established. Hemodynamic status, severe weakness, multiple central catheters and life supporting monitors, artificial airways, electrolyte imbalances, agitation (article 2 authors 🡪 </a:t>
            </a:r>
            <a:endParaRPr sz="1200">
              <a:highlight>
                <a:srgbClr val="FFFFFF"/>
              </a:highlight>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60bdf46368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60bdf46368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https://journals.sagepub.com/doi/full/10.1177/1545968314562109?url_ver=Z39.88-2003&amp;rfr_id=ori:rid:crossref.org&amp;rfr_dat=cr_pub%3dpubmed</a:t>
            </a:r>
            <a:endParaRPr/>
          </a:p>
          <a:p>
            <a:pPr marL="0" lvl="0" indent="0" algn="l" rtl="0">
              <a:spcBef>
                <a:spcPts val="0"/>
              </a:spcBef>
              <a:spcAft>
                <a:spcPts val="0"/>
              </a:spcAft>
              <a:buNone/>
            </a:pPr>
            <a:endParaRPr/>
          </a:p>
          <a:p>
            <a:pPr marL="0" lvl="0" indent="0" algn="l" rtl="0">
              <a:spcBef>
                <a:spcPts val="0"/>
              </a:spcBef>
              <a:spcAft>
                <a:spcPts val="0"/>
              </a:spcAft>
              <a:buNone/>
            </a:pPr>
            <a:r>
              <a:rPr lang="en"/>
              <a:t>Cortical reorganization - cortical pathways and cortex (motor) have lesions in CP</a:t>
            </a:r>
            <a:endParaRPr/>
          </a:p>
          <a:p>
            <a:pPr marL="914400" marR="0" lvl="1" indent="-368300" algn="l" rtl="0">
              <a:lnSpc>
                <a:spcPct val="115000"/>
              </a:lnSpc>
              <a:spcBef>
                <a:spcPts val="0"/>
              </a:spcBef>
              <a:spcAft>
                <a:spcPts val="0"/>
              </a:spcAft>
              <a:buClr>
                <a:srgbClr val="000000"/>
              </a:buClr>
              <a:buSzPts val="2200"/>
              <a:buFont typeface="Cambria"/>
              <a:buChar char="○"/>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FF0000"/>
              </a:buClr>
              <a:buSzPts val="1100"/>
              <a:buFont typeface="Arial"/>
              <a:buNone/>
            </a:pPr>
            <a:r>
              <a:rPr lang="en" u="sng">
                <a:solidFill>
                  <a:schemeClr val="hlink"/>
                </a:solidFill>
                <a:hlinkClick r:id="rId3"/>
              </a:rPr>
              <a:t>https://www.cdc.gov/ncbddd/cp/facts.html</a:t>
            </a:r>
            <a:endParaRPr>
              <a:solidFill>
                <a:srgbClr val="000000"/>
              </a:solidFill>
            </a:endParaRPr>
          </a:p>
          <a:p>
            <a:pPr marL="0" lvl="0" indent="0" algn="l" rtl="0">
              <a:spcBef>
                <a:spcPts val="0"/>
              </a:spcBef>
              <a:spcAft>
                <a:spcPts val="0"/>
              </a:spcAft>
              <a:buClr>
                <a:srgbClr val="FF0000"/>
              </a:buClr>
              <a:buSzPts val="1100"/>
              <a:buFont typeface="Arial"/>
              <a:buNone/>
            </a:pPr>
            <a:r>
              <a:rPr lang="en">
                <a:solidFill>
                  <a:srgbClr val="000000"/>
                </a:solidFill>
              </a:rPr>
              <a:t>Cerebral Palsy (CP). cdc.gov. </a:t>
            </a:r>
            <a:r>
              <a:rPr lang="en" u="sng">
                <a:solidFill>
                  <a:schemeClr val="accent5"/>
                </a:solidFill>
                <a:hlinkClick r:id="rId4"/>
              </a:rPr>
              <a:t>https://www.cdc.gov/ncbddd/cp/index.html</a:t>
            </a:r>
            <a:r>
              <a:rPr lang="en">
                <a:solidFill>
                  <a:srgbClr val="000000"/>
                </a:solidFill>
              </a:rPr>
              <a:t>. Updated April 30, 2019. Accessed September 18, 2019.</a:t>
            </a:r>
            <a:endParaRPr>
              <a:solidFill>
                <a:srgbClr val="000000"/>
              </a:solidFill>
            </a:endParaRPr>
          </a:p>
          <a:p>
            <a:pPr marL="0" lvl="0" indent="0" algn="l" rtl="0">
              <a:spcBef>
                <a:spcPts val="0"/>
              </a:spcBef>
              <a:spcAft>
                <a:spcPts val="0"/>
              </a:spcAft>
              <a:buNone/>
            </a:pPr>
            <a:r>
              <a:rPr lang="en">
                <a:solidFill>
                  <a:srgbClr val="000000"/>
                </a:solidFill>
              </a:rPr>
              <a:t>17 million people worldwide affected</a:t>
            </a:r>
            <a:endParaRPr>
              <a:solidFill>
                <a:srgbClr val="000000"/>
              </a:solidFill>
            </a:endParaRPr>
          </a:p>
          <a:p>
            <a:pPr marL="0" lvl="0" indent="0" algn="l" rtl="0">
              <a:spcBef>
                <a:spcPts val="0"/>
              </a:spcBef>
              <a:spcAft>
                <a:spcPts val="0"/>
              </a:spcAft>
              <a:buNone/>
            </a:pPr>
            <a:endParaRPr>
              <a:solidFill>
                <a:srgbClr val="000000"/>
              </a:solidFill>
            </a:endParaRPr>
          </a:p>
          <a:p>
            <a:pPr marL="0" lvl="0" indent="0" algn="l" rtl="0">
              <a:spcBef>
                <a:spcPts val="0"/>
              </a:spcBef>
              <a:spcAft>
                <a:spcPts val="0"/>
              </a:spcAft>
              <a:buClr>
                <a:srgbClr val="FF0000"/>
              </a:buClr>
              <a:buSzPts val="1100"/>
              <a:buFont typeface="Arial"/>
              <a:buNone/>
            </a:pPr>
            <a:endParaRPr>
              <a:solidFill>
                <a:srgbClr val="000000"/>
              </a:solidFill>
            </a:endParaRPr>
          </a:p>
          <a:p>
            <a:pPr marL="0" lvl="0" indent="0" algn="l" rtl="0">
              <a:spcBef>
                <a:spcPts val="0"/>
              </a:spcBef>
              <a:spcAft>
                <a:spcPts val="0"/>
              </a:spcAft>
              <a:buClr>
                <a:srgbClr val="FF0000"/>
              </a:buClr>
              <a:buSzPts val="1100"/>
              <a:buFont typeface="Arial"/>
              <a:buNone/>
            </a:pPr>
            <a:endParaRPr>
              <a:solidFill>
                <a:srgbClr val="000000"/>
              </a:solidFill>
            </a:endParaRPr>
          </a:p>
          <a:p>
            <a:pPr marL="0" lvl="0" indent="0" algn="l" rtl="0">
              <a:spcBef>
                <a:spcPts val="0"/>
              </a:spcBef>
              <a:spcAft>
                <a:spcPts val="0"/>
              </a:spcAft>
              <a:buClr>
                <a:srgbClr val="FF0000"/>
              </a:buClr>
              <a:buSzPts val="1100"/>
              <a:buFont typeface="Arial"/>
              <a:buNone/>
            </a:pPr>
            <a:r>
              <a:rPr lang="en" b="0">
                <a:solidFill>
                  <a:srgbClr val="FF0000"/>
                </a:solidFill>
              </a:rPr>
              <a:t>Steph K </a:t>
            </a:r>
            <a:endParaRPr/>
          </a:p>
          <a:p>
            <a:pPr marL="0" lvl="0" indent="0" algn="l" rtl="0">
              <a:spcBef>
                <a:spcPts val="0"/>
              </a:spcBef>
              <a:spcAft>
                <a:spcPts val="0"/>
              </a:spcAft>
              <a:buClr>
                <a:srgbClr val="FF0000"/>
              </a:buClr>
              <a:buSzPts val="1100"/>
              <a:buFont typeface="Arial"/>
              <a:buNone/>
            </a:pPr>
            <a:r>
              <a:rPr lang="en" b="0">
                <a:solidFill>
                  <a:srgbClr val="FF0000"/>
                </a:solidFill>
              </a:rPr>
              <a:t>In current literature, there is no formal definition for the term “early”, therefore, time frames vary when it comes to the start of a mobility program.  The literature shows that early mobility is a safe intervention to decrease the negative effects that occur due to bed rest and it also preserves ICU and hospital functional outcomes. Typically in an early mobility program, exercises begin in bed and then progress to the end goal of ambulation.  Literature shows that early mobility typicall begins as soon as patients demonstrate that they are physiologically stable. </a:t>
            </a:r>
            <a:endParaRPr/>
          </a:p>
          <a:p>
            <a:pPr marL="0" lvl="0" indent="0" algn="l" rtl="0">
              <a:spcBef>
                <a:spcPts val="0"/>
              </a:spcBef>
              <a:spcAft>
                <a:spcPts val="0"/>
              </a:spcAft>
              <a:buClr>
                <a:schemeClr val="dk1"/>
              </a:buClr>
              <a:buSzPts val="1100"/>
              <a:buFont typeface="Arial"/>
              <a:buNone/>
            </a:pPr>
            <a:endParaRPr b="0">
              <a:solidFill>
                <a:srgbClr val="FF0000"/>
              </a:solidFill>
            </a:endParaRPr>
          </a:p>
          <a:p>
            <a:pPr marL="0" lvl="0" indent="0" algn="l" rtl="0">
              <a:spcBef>
                <a:spcPts val="0"/>
              </a:spcBef>
              <a:spcAft>
                <a:spcPts val="0"/>
              </a:spcAft>
              <a:buClr>
                <a:srgbClr val="FF0000"/>
              </a:buClr>
              <a:buSzPts val="1100"/>
              <a:buFont typeface="Arial"/>
              <a:buNone/>
            </a:pPr>
            <a:r>
              <a:rPr lang="en" b="0">
                <a:solidFill>
                  <a:srgbClr val="FF0000"/>
                </a:solidFill>
              </a:rPr>
              <a:t>Talk a lot about physiological stability since it’s been PEEP minimum, certain level of sedation, CAM ICU score</a:t>
            </a:r>
            <a:endParaRPr/>
          </a:p>
          <a:p>
            <a:pPr marL="0" lvl="0" indent="0" algn="l" rtl="0">
              <a:spcBef>
                <a:spcPts val="0"/>
              </a:spcBef>
              <a:spcAft>
                <a:spcPts val="0"/>
              </a:spcAft>
              <a:buClr>
                <a:srgbClr val="FF0000"/>
              </a:buClr>
              <a:buSzPts val="1100"/>
              <a:buFont typeface="Arial"/>
              <a:buNone/>
            </a:pPr>
            <a:r>
              <a:rPr lang="en" b="0">
                <a:solidFill>
                  <a:srgbClr val="FF0000"/>
                </a:solidFill>
              </a:rPr>
              <a:t>Need more information </a:t>
            </a:r>
            <a:endParaRPr/>
          </a:p>
          <a:p>
            <a:pPr marL="0" lvl="0" indent="0" algn="l" rtl="0">
              <a:spcBef>
                <a:spcPts val="0"/>
              </a:spcBef>
              <a:spcAft>
                <a:spcPts val="0"/>
              </a:spcAft>
              <a:buClr>
                <a:srgbClr val="FF0000"/>
              </a:buClr>
              <a:buSzPts val="1100"/>
              <a:buFont typeface="Arial"/>
              <a:buNone/>
            </a:pPr>
            <a:r>
              <a:rPr lang="en" b="0">
                <a:solidFill>
                  <a:srgbClr val="FF0000"/>
                </a:solidFill>
              </a:rPr>
              <a:t>Summarize the research that has already been done in the ICU and their outcomes and then say our purpose is to do this in trauma patients </a:t>
            </a:r>
            <a:endParaRPr/>
          </a:p>
          <a:p>
            <a:pPr marL="0" lvl="0" indent="0" algn="l" rtl="0">
              <a:spcBef>
                <a:spcPts val="0"/>
              </a:spcBef>
              <a:spcAft>
                <a:spcPts val="0"/>
              </a:spcAft>
              <a:buClr>
                <a:srgbClr val="FF0000"/>
              </a:buClr>
              <a:buSzPts val="1100"/>
              <a:buFont typeface="Arial"/>
              <a:buNone/>
            </a:pPr>
            <a:r>
              <a:rPr lang="en" b="0">
                <a:solidFill>
                  <a:srgbClr val="FF0000"/>
                </a:solidFill>
              </a:rPr>
              <a:t>Be prepared for the question of why we care about trauma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60bdf4636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g60bdf4636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FF0000"/>
              </a:buClr>
              <a:buSzPts val="1100"/>
              <a:buFont typeface="Arial"/>
              <a:buNone/>
            </a:pPr>
            <a:r>
              <a:rPr lang="en" u="sng">
                <a:solidFill>
                  <a:schemeClr val="accent5"/>
                </a:solidFill>
                <a:hlinkClick r:id="rId3"/>
              </a:rPr>
              <a:t>https://www.cdc.gov/ncbddd/cp/facts.html</a:t>
            </a:r>
            <a:endParaRPr>
              <a:solidFill>
                <a:srgbClr val="000000"/>
              </a:solidFill>
            </a:endParaRPr>
          </a:p>
          <a:p>
            <a:pPr marL="0" lvl="0" indent="0" algn="l" rtl="0">
              <a:spcBef>
                <a:spcPts val="0"/>
              </a:spcBef>
              <a:spcAft>
                <a:spcPts val="0"/>
              </a:spcAft>
              <a:buClr>
                <a:srgbClr val="FF0000"/>
              </a:buClr>
              <a:buSzPts val="1100"/>
              <a:buFont typeface="Arial"/>
              <a:buNone/>
            </a:pPr>
            <a:r>
              <a:rPr lang="en">
                <a:solidFill>
                  <a:srgbClr val="000000"/>
                </a:solidFill>
              </a:rPr>
              <a:t>Cerebral Palsy (CP). cdc.gov. </a:t>
            </a:r>
            <a:r>
              <a:rPr lang="en" u="sng">
                <a:solidFill>
                  <a:schemeClr val="hlink"/>
                </a:solidFill>
                <a:hlinkClick r:id="rId4"/>
              </a:rPr>
              <a:t>https://www.cdc.gov/ncbddd/cp/index.html</a:t>
            </a:r>
            <a:r>
              <a:rPr lang="en">
                <a:solidFill>
                  <a:srgbClr val="000000"/>
                </a:solidFill>
              </a:rPr>
              <a:t>. Updated April 30, 2019. Accessed September 18, 2019.</a:t>
            </a:r>
            <a:endParaRPr>
              <a:solidFill>
                <a:srgbClr val="000000"/>
              </a:solidFill>
            </a:endParaRPr>
          </a:p>
          <a:p>
            <a:pPr marL="0" lvl="0" indent="0" algn="l" rtl="0">
              <a:spcBef>
                <a:spcPts val="0"/>
              </a:spcBef>
              <a:spcAft>
                <a:spcPts val="0"/>
              </a:spcAft>
              <a:buClr>
                <a:srgbClr val="FF0000"/>
              </a:buClr>
              <a:buSzPts val="1100"/>
              <a:buFont typeface="Arial"/>
              <a:buNone/>
            </a:pPr>
            <a:r>
              <a:rPr lang="en">
                <a:solidFill>
                  <a:srgbClr val="000000"/>
                </a:solidFill>
              </a:rPr>
              <a:t>Crouched gait often due to contractures and muscle tone</a:t>
            </a:r>
            <a:endParaRPr>
              <a:solidFill>
                <a:srgbClr val="000000"/>
              </a:solidFill>
            </a:endParaRPr>
          </a:p>
          <a:p>
            <a:pPr marL="0" lvl="0" indent="0" algn="l" rtl="0">
              <a:spcBef>
                <a:spcPts val="0"/>
              </a:spcBef>
              <a:spcAft>
                <a:spcPts val="0"/>
              </a:spcAft>
              <a:buClr>
                <a:srgbClr val="FF0000"/>
              </a:buClr>
              <a:buSzPts val="1100"/>
              <a:buFont typeface="Arial"/>
              <a:buNone/>
            </a:pPr>
            <a:r>
              <a:rPr lang="en" b="0">
                <a:solidFill>
                  <a:srgbClr val="FF0000"/>
                </a:solidFill>
              </a:rPr>
              <a:t>Steph K </a:t>
            </a:r>
            <a:endParaRPr/>
          </a:p>
          <a:p>
            <a:pPr marL="0" lvl="0" indent="0" algn="l" rtl="0">
              <a:spcBef>
                <a:spcPts val="0"/>
              </a:spcBef>
              <a:spcAft>
                <a:spcPts val="0"/>
              </a:spcAft>
              <a:buClr>
                <a:srgbClr val="FF0000"/>
              </a:buClr>
              <a:buSzPts val="1100"/>
              <a:buFont typeface="Arial"/>
              <a:buNone/>
            </a:pPr>
            <a:r>
              <a:rPr lang="en" b="0">
                <a:solidFill>
                  <a:srgbClr val="FF0000"/>
                </a:solidFill>
              </a:rPr>
              <a:t>In current literature, there is no formal definition for the term “early”, therefore, time frames vary when it comes to the start of a mobility program.  The literature shows that early mobility is a safe intervention to decrease the negative effects that occur due to bed rest and it also preserves ICU and hospital functional outcomes. Typically in an early mobility program, exercises begin in bed and then progress to the end goal of ambulation.  Literature shows that early mobility typicall begins as soon as patients demonstrate that they are physiologically stable. </a:t>
            </a:r>
            <a:endParaRPr/>
          </a:p>
          <a:p>
            <a:pPr marL="0" lvl="0" indent="0" algn="l" rtl="0">
              <a:spcBef>
                <a:spcPts val="0"/>
              </a:spcBef>
              <a:spcAft>
                <a:spcPts val="0"/>
              </a:spcAft>
              <a:buClr>
                <a:schemeClr val="dk1"/>
              </a:buClr>
              <a:buSzPts val="1100"/>
              <a:buFont typeface="Arial"/>
              <a:buNone/>
            </a:pPr>
            <a:endParaRPr b="0">
              <a:solidFill>
                <a:srgbClr val="FF0000"/>
              </a:solidFill>
            </a:endParaRPr>
          </a:p>
          <a:p>
            <a:pPr marL="0" lvl="0" indent="0" algn="l" rtl="0">
              <a:spcBef>
                <a:spcPts val="0"/>
              </a:spcBef>
              <a:spcAft>
                <a:spcPts val="0"/>
              </a:spcAft>
              <a:buClr>
                <a:srgbClr val="FF0000"/>
              </a:buClr>
              <a:buSzPts val="1100"/>
              <a:buFont typeface="Arial"/>
              <a:buNone/>
            </a:pPr>
            <a:r>
              <a:rPr lang="en" b="0">
                <a:solidFill>
                  <a:srgbClr val="FF0000"/>
                </a:solidFill>
              </a:rPr>
              <a:t>Talk a lot about physiological stability since it’s been PEEP minimum, certain level of sedation, CAM ICU score</a:t>
            </a:r>
            <a:endParaRPr/>
          </a:p>
          <a:p>
            <a:pPr marL="0" lvl="0" indent="0" algn="l" rtl="0">
              <a:spcBef>
                <a:spcPts val="0"/>
              </a:spcBef>
              <a:spcAft>
                <a:spcPts val="0"/>
              </a:spcAft>
              <a:buClr>
                <a:srgbClr val="FF0000"/>
              </a:buClr>
              <a:buSzPts val="1100"/>
              <a:buFont typeface="Arial"/>
              <a:buNone/>
            </a:pPr>
            <a:r>
              <a:rPr lang="en" b="0">
                <a:solidFill>
                  <a:srgbClr val="FF0000"/>
                </a:solidFill>
              </a:rPr>
              <a:t>Need more information </a:t>
            </a:r>
            <a:endParaRPr/>
          </a:p>
          <a:p>
            <a:pPr marL="0" lvl="0" indent="0" algn="l" rtl="0">
              <a:spcBef>
                <a:spcPts val="0"/>
              </a:spcBef>
              <a:spcAft>
                <a:spcPts val="0"/>
              </a:spcAft>
              <a:buClr>
                <a:srgbClr val="FF0000"/>
              </a:buClr>
              <a:buSzPts val="1100"/>
              <a:buFont typeface="Arial"/>
              <a:buNone/>
            </a:pPr>
            <a:r>
              <a:rPr lang="en" b="0">
                <a:solidFill>
                  <a:srgbClr val="FF0000"/>
                </a:solidFill>
              </a:rPr>
              <a:t>Summarize the research that has already been done in the ICU and their outcomes and then say our purpose is to do this in trauma patients </a:t>
            </a:r>
            <a:endParaRPr/>
          </a:p>
          <a:p>
            <a:pPr marL="0" lvl="0" indent="0" algn="l" rtl="0">
              <a:spcBef>
                <a:spcPts val="0"/>
              </a:spcBef>
              <a:spcAft>
                <a:spcPts val="0"/>
              </a:spcAft>
              <a:buClr>
                <a:srgbClr val="FF0000"/>
              </a:buClr>
              <a:buSzPts val="1100"/>
              <a:buFont typeface="Arial"/>
              <a:buNone/>
            </a:pPr>
            <a:r>
              <a:rPr lang="en" b="0">
                <a:solidFill>
                  <a:srgbClr val="FF0000"/>
                </a:solidFill>
              </a:rPr>
              <a:t>Be prepared for the question of why we care about trauma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b="0"/>
              <a:t>Steph K </a:t>
            </a:r>
            <a:endParaRPr/>
          </a:p>
          <a:p>
            <a:pPr marL="0" lvl="0" indent="0" algn="l" rtl="0">
              <a:lnSpc>
                <a:spcPct val="115000"/>
              </a:lnSpc>
              <a:spcBef>
                <a:spcPts val="0"/>
              </a:spcBef>
              <a:spcAft>
                <a:spcPts val="0"/>
              </a:spcAft>
              <a:buClr>
                <a:schemeClr val="dk1"/>
              </a:buClr>
              <a:buSzPts val="1100"/>
              <a:buFont typeface="Arial"/>
              <a:buNone/>
            </a:pPr>
            <a:r>
              <a:rPr lang="en" b="0"/>
              <a:t>The purpose of our presentation is to determine if mobility is an effective intervention on length of stay for adult patients in the intensive care unit due to trauma</a:t>
            </a:r>
            <a:endParaRPr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6" name="Google Shape;12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200"/>
              <a:buFont typeface="Cambria"/>
              <a:buNone/>
            </a:pPr>
            <a:r>
              <a:rPr lang="en" sz="1200">
                <a:latin typeface="Cambria"/>
                <a:ea typeface="Cambria"/>
                <a:cs typeface="Cambria"/>
                <a:sym typeface="Cambria"/>
              </a:rPr>
              <a:t>Do you think we should make this slide bullets to be consistant with the others? - S</a:t>
            </a:r>
            <a:endParaRPr sz="1800">
              <a:solidFill>
                <a:srgbClr val="434343"/>
              </a:solidFill>
              <a:latin typeface="Cambria"/>
              <a:ea typeface="Cambria"/>
              <a:cs typeface="Cambria"/>
              <a:sym typeface="Cambria"/>
            </a:endParaRPr>
          </a:p>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4" name="Google Shape;13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600"/>
              </a:spcBef>
              <a:spcAft>
                <a:spcPts val="0"/>
              </a:spcAft>
              <a:buClr>
                <a:srgbClr val="434343"/>
              </a:buClr>
              <a:buSzPts val="1200"/>
              <a:buFont typeface="Cambria"/>
              <a:buNone/>
            </a:pPr>
            <a:r>
              <a:rPr lang="en" sz="1200">
                <a:solidFill>
                  <a:srgbClr val="434343"/>
                </a:solidFill>
                <a:latin typeface="Cambria"/>
                <a:ea typeface="Cambria"/>
                <a:cs typeface="Cambria"/>
                <a:sym typeface="Cambria"/>
              </a:rPr>
              <a:t>Do you think we should make this bulleted to be consistent with the others?</a:t>
            </a:r>
            <a:endParaRPr/>
          </a:p>
          <a:p>
            <a:pPr marL="0" lvl="0" indent="0" algn="l" rtl="0">
              <a:lnSpc>
                <a:spcPct val="115000"/>
              </a:lnSpc>
              <a:spcBef>
                <a:spcPts val="1600"/>
              </a:spcBef>
              <a:spcAft>
                <a:spcPts val="0"/>
              </a:spcAft>
              <a:buClr>
                <a:schemeClr val="dk1"/>
              </a:buClr>
              <a:buSzPts val="1200"/>
              <a:buFont typeface="Arial"/>
              <a:buNone/>
            </a:pPr>
            <a:endParaRPr sz="1200">
              <a:solidFill>
                <a:srgbClr val="434343"/>
              </a:solidFill>
              <a:latin typeface="Cambria"/>
              <a:ea typeface="Cambria"/>
              <a:cs typeface="Cambria"/>
              <a:sym typeface="Cambri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784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ctrTitle"/>
          </p:nvPr>
        </p:nvSpPr>
        <p:spPr>
          <a:xfrm>
            <a:off x="390525" y="1819275"/>
            <a:ext cx="8222100" cy="93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6"/>
        <p:cNvGrpSpPr/>
        <p:nvPr/>
      </p:nvGrpSpPr>
      <p:grpSpPr>
        <a:xfrm>
          <a:off x="0" y="0"/>
          <a:ext cx="0" cy="0"/>
          <a:chOff x="0" y="0"/>
          <a:chExt cx="0" cy="0"/>
        </a:xfrm>
      </p:grpSpPr>
      <p:sp>
        <p:nvSpPr>
          <p:cNvPr id="57" name="Google Shape;57;p11"/>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 name="Google Shape;58;p11"/>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11"/>
          <p:cNvSpPr txBox="1">
            <a:spLocks noGrp="1"/>
          </p:cNvSpPr>
          <p:nvPr>
            <p:ph type="body" idx="1"/>
          </p:nvPr>
        </p:nvSpPr>
        <p:spPr>
          <a:xfrm>
            <a:off x="57150" y="4696825"/>
            <a:ext cx="8382000" cy="4467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Clr>
                <a:schemeClr val="lt1"/>
              </a:buClr>
              <a:buSzPts val="1200"/>
              <a:buNone/>
              <a:defRPr sz="1200">
                <a:solidFill>
                  <a:schemeClr val="lt1"/>
                </a:solidFill>
              </a:defRPr>
            </a:lvl1pPr>
            <a:lvl2pPr marL="914400" lvl="1" indent="-342900" algn="l">
              <a:lnSpc>
                <a:spcPct val="115000"/>
              </a:lnSpc>
              <a:spcBef>
                <a:spcPts val="0"/>
              </a:spcBef>
              <a:spcAft>
                <a:spcPts val="0"/>
              </a:spcAft>
              <a:buSzPts val="1800"/>
              <a:buChar char="○"/>
              <a:defRPr/>
            </a:lvl2pPr>
            <a:lvl3pPr marL="1371600" lvl="2" indent="-342900" algn="l">
              <a:lnSpc>
                <a:spcPct val="115000"/>
              </a:lnSpc>
              <a:spcBef>
                <a:spcPts val="1600"/>
              </a:spcBef>
              <a:spcAft>
                <a:spcPts val="0"/>
              </a:spcAft>
              <a:buSzPts val="1800"/>
              <a:buChar char="■"/>
              <a:defRPr/>
            </a:lvl3pPr>
            <a:lvl4pPr marL="1828800" lvl="3" indent="-342900" algn="l">
              <a:lnSpc>
                <a:spcPct val="115000"/>
              </a:lnSpc>
              <a:spcBef>
                <a:spcPts val="1600"/>
              </a:spcBef>
              <a:spcAft>
                <a:spcPts val="0"/>
              </a:spcAft>
              <a:buSzPts val="1800"/>
              <a:buChar char="●"/>
              <a:defRPr/>
            </a:lvl4pPr>
            <a:lvl5pPr marL="2286000" lvl="4" indent="-342900" algn="l">
              <a:lnSpc>
                <a:spcPct val="115000"/>
              </a:lnSpc>
              <a:spcBef>
                <a:spcPts val="1600"/>
              </a:spcBef>
              <a:spcAft>
                <a:spcPts val="0"/>
              </a:spcAft>
              <a:buSzPts val="1800"/>
              <a:buChar char="○"/>
              <a:defRPr/>
            </a:lvl5pPr>
            <a:lvl6pPr marL="2743200" lvl="5" indent="-342900" algn="l">
              <a:lnSpc>
                <a:spcPct val="115000"/>
              </a:lnSpc>
              <a:spcBef>
                <a:spcPts val="1600"/>
              </a:spcBef>
              <a:spcAft>
                <a:spcPts val="0"/>
              </a:spcAft>
              <a:buSzPts val="1800"/>
              <a:buChar char="■"/>
              <a:defRPr/>
            </a:lvl6pPr>
            <a:lvl7pPr marL="3200400" lvl="6" indent="-342900" algn="l">
              <a:lnSpc>
                <a:spcPct val="115000"/>
              </a:lnSpc>
              <a:spcBef>
                <a:spcPts val="1600"/>
              </a:spcBef>
              <a:spcAft>
                <a:spcPts val="0"/>
              </a:spcAft>
              <a:buSzPts val="1800"/>
              <a:buChar char="●"/>
              <a:defRPr/>
            </a:lvl7pPr>
            <a:lvl8pPr marL="3657600" lvl="7" indent="-342900" algn="l">
              <a:lnSpc>
                <a:spcPct val="115000"/>
              </a:lnSpc>
              <a:spcBef>
                <a:spcPts val="1600"/>
              </a:spcBef>
              <a:spcAft>
                <a:spcPts val="0"/>
              </a:spcAft>
              <a:buSzPts val="1800"/>
              <a:buChar char="○"/>
              <a:defRPr/>
            </a:lvl8pPr>
            <a:lvl9pPr marL="4114800" lvl="8" indent="-342900" algn="l">
              <a:lnSpc>
                <a:spcPct val="115000"/>
              </a:lnSpc>
              <a:spcBef>
                <a:spcPts val="1600"/>
              </a:spcBef>
              <a:spcAft>
                <a:spcPts val="1600"/>
              </a:spcAft>
              <a:buSzPts val="18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chemeClr val="lt1"/>
              </a:buClr>
              <a:buSzPts val="1400"/>
              <a:buFont typeface="Arial"/>
              <a:buNone/>
              <a:defRPr>
                <a:solidFill>
                  <a:schemeClr val="lt1"/>
                </a:solidFill>
              </a:defRPr>
            </a:lvl1pPr>
            <a:lvl2pPr marL="0" lvl="1" indent="0" algn="l">
              <a:lnSpc>
                <a:spcPct val="100000"/>
              </a:lnSpc>
              <a:spcBef>
                <a:spcPts val="0"/>
              </a:spcBef>
              <a:spcAft>
                <a:spcPts val="0"/>
              </a:spcAft>
              <a:buClr>
                <a:schemeClr val="lt1"/>
              </a:buClr>
              <a:buSzPts val="1400"/>
              <a:buFont typeface="Arial"/>
              <a:buNone/>
              <a:defRPr>
                <a:solidFill>
                  <a:schemeClr val="lt1"/>
                </a:solidFill>
              </a:defRPr>
            </a:lvl2pPr>
            <a:lvl3pPr marL="0" lvl="2" indent="0" algn="l">
              <a:lnSpc>
                <a:spcPct val="100000"/>
              </a:lnSpc>
              <a:spcBef>
                <a:spcPts val="0"/>
              </a:spcBef>
              <a:spcAft>
                <a:spcPts val="0"/>
              </a:spcAft>
              <a:buClr>
                <a:schemeClr val="lt1"/>
              </a:buClr>
              <a:buSzPts val="1400"/>
              <a:buFont typeface="Arial"/>
              <a:buNone/>
              <a:defRPr>
                <a:solidFill>
                  <a:schemeClr val="lt1"/>
                </a:solidFill>
              </a:defRPr>
            </a:lvl3pPr>
            <a:lvl4pPr marL="0" lvl="3" indent="0" algn="l">
              <a:lnSpc>
                <a:spcPct val="100000"/>
              </a:lnSpc>
              <a:spcBef>
                <a:spcPts val="0"/>
              </a:spcBef>
              <a:spcAft>
                <a:spcPts val="0"/>
              </a:spcAft>
              <a:buClr>
                <a:schemeClr val="lt1"/>
              </a:buClr>
              <a:buSzPts val="1400"/>
              <a:buFont typeface="Arial"/>
              <a:buNone/>
              <a:defRPr>
                <a:solidFill>
                  <a:schemeClr val="lt1"/>
                </a:solidFill>
              </a:defRPr>
            </a:lvl4pPr>
            <a:lvl5pPr marL="0" lvl="4" indent="0" algn="l">
              <a:lnSpc>
                <a:spcPct val="100000"/>
              </a:lnSpc>
              <a:spcBef>
                <a:spcPts val="0"/>
              </a:spcBef>
              <a:spcAft>
                <a:spcPts val="0"/>
              </a:spcAft>
              <a:buClr>
                <a:schemeClr val="lt1"/>
              </a:buClr>
              <a:buSzPts val="1400"/>
              <a:buFont typeface="Arial"/>
              <a:buNone/>
              <a:defRPr>
                <a:solidFill>
                  <a:schemeClr val="lt1"/>
                </a:solidFill>
              </a:defRPr>
            </a:lvl5pPr>
            <a:lvl6pPr marL="0" lvl="5" indent="0" algn="l">
              <a:lnSpc>
                <a:spcPct val="100000"/>
              </a:lnSpc>
              <a:spcBef>
                <a:spcPts val="0"/>
              </a:spcBef>
              <a:spcAft>
                <a:spcPts val="0"/>
              </a:spcAft>
              <a:buClr>
                <a:schemeClr val="lt1"/>
              </a:buClr>
              <a:buSzPts val="1400"/>
              <a:buFont typeface="Arial"/>
              <a:buNone/>
              <a:defRPr>
                <a:solidFill>
                  <a:schemeClr val="lt1"/>
                </a:solidFill>
              </a:defRPr>
            </a:lvl6pPr>
            <a:lvl7pPr marL="0" lvl="6" indent="0" algn="l">
              <a:lnSpc>
                <a:spcPct val="100000"/>
              </a:lnSpc>
              <a:spcBef>
                <a:spcPts val="0"/>
              </a:spcBef>
              <a:spcAft>
                <a:spcPts val="0"/>
              </a:spcAft>
              <a:buClr>
                <a:schemeClr val="lt1"/>
              </a:buClr>
              <a:buSzPts val="1400"/>
              <a:buFont typeface="Arial"/>
              <a:buNone/>
              <a:defRPr>
                <a:solidFill>
                  <a:schemeClr val="lt1"/>
                </a:solidFill>
              </a:defRPr>
            </a:lvl7pPr>
            <a:lvl8pPr marL="0" lvl="7" indent="0" algn="l">
              <a:lnSpc>
                <a:spcPct val="100000"/>
              </a:lnSpc>
              <a:spcBef>
                <a:spcPts val="0"/>
              </a:spcBef>
              <a:spcAft>
                <a:spcPts val="0"/>
              </a:spcAft>
              <a:buClr>
                <a:schemeClr val="lt1"/>
              </a:buClr>
              <a:buSzPts val="1400"/>
              <a:buFont typeface="Arial"/>
              <a:buNone/>
              <a:defRPr>
                <a:solidFill>
                  <a:schemeClr val="lt1"/>
                </a:solidFill>
              </a:defRPr>
            </a:lvl8pPr>
            <a:lvl9pPr marL="0" lvl="8" indent="0" algn="l">
              <a:lnSpc>
                <a:spcPct val="100000"/>
              </a:lnSpc>
              <a:spcBef>
                <a:spcPts val="0"/>
              </a:spcBef>
              <a:spcAft>
                <a:spcPts val="0"/>
              </a:spcAft>
              <a:buClr>
                <a:schemeClr val="lt1"/>
              </a:buClr>
              <a:buSzPts val="1400"/>
              <a:buFont typeface="Arial"/>
              <a:buNone/>
              <a:defRPr>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a:off x="475500" y="1258525"/>
            <a:ext cx="82221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endParaRPr/>
          </a:p>
        </p:txBody>
      </p:sp>
      <p:sp>
        <p:nvSpPr>
          <p:cNvPr id="63" name="Google Shape;63;p12"/>
          <p:cNvSpPr txBox="1">
            <a:spLocks noGrp="1"/>
          </p:cNvSpPr>
          <p:nvPr>
            <p:ph type="body" idx="1"/>
          </p:nvPr>
        </p:nvSpPr>
        <p:spPr>
          <a:xfrm>
            <a:off x="475500" y="3304625"/>
            <a:ext cx="82221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64" name="Google Shape;64;p1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1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5"/>
        <p:cNvGrpSpPr/>
        <p:nvPr/>
      </p:nvGrpSpPr>
      <p:grpSpPr>
        <a:xfrm>
          <a:off x="0" y="0"/>
          <a:ext cx="0" cy="0"/>
          <a:chOff x="0" y="0"/>
          <a:chExt cx="0" cy="0"/>
        </a:xfrm>
      </p:grpSpPr>
      <p:sp>
        <p:nvSpPr>
          <p:cNvPr id="16" name="Google Shape;16;p3"/>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 name="Google Shape;17;p3"/>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3"/>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19" name="Google Shape;19;p3"/>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0" name="Google Shape;20;p3"/>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1" name="Google Shape;21;p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 name="Google Shape;25;p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6" name="Google Shape;26;p4"/>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7" name="Google Shape;27;p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_HEADER_1">
  <p:cSld name="SECTION_HEADER_1">
    <p:spTree>
      <p:nvGrpSpPr>
        <p:cNvPr id="1" name="Shape 28"/>
        <p:cNvGrpSpPr/>
        <p:nvPr/>
      </p:nvGrpSpPr>
      <p:grpSpPr>
        <a:xfrm>
          <a:off x="0" y="0"/>
          <a:ext cx="0" cy="0"/>
          <a:chOff x="0" y="0"/>
          <a:chExt cx="0" cy="0"/>
        </a:xfrm>
      </p:grpSpPr>
      <p:cxnSp>
        <p:nvCxnSpPr>
          <p:cNvPr id="29" name="Google Shape;29;p5"/>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30" name="Google Shape;30;p5"/>
          <p:cNvSpPr txBox="1">
            <a:spLocks noGrp="1"/>
          </p:cNvSpPr>
          <p:nvPr>
            <p:ph type="title"/>
          </p:nvPr>
        </p:nvSpPr>
        <p:spPr>
          <a:xfrm>
            <a:off x="512700" y="1893300"/>
            <a:ext cx="8118600" cy="1522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chemeClr val="accent1"/>
              </a:buClr>
              <a:buSzPts val="1400"/>
              <a:buFont typeface="Arial"/>
              <a:buNone/>
              <a:defRPr>
                <a:solidFill>
                  <a:schemeClr val="accent1"/>
                </a:solidFill>
              </a:defRPr>
            </a:lvl1pPr>
            <a:lvl2pPr marL="0" lvl="1" indent="0" algn="l">
              <a:lnSpc>
                <a:spcPct val="100000"/>
              </a:lnSpc>
              <a:spcBef>
                <a:spcPts val="0"/>
              </a:spcBef>
              <a:spcAft>
                <a:spcPts val="0"/>
              </a:spcAft>
              <a:buClr>
                <a:schemeClr val="accent1"/>
              </a:buClr>
              <a:buSzPts val="1400"/>
              <a:buFont typeface="Arial"/>
              <a:buNone/>
              <a:defRPr>
                <a:solidFill>
                  <a:schemeClr val="accent1"/>
                </a:solidFill>
              </a:defRPr>
            </a:lvl2pPr>
            <a:lvl3pPr marL="0" lvl="2" indent="0" algn="l">
              <a:lnSpc>
                <a:spcPct val="100000"/>
              </a:lnSpc>
              <a:spcBef>
                <a:spcPts val="0"/>
              </a:spcBef>
              <a:spcAft>
                <a:spcPts val="0"/>
              </a:spcAft>
              <a:buClr>
                <a:schemeClr val="accent1"/>
              </a:buClr>
              <a:buSzPts val="1400"/>
              <a:buFont typeface="Arial"/>
              <a:buNone/>
              <a:defRPr>
                <a:solidFill>
                  <a:schemeClr val="accent1"/>
                </a:solidFill>
              </a:defRPr>
            </a:lvl3pPr>
            <a:lvl4pPr marL="0" lvl="3" indent="0" algn="l">
              <a:lnSpc>
                <a:spcPct val="100000"/>
              </a:lnSpc>
              <a:spcBef>
                <a:spcPts val="0"/>
              </a:spcBef>
              <a:spcAft>
                <a:spcPts val="0"/>
              </a:spcAft>
              <a:buClr>
                <a:schemeClr val="accent1"/>
              </a:buClr>
              <a:buSzPts val="1400"/>
              <a:buFont typeface="Arial"/>
              <a:buNone/>
              <a:defRPr>
                <a:solidFill>
                  <a:schemeClr val="accent1"/>
                </a:solidFill>
              </a:defRPr>
            </a:lvl4pPr>
            <a:lvl5pPr marL="0" lvl="4" indent="0" algn="l">
              <a:lnSpc>
                <a:spcPct val="100000"/>
              </a:lnSpc>
              <a:spcBef>
                <a:spcPts val="0"/>
              </a:spcBef>
              <a:spcAft>
                <a:spcPts val="0"/>
              </a:spcAft>
              <a:buClr>
                <a:schemeClr val="accent1"/>
              </a:buClr>
              <a:buSzPts val="1400"/>
              <a:buFont typeface="Arial"/>
              <a:buNone/>
              <a:defRPr>
                <a:solidFill>
                  <a:schemeClr val="accent1"/>
                </a:solidFill>
              </a:defRPr>
            </a:lvl5pPr>
            <a:lvl6pPr marL="0" lvl="5" indent="0" algn="l">
              <a:lnSpc>
                <a:spcPct val="100000"/>
              </a:lnSpc>
              <a:spcBef>
                <a:spcPts val="0"/>
              </a:spcBef>
              <a:spcAft>
                <a:spcPts val="0"/>
              </a:spcAft>
              <a:buClr>
                <a:schemeClr val="accent1"/>
              </a:buClr>
              <a:buSzPts val="1400"/>
              <a:buFont typeface="Arial"/>
              <a:buNone/>
              <a:defRPr>
                <a:solidFill>
                  <a:schemeClr val="accent1"/>
                </a:solidFill>
              </a:defRPr>
            </a:lvl6pPr>
            <a:lvl7pPr marL="0" lvl="6" indent="0" algn="l">
              <a:lnSpc>
                <a:spcPct val="100000"/>
              </a:lnSpc>
              <a:spcBef>
                <a:spcPts val="0"/>
              </a:spcBef>
              <a:spcAft>
                <a:spcPts val="0"/>
              </a:spcAft>
              <a:buClr>
                <a:schemeClr val="accent1"/>
              </a:buClr>
              <a:buSzPts val="1400"/>
              <a:buFont typeface="Arial"/>
              <a:buNone/>
              <a:defRPr>
                <a:solidFill>
                  <a:schemeClr val="accent1"/>
                </a:solidFill>
              </a:defRPr>
            </a:lvl7pPr>
            <a:lvl8pPr marL="0" lvl="7" indent="0" algn="l">
              <a:lnSpc>
                <a:spcPct val="100000"/>
              </a:lnSpc>
              <a:spcBef>
                <a:spcPts val="0"/>
              </a:spcBef>
              <a:spcAft>
                <a:spcPts val="0"/>
              </a:spcAft>
              <a:buClr>
                <a:schemeClr val="accent1"/>
              </a:buClr>
              <a:buSzPts val="1400"/>
              <a:buFont typeface="Arial"/>
              <a:buNone/>
              <a:defRPr>
                <a:solidFill>
                  <a:schemeClr val="accent1"/>
                </a:solidFill>
              </a:defRPr>
            </a:lvl8pPr>
            <a:lvl9pPr marL="0" lvl="8" indent="0" algn="l">
              <a:lnSpc>
                <a:spcPct val="100000"/>
              </a:lnSpc>
              <a:spcBef>
                <a:spcPts val="0"/>
              </a:spcBef>
              <a:spcAft>
                <a:spcPts val="0"/>
              </a:spcAft>
              <a:buClr>
                <a:schemeClr val="accent1"/>
              </a:buClr>
              <a:buSzPts val="1400"/>
              <a:buFont typeface="Arial"/>
              <a:buNone/>
              <a:defRPr>
                <a:solidFill>
                  <a:schemeClr val="accent1"/>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460950" y="2065350"/>
            <a:ext cx="8222100" cy="1012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34" name="Google Shape;34;p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chemeClr val="lt1"/>
              </a:buClr>
              <a:buSzPts val="1400"/>
              <a:buFont typeface="Arial"/>
              <a:buNone/>
              <a:defRPr>
                <a:solidFill>
                  <a:schemeClr val="lt1"/>
                </a:solidFill>
              </a:defRPr>
            </a:lvl1pPr>
            <a:lvl2pPr marL="0" lvl="1" indent="0" algn="l">
              <a:lnSpc>
                <a:spcPct val="100000"/>
              </a:lnSpc>
              <a:spcBef>
                <a:spcPts val="0"/>
              </a:spcBef>
              <a:spcAft>
                <a:spcPts val="0"/>
              </a:spcAft>
              <a:buClr>
                <a:schemeClr val="lt1"/>
              </a:buClr>
              <a:buSzPts val="1400"/>
              <a:buFont typeface="Arial"/>
              <a:buNone/>
              <a:defRPr>
                <a:solidFill>
                  <a:schemeClr val="lt1"/>
                </a:solidFill>
              </a:defRPr>
            </a:lvl2pPr>
            <a:lvl3pPr marL="0" lvl="2" indent="0" algn="l">
              <a:lnSpc>
                <a:spcPct val="100000"/>
              </a:lnSpc>
              <a:spcBef>
                <a:spcPts val="0"/>
              </a:spcBef>
              <a:spcAft>
                <a:spcPts val="0"/>
              </a:spcAft>
              <a:buClr>
                <a:schemeClr val="lt1"/>
              </a:buClr>
              <a:buSzPts val="1400"/>
              <a:buFont typeface="Arial"/>
              <a:buNone/>
              <a:defRPr>
                <a:solidFill>
                  <a:schemeClr val="lt1"/>
                </a:solidFill>
              </a:defRPr>
            </a:lvl3pPr>
            <a:lvl4pPr marL="0" lvl="3" indent="0" algn="l">
              <a:lnSpc>
                <a:spcPct val="100000"/>
              </a:lnSpc>
              <a:spcBef>
                <a:spcPts val="0"/>
              </a:spcBef>
              <a:spcAft>
                <a:spcPts val="0"/>
              </a:spcAft>
              <a:buClr>
                <a:schemeClr val="lt1"/>
              </a:buClr>
              <a:buSzPts val="1400"/>
              <a:buFont typeface="Arial"/>
              <a:buNone/>
              <a:defRPr>
                <a:solidFill>
                  <a:schemeClr val="lt1"/>
                </a:solidFill>
              </a:defRPr>
            </a:lvl4pPr>
            <a:lvl5pPr marL="0" lvl="4" indent="0" algn="l">
              <a:lnSpc>
                <a:spcPct val="100000"/>
              </a:lnSpc>
              <a:spcBef>
                <a:spcPts val="0"/>
              </a:spcBef>
              <a:spcAft>
                <a:spcPts val="0"/>
              </a:spcAft>
              <a:buClr>
                <a:schemeClr val="lt1"/>
              </a:buClr>
              <a:buSzPts val="1400"/>
              <a:buFont typeface="Arial"/>
              <a:buNone/>
              <a:defRPr>
                <a:solidFill>
                  <a:schemeClr val="lt1"/>
                </a:solidFill>
              </a:defRPr>
            </a:lvl5pPr>
            <a:lvl6pPr marL="0" lvl="5" indent="0" algn="l">
              <a:lnSpc>
                <a:spcPct val="100000"/>
              </a:lnSpc>
              <a:spcBef>
                <a:spcPts val="0"/>
              </a:spcBef>
              <a:spcAft>
                <a:spcPts val="0"/>
              </a:spcAft>
              <a:buClr>
                <a:schemeClr val="lt1"/>
              </a:buClr>
              <a:buSzPts val="1400"/>
              <a:buFont typeface="Arial"/>
              <a:buNone/>
              <a:defRPr>
                <a:solidFill>
                  <a:schemeClr val="lt1"/>
                </a:solidFill>
              </a:defRPr>
            </a:lvl6pPr>
            <a:lvl7pPr marL="0" lvl="6" indent="0" algn="l">
              <a:lnSpc>
                <a:spcPct val="100000"/>
              </a:lnSpc>
              <a:spcBef>
                <a:spcPts val="0"/>
              </a:spcBef>
              <a:spcAft>
                <a:spcPts val="0"/>
              </a:spcAft>
              <a:buClr>
                <a:schemeClr val="lt1"/>
              </a:buClr>
              <a:buSzPts val="1400"/>
              <a:buFont typeface="Arial"/>
              <a:buNone/>
              <a:defRPr>
                <a:solidFill>
                  <a:schemeClr val="lt1"/>
                </a:solidFill>
              </a:defRPr>
            </a:lvl7pPr>
            <a:lvl8pPr marL="0" lvl="7" indent="0" algn="l">
              <a:lnSpc>
                <a:spcPct val="100000"/>
              </a:lnSpc>
              <a:spcBef>
                <a:spcPts val="0"/>
              </a:spcBef>
              <a:spcAft>
                <a:spcPts val="0"/>
              </a:spcAft>
              <a:buClr>
                <a:schemeClr val="lt1"/>
              </a:buClr>
              <a:buSzPts val="1400"/>
              <a:buFont typeface="Arial"/>
              <a:buNone/>
              <a:defRPr>
                <a:solidFill>
                  <a:schemeClr val="lt1"/>
                </a:solidFill>
              </a:defRPr>
            </a:lvl8pPr>
            <a:lvl9pPr marL="0" lvl="8" indent="0" algn="l">
              <a:lnSpc>
                <a:spcPct val="100000"/>
              </a:lnSpc>
              <a:spcBef>
                <a:spcPts val="0"/>
              </a:spcBef>
              <a:spcAft>
                <a:spcPts val="0"/>
              </a:spcAft>
              <a:buClr>
                <a:schemeClr val="lt1"/>
              </a:buClr>
              <a:buSzPts val="1400"/>
              <a:buFont typeface="Arial"/>
              <a:buNone/>
              <a:defRPr>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7"/>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7"/>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38;p7"/>
          <p:cNvSpPr txBox="1">
            <a:spLocks noGrp="1"/>
          </p:cNvSpPr>
          <p:nvPr>
            <p:ph type="title"/>
          </p:nvPr>
        </p:nvSpPr>
        <p:spPr>
          <a:xfrm>
            <a:off x="98250" y="16350"/>
            <a:ext cx="8826600" cy="6027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9" name="Google Shape;39;p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0"/>
        <p:cNvGrpSpPr/>
        <p:nvPr/>
      </p:nvGrpSpPr>
      <p:grpSpPr>
        <a:xfrm>
          <a:off x="0" y="0"/>
          <a:ext cx="0" cy="0"/>
          <a:chOff x="0" y="0"/>
          <a:chExt cx="0" cy="0"/>
        </a:xfrm>
      </p:grpSpPr>
      <p:sp>
        <p:nvSpPr>
          <p:cNvPr id="41" name="Google Shape;41;p8"/>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8"/>
          <p:cNvSpPr txBox="1">
            <a:spLocks noGrp="1"/>
          </p:cNvSpPr>
          <p:nvPr>
            <p:ph type="title"/>
          </p:nvPr>
        </p:nvSpPr>
        <p:spPr>
          <a:xfrm>
            <a:off x="226078" y="357800"/>
            <a:ext cx="2808000" cy="9534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4" name="Google Shape;44;p8"/>
          <p:cNvSpPr txBox="1">
            <a:spLocks noGrp="1"/>
          </p:cNvSpPr>
          <p:nvPr>
            <p:ph type="body" idx="1"/>
          </p:nvPr>
        </p:nvSpPr>
        <p:spPr>
          <a:xfrm>
            <a:off x="226075" y="1465800"/>
            <a:ext cx="2808000" cy="3163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Clr>
                <a:schemeClr val="lt1"/>
              </a:buClr>
              <a:buSzPts val="1200"/>
              <a:buChar char="●"/>
              <a:defRPr sz="1200">
                <a:solidFill>
                  <a:schemeClr val="lt1"/>
                </a:solidFill>
              </a:defRPr>
            </a:lvl1pPr>
            <a:lvl2pPr marL="914400" lvl="1" indent="-304800" algn="l">
              <a:lnSpc>
                <a:spcPct val="115000"/>
              </a:lnSpc>
              <a:spcBef>
                <a:spcPts val="1600"/>
              </a:spcBef>
              <a:spcAft>
                <a:spcPts val="0"/>
              </a:spcAft>
              <a:buClr>
                <a:schemeClr val="lt1"/>
              </a:buClr>
              <a:buSzPts val="1200"/>
              <a:buChar char="○"/>
              <a:defRPr sz="1200">
                <a:solidFill>
                  <a:schemeClr val="lt1"/>
                </a:solidFill>
              </a:defRPr>
            </a:lvl2pPr>
            <a:lvl3pPr marL="1371600" lvl="2" indent="-304800" algn="l">
              <a:lnSpc>
                <a:spcPct val="115000"/>
              </a:lnSpc>
              <a:spcBef>
                <a:spcPts val="1600"/>
              </a:spcBef>
              <a:spcAft>
                <a:spcPts val="0"/>
              </a:spcAft>
              <a:buClr>
                <a:schemeClr val="lt1"/>
              </a:buClr>
              <a:buSzPts val="1200"/>
              <a:buChar char="■"/>
              <a:defRPr sz="1200">
                <a:solidFill>
                  <a:schemeClr val="lt1"/>
                </a:solidFill>
              </a:defRPr>
            </a:lvl3pPr>
            <a:lvl4pPr marL="1828800" lvl="3" indent="-304800" algn="l">
              <a:lnSpc>
                <a:spcPct val="115000"/>
              </a:lnSpc>
              <a:spcBef>
                <a:spcPts val="1600"/>
              </a:spcBef>
              <a:spcAft>
                <a:spcPts val="0"/>
              </a:spcAft>
              <a:buClr>
                <a:schemeClr val="lt1"/>
              </a:buClr>
              <a:buSzPts val="1200"/>
              <a:buChar char="●"/>
              <a:defRPr sz="1200">
                <a:solidFill>
                  <a:schemeClr val="lt1"/>
                </a:solidFill>
              </a:defRPr>
            </a:lvl4pPr>
            <a:lvl5pPr marL="2286000" lvl="4" indent="-304800" algn="l">
              <a:lnSpc>
                <a:spcPct val="115000"/>
              </a:lnSpc>
              <a:spcBef>
                <a:spcPts val="1600"/>
              </a:spcBef>
              <a:spcAft>
                <a:spcPts val="0"/>
              </a:spcAft>
              <a:buClr>
                <a:schemeClr val="lt1"/>
              </a:buClr>
              <a:buSzPts val="1200"/>
              <a:buChar char="○"/>
              <a:defRPr sz="1200">
                <a:solidFill>
                  <a:schemeClr val="lt1"/>
                </a:solidFill>
              </a:defRPr>
            </a:lvl5pPr>
            <a:lvl6pPr marL="2743200" lvl="5" indent="-304800" algn="l">
              <a:lnSpc>
                <a:spcPct val="115000"/>
              </a:lnSpc>
              <a:spcBef>
                <a:spcPts val="1600"/>
              </a:spcBef>
              <a:spcAft>
                <a:spcPts val="0"/>
              </a:spcAft>
              <a:buClr>
                <a:schemeClr val="lt1"/>
              </a:buClr>
              <a:buSzPts val="1200"/>
              <a:buChar char="■"/>
              <a:defRPr sz="1200">
                <a:solidFill>
                  <a:schemeClr val="lt1"/>
                </a:solidFill>
              </a:defRPr>
            </a:lvl6pPr>
            <a:lvl7pPr marL="3200400" lvl="6" indent="-304800" algn="l">
              <a:lnSpc>
                <a:spcPct val="115000"/>
              </a:lnSpc>
              <a:spcBef>
                <a:spcPts val="1600"/>
              </a:spcBef>
              <a:spcAft>
                <a:spcPts val="0"/>
              </a:spcAft>
              <a:buClr>
                <a:schemeClr val="lt1"/>
              </a:buClr>
              <a:buSzPts val="1200"/>
              <a:buChar char="●"/>
              <a:defRPr sz="1200">
                <a:solidFill>
                  <a:schemeClr val="lt1"/>
                </a:solidFill>
              </a:defRPr>
            </a:lvl7pPr>
            <a:lvl8pPr marL="3657600" lvl="7" indent="-304800" algn="l">
              <a:lnSpc>
                <a:spcPct val="115000"/>
              </a:lnSpc>
              <a:spcBef>
                <a:spcPts val="1600"/>
              </a:spcBef>
              <a:spcAft>
                <a:spcPts val="0"/>
              </a:spcAft>
              <a:buClr>
                <a:schemeClr val="lt1"/>
              </a:buClr>
              <a:buSzPts val="1200"/>
              <a:buChar char="○"/>
              <a:defRPr sz="1200">
                <a:solidFill>
                  <a:schemeClr val="lt1"/>
                </a:solidFill>
              </a:defRPr>
            </a:lvl8pPr>
            <a:lvl9pPr marL="4114800" lvl="8" indent="-304800" algn="l">
              <a:lnSpc>
                <a:spcPct val="115000"/>
              </a:lnSpc>
              <a:spcBef>
                <a:spcPts val="1600"/>
              </a:spcBef>
              <a:spcAft>
                <a:spcPts val="1600"/>
              </a:spcAft>
              <a:buClr>
                <a:schemeClr val="lt1"/>
              </a:buClr>
              <a:buSzPts val="1200"/>
              <a:buChar char="■"/>
              <a:defRPr sz="1200">
                <a:solidFill>
                  <a:schemeClr val="lt1"/>
                </a:solidFill>
              </a:defRPr>
            </a:lvl9pPr>
          </a:lstStyle>
          <a:p>
            <a:endParaRPr/>
          </a:p>
        </p:txBody>
      </p:sp>
      <p:sp>
        <p:nvSpPr>
          <p:cNvPr id="45" name="Google Shape;45;p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rgbClr val="000000"/>
              </a:buClr>
              <a:buSzPts val="1400"/>
              <a:buFont typeface="Arial"/>
              <a:buNone/>
              <a:defRPr/>
            </a:lvl1pPr>
            <a:lvl2pPr marL="0" lvl="1" indent="0" algn="l">
              <a:lnSpc>
                <a:spcPct val="100000"/>
              </a:lnSpc>
              <a:spcBef>
                <a:spcPts val="0"/>
              </a:spcBef>
              <a:spcAft>
                <a:spcPts val="0"/>
              </a:spcAft>
              <a:buClr>
                <a:srgbClr val="000000"/>
              </a:buClr>
              <a:buSzPts val="1400"/>
              <a:buFont typeface="Arial"/>
              <a:buNone/>
              <a:defRPr/>
            </a:lvl2pPr>
            <a:lvl3pPr marL="0" lvl="2" indent="0" algn="l">
              <a:lnSpc>
                <a:spcPct val="100000"/>
              </a:lnSpc>
              <a:spcBef>
                <a:spcPts val="0"/>
              </a:spcBef>
              <a:spcAft>
                <a:spcPts val="0"/>
              </a:spcAft>
              <a:buClr>
                <a:srgbClr val="000000"/>
              </a:buClr>
              <a:buSzPts val="1400"/>
              <a:buFont typeface="Arial"/>
              <a:buNone/>
              <a:defRPr/>
            </a:lvl3pPr>
            <a:lvl4pPr marL="0" lvl="3" indent="0" algn="l">
              <a:lnSpc>
                <a:spcPct val="100000"/>
              </a:lnSpc>
              <a:spcBef>
                <a:spcPts val="0"/>
              </a:spcBef>
              <a:spcAft>
                <a:spcPts val="0"/>
              </a:spcAft>
              <a:buClr>
                <a:srgbClr val="000000"/>
              </a:buClr>
              <a:buSzPts val="1400"/>
              <a:buFont typeface="Arial"/>
              <a:buNone/>
              <a:defRPr/>
            </a:lvl4pPr>
            <a:lvl5pPr marL="0" lvl="4" indent="0" algn="l">
              <a:lnSpc>
                <a:spcPct val="100000"/>
              </a:lnSpc>
              <a:spcBef>
                <a:spcPts val="0"/>
              </a:spcBef>
              <a:spcAft>
                <a:spcPts val="0"/>
              </a:spcAft>
              <a:buClr>
                <a:srgbClr val="000000"/>
              </a:buClr>
              <a:buSzPts val="1400"/>
              <a:buFont typeface="Arial"/>
              <a:buNone/>
              <a:defRPr/>
            </a:lvl5pPr>
            <a:lvl6pPr marL="0" lvl="5" indent="0" algn="l">
              <a:lnSpc>
                <a:spcPct val="100000"/>
              </a:lnSpc>
              <a:spcBef>
                <a:spcPts val="0"/>
              </a:spcBef>
              <a:spcAft>
                <a:spcPts val="0"/>
              </a:spcAft>
              <a:buClr>
                <a:srgbClr val="000000"/>
              </a:buClr>
              <a:buSzPts val="1400"/>
              <a:buFont typeface="Arial"/>
              <a:buNone/>
              <a:defRPr/>
            </a:lvl6pPr>
            <a:lvl7pPr marL="0" lvl="6" indent="0" algn="l">
              <a:lnSpc>
                <a:spcPct val="100000"/>
              </a:lnSpc>
              <a:spcBef>
                <a:spcPts val="0"/>
              </a:spcBef>
              <a:spcAft>
                <a:spcPts val="0"/>
              </a:spcAft>
              <a:buClr>
                <a:srgbClr val="000000"/>
              </a:buClr>
              <a:buSzPts val="1400"/>
              <a:buFont typeface="Arial"/>
              <a:buNone/>
              <a:defRPr/>
            </a:lvl7pPr>
            <a:lvl8pPr marL="0" lvl="7" indent="0" algn="l">
              <a:lnSpc>
                <a:spcPct val="100000"/>
              </a:lnSpc>
              <a:spcBef>
                <a:spcPts val="0"/>
              </a:spcBef>
              <a:spcAft>
                <a:spcPts val="0"/>
              </a:spcAft>
              <a:buClr>
                <a:srgbClr val="000000"/>
              </a:buClr>
              <a:buSzPts val="1400"/>
              <a:buFont typeface="Arial"/>
              <a:buNone/>
              <a:defRPr/>
            </a:lvl8pPr>
            <a:lvl9pPr marL="0" lvl="8" indent="0" algn="l">
              <a:lnSpc>
                <a:spcPct val="100000"/>
              </a:lnSpc>
              <a:spcBef>
                <a:spcPts val="0"/>
              </a:spcBef>
              <a:spcAft>
                <a:spcPts val="0"/>
              </a:spcAft>
              <a:buClr>
                <a:srgbClr val="000000"/>
              </a:buClr>
              <a:buSzPts val="1400"/>
              <a:buFont typeface="Arial"/>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490250" y="488250"/>
            <a:ext cx="62271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8" name="Google Shape;48;p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chemeClr val="lt1"/>
              </a:buClr>
              <a:buSzPts val="1400"/>
              <a:buFont typeface="Arial"/>
              <a:buNone/>
              <a:defRPr>
                <a:solidFill>
                  <a:schemeClr val="lt1"/>
                </a:solidFill>
              </a:defRPr>
            </a:lvl1pPr>
            <a:lvl2pPr marL="0" lvl="1" indent="0" algn="l">
              <a:lnSpc>
                <a:spcPct val="100000"/>
              </a:lnSpc>
              <a:spcBef>
                <a:spcPts val="0"/>
              </a:spcBef>
              <a:spcAft>
                <a:spcPts val="0"/>
              </a:spcAft>
              <a:buClr>
                <a:schemeClr val="lt1"/>
              </a:buClr>
              <a:buSzPts val="1400"/>
              <a:buFont typeface="Arial"/>
              <a:buNone/>
              <a:defRPr>
                <a:solidFill>
                  <a:schemeClr val="lt1"/>
                </a:solidFill>
              </a:defRPr>
            </a:lvl2pPr>
            <a:lvl3pPr marL="0" lvl="2" indent="0" algn="l">
              <a:lnSpc>
                <a:spcPct val="100000"/>
              </a:lnSpc>
              <a:spcBef>
                <a:spcPts val="0"/>
              </a:spcBef>
              <a:spcAft>
                <a:spcPts val="0"/>
              </a:spcAft>
              <a:buClr>
                <a:schemeClr val="lt1"/>
              </a:buClr>
              <a:buSzPts val="1400"/>
              <a:buFont typeface="Arial"/>
              <a:buNone/>
              <a:defRPr>
                <a:solidFill>
                  <a:schemeClr val="lt1"/>
                </a:solidFill>
              </a:defRPr>
            </a:lvl3pPr>
            <a:lvl4pPr marL="0" lvl="3" indent="0" algn="l">
              <a:lnSpc>
                <a:spcPct val="100000"/>
              </a:lnSpc>
              <a:spcBef>
                <a:spcPts val="0"/>
              </a:spcBef>
              <a:spcAft>
                <a:spcPts val="0"/>
              </a:spcAft>
              <a:buClr>
                <a:schemeClr val="lt1"/>
              </a:buClr>
              <a:buSzPts val="1400"/>
              <a:buFont typeface="Arial"/>
              <a:buNone/>
              <a:defRPr>
                <a:solidFill>
                  <a:schemeClr val="lt1"/>
                </a:solidFill>
              </a:defRPr>
            </a:lvl4pPr>
            <a:lvl5pPr marL="0" lvl="4" indent="0" algn="l">
              <a:lnSpc>
                <a:spcPct val="100000"/>
              </a:lnSpc>
              <a:spcBef>
                <a:spcPts val="0"/>
              </a:spcBef>
              <a:spcAft>
                <a:spcPts val="0"/>
              </a:spcAft>
              <a:buClr>
                <a:schemeClr val="lt1"/>
              </a:buClr>
              <a:buSzPts val="1400"/>
              <a:buFont typeface="Arial"/>
              <a:buNone/>
              <a:defRPr>
                <a:solidFill>
                  <a:schemeClr val="lt1"/>
                </a:solidFill>
              </a:defRPr>
            </a:lvl5pPr>
            <a:lvl6pPr marL="0" lvl="5" indent="0" algn="l">
              <a:lnSpc>
                <a:spcPct val="100000"/>
              </a:lnSpc>
              <a:spcBef>
                <a:spcPts val="0"/>
              </a:spcBef>
              <a:spcAft>
                <a:spcPts val="0"/>
              </a:spcAft>
              <a:buClr>
                <a:schemeClr val="lt1"/>
              </a:buClr>
              <a:buSzPts val="1400"/>
              <a:buFont typeface="Arial"/>
              <a:buNone/>
              <a:defRPr>
                <a:solidFill>
                  <a:schemeClr val="lt1"/>
                </a:solidFill>
              </a:defRPr>
            </a:lvl6pPr>
            <a:lvl7pPr marL="0" lvl="6" indent="0" algn="l">
              <a:lnSpc>
                <a:spcPct val="100000"/>
              </a:lnSpc>
              <a:spcBef>
                <a:spcPts val="0"/>
              </a:spcBef>
              <a:spcAft>
                <a:spcPts val="0"/>
              </a:spcAft>
              <a:buClr>
                <a:schemeClr val="lt1"/>
              </a:buClr>
              <a:buSzPts val="1400"/>
              <a:buFont typeface="Arial"/>
              <a:buNone/>
              <a:defRPr>
                <a:solidFill>
                  <a:schemeClr val="lt1"/>
                </a:solidFill>
              </a:defRPr>
            </a:lvl7pPr>
            <a:lvl8pPr marL="0" lvl="7" indent="0" algn="l">
              <a:lnSpc>
                <a:spcPct val="100000"/>
              </a:lnSpc>
              <a:spcBef>
                <a:spcPts val="0"/>
              </a:spcBef>
              <a:spcAft>
                <a:spcPts val="0"/>
              </a:spcAft>
              <a:buClr>
                <a:schemeClr val="lt1"/>
              </a:buClr>
              <a:buSzPts val="1400"/>
              <a:buFont typeface="Arial"/>
              <a:buNone/>
              <a:defRPr>
                <a:solidFill>
                  <a:schemeClr val="lt1"/>
                </a:solidFill>
              </a:defRPr>
            </a:lvl8pPr>
            <a:lvl9pPr marL="0" lvl="8" indent="0" algn="l">
              <a:lnSpc>
                <a:spcPct val="100000"/>
              </a:lnSpc>
              <a:spcBef>
                <a:spcPts val="0"/>
              </a:spcBef>
              <a:spcAft>
                <a:spcPts val="0"/>
              </a:spcAft>
              <a:buClr>
                <a:schemeClr val="lt1"/>
              </a:buClr>
              <a:buSzPts val="1400"/>
              <a:buFont typeface="Arial"/>
              <a:buNone/>
              <a:defRPr>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9"/>
        <p:cNvGrpSpPr/>
        <p:nvPr/>
      </p:nvGrpSpPr>
      <p:grpSpPr>
        <a:xfrm>
          <a:off x="0" y="0"/>
          <a:ext cx="0" cy="0"/>
          <a:chOff x="0" y="0"/>
          <a:chExt cx="0" cy="0"/>
        </a:xfrm>
      </p:grpSpPr>
      <p:sp>
        <p:nvSpPr>
          <p:cNvPr id="50" name="Google Shape;50;p10"/>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10"/>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53" name="Google Shape;53;p10"/>
          <p:cNvSpPr txBox="1">
            <a:spLocks noGrp="1"/>
          </p:cNvSpPr>
          <p:nvPr>
            <p:ph type="subTitle" idx="1"/>
          </p:nvPr>
        </p:nvSpPr>
        <p:spPr>
          <a:xfrm>
            <a:off x="265500" y="2779467"/>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4" name="Google Shape;54;p10"/>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chemeClr val="lt1"/>
              </a:buClr>
              <a:buSzPts val="1800"/>
              <a:buChar char="●"/>
              <a:defRPr>
                <a:solidFill>
                  <a:schemeClr val="lt1"/>
                </a:solidFill>
              </a:defRPr>
            </a:lvl1pPr>
            <a:lvl2pPr marL="914400" lvl="1" indent="-317500" algn="l">
              <a:lnSpc>
                <a:spcPct val="115000"/>
              </a:lnSpc>
              <a:spcBef>
                <a:spcPts val="1600"/>
              </a:spcBef>
              <a:spcAft>
                <a:spcPts val="0"/>
              </a:spcAft>
              <a:buClr>
                <a:schemeClr val="lt1"/>
              </a:buClr>
              <a:buSzPts val="1400"/>
              <a:buChar char="○"/>
              <a:defRPr>
                <a:solidFill>
                  <a:schemeClr val="lt1"/>
                </a:solidFill>
              </a:defRPr>
            </a:lvl2pPr>
            <a:lvl3pPr marL="1371600" lvl="2" indent="-317500" algn="l">
              <a:lnSpc>
                <a:spcPct val="115000"/>
              </a:lnSpc>
              <a:spcBef>
                <a:spcPts val="1600"/>
              </a:spcBef>
              <a:spcAft>
                <a:spcPts val="0"/>
              </a:spcAft>
              <a:buClr>
                <a:schemeClr val="lt1"/>
              </a:buClr>
              <a:buSzPts val="1400"/>
              <a:buChar char="■"/>
              <a:defRPr>
                <a:solidFill>
                  <a:schemeClr val="lt1"/>
                </a:solidFill>
              </a:defRPr>
            </a:lvl3pPr>
            <a:lvl4pPr marL="1828800" lvl="3" indent="-317500" algn="l">
              <a:lnSpc>
                <a:spcPct val="115000"/>
              </a:lnSpc>
              <a:spcBef>
                <a:spcPts val="1600"/>
              </a:spcBef>
              <a:spcAft>
                <a:spcPts val="0"/>
              </a:spcAft>
              <a:buClr>
                <a:schemeClr val="lt1"/>
              </a:buClr>
              <a:buSzPts val="1400"/>
              <a:buChar char="●"/>
              <a:defRPr>
                <a:solidFill>
                  <a:schemeClr val="lt1"/>
                </a:solidFill>
              </a:defRPr>
            </a:lvl4pPr>
            <a:lvl5pPr marL="2286000" lvl="4" indent="-317500" algn="l">
              <a:lnSpc>
                <a:spcPct val="115000"/>
              </a:lnSpc>
              <a:spcBef>
                <a:spcPts val="1600"/>
              </a:spcBef>
              <a:spcAft>
                <a:spcPts val="0"/>
              </a:spcAft>
              <a:buClr>
                <a:schemeClr val="lt1"/>
              </a:buClr>
              <a:buSzPts val="1400"/>
              <a:buChar char="○"/>
              <a:defRPr>
                <a:solidFill>
                  <a:schemeClr val="lt1"/>
                </a:solidFill>
              </a:defRPr>
            </a:lvl5pPr>
            <a:lvl6pPr marL="2743200" lvl="5" indent="-317500" algn="l">
              <a:lnSpc>
                <a:spcPct val="115000"/>
              </a:lnSpc>
              <a:spcBef>
                <a:spcPts val="1600"/>
              </a:spcBef>
              <a:spcAft>
                <a:spcPts val="0"/>
              </a:spcAft>
              <a:buClr>
                <a:schemeClr val="lt1"/>
              </a:buClr>
              <a:buSzPts val="1400"/>
              <a:buChar char="■"/>
              <a:defRPr>
                <a:solidFill>
                  <a:schemeClr val="lt1"/>
                </a:solidFill>
              </a:defRPr>
            </a:lvl6pPr>
            <a:lvl7pPr marL="3200400" lvl="6" indent="-317500" algn="l">
              <a:lnSpc>
                <a:spcPct val="115000"/>
              </a:lnSpc>
              <a:spcBef>
                <a:spcPts val="1600"/>
              </a:spcBef>
              <a:spcAft>
                <a:spcPts val="0"/>
              </a:spcAft>
              <a:buClr>
                <a:schemeClr val="lt1"/>
              </a:buClr>
              <a:buSzPts val="1400"/>
              <a:buChar char="●"/>
              <a:defRPr>
                <a:solidFill>
                  <a:schemeClr val="lt1"/>
                </a:solidFill>
              </a:defRPr>
            </a:lvl7pPr>
            <a:lvl8pPr marL="3657600" lvl="7" indent="-317500" algn="l">
              <a:lnSpc>
                <a:spcPct val="115000"/>
              </a:lnSpc>
              <a:spcBef>
                <a:spcPts val="1600"/>
              </a:spcBef>
              <a:spcAft>
                <a:spcPts val="0"/>
              </a:spcAft>
              <a:buClr>
                <a:schemeClr val="lt1"/>
              </a:buClr>
              <a:buSzPts val="1400"/>
              <a:buChar char="○"/>
              <a:defRPr>
                <a:solidFill>
                  <a:schemeClr val="lt1"/>
                </a:solidFill>
              </a:defRPr>
            </a:lvl8pPr>
            <a:lvl9pPr marL="4114800" lvl="8" indent="-317500" algn="l">
              <a:lnSpc>
                <a:spcPct val="115000"/>
              </a:lnSpc>
              <a:spcBef>
                <a:spcPts val="1600"/>
              </a:spcBef>
              <a:spcAft>
                <a:spcPts val="1600"/>
              </a:spcAft>
              <a:buClr>
                <a:schemeClr val="lt1"/>
              </a:buClr>
              <a:buSzPts val="1400"/>
              <a:buChar char="■"/>
              <a:defRPr>
                <a:solidFill>
                  <a:schemeClr val="lt1"/>
                </a:solidFill>
              </a:defRPr>
            </a:lvl9pPr>
          </a:lstStyle>
          <a:p>
            <a:endParaRPr/>
          </a:p>
        </p:txBody>
      </p:sp>
      <p:sp>
        <p:nvSpPr>
          <p:cNvPr id="55" name="Google Shape;55;p1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lvl="0" indent="0" algn="l">
              <a:lnSpc>
                <a:spcPct val="100000"/>
              </a:lnSpc>
              <a:spcBef>
                <a:spcPts val="0"/>
              </a:spcBef>
              <a:spcAft>
                <a:spcPts val="0"/>
              </a:spcAft>
              <a:buClr>
                <a:schemeClr val="lt1"/>
              </a:buClr>
              <a:buSzPts val="1400"/>
              <a:buFont typeface="Arial"/>
              <a:buNone/>
              <a:defRPr>
                <a:solidFill>
                  <a:schemeClr val="lt1"/>
                </a:solidFill>
              </a:defRPr>
            </a:lvl1pPr>
            <a:lvl2pPr marL="0" lvl="1" indent="0" algn="l">
              <a:lnSpc>
                <a:spcPct val="100000"/>
              </a:lnSpc>
              <a:spcBef>
                <a:spcPts val="0"/>
              </a:spcBef>
              <a:spcAft>
                <a:spcPts val="0"/>
              </a:spcAft>
              <a:buClr>
                <a:schemeClr val="lt1"/>
              </a:buClr>
              <a:buSzPts val="1400"/>
              <a:buFont typeface="Arial"/>
              <a:buNone/>
              <a:defRPr>
                <a:solidFill>
                  <a:schemeClr val="lt1"/>
                </a:solidFill>
              </a:defRPr>
            </a:lvl2pPr>
            <a:lvl3pPr marL="0" lvl="2" indent="0" algn="l">
              <a:lnSpc>
                <a:spcPct val="100000"/>
              </a:lnSpc>
              <a:spcBef>
                <a:spcPts val="0"/>
              </a:spcBef>
              <a:spcAft>
                <a:spcPts val="0"/>
              </a:spcAft>
              <a:buClr>
                <a:schemeClr val="lt1"/>
              </a:buClr>
              <a:buSzPts val="1400"/>
              <a:buFont typeface="Arial"/>
              <a:buNone/>
              <a:defRPr>
                <a:solidFill>
                  <a:schemeClr val="lt1"/>
                </a:solidFill>
              </a:defRPr>
            </a:lvl3pPr>
            <a:lvl4pPr marL="0" lvl="3" indent="0" algn="l">
              <a:lnSpc>
                <a:spcPct val="100000"/>
              </a:lnSpc>
              <a:spcBef>
                <a:spcPts val="0"/>
              </a:spcBef>
              <a:spcAft>
                <a:spcPts val="0"/>
              </a:spcAft>
              <a:buClr>
                <a:schemeClr val="lt1"/>
              </a:buClr>
              <a:buSzPts val="1400"/>
              <a:buFont typeface="Arial"/>
              <a:buNone/>
              <a:defRPr>
                <a:solidFill>
                  <a:schemeClr val="lt1"/>
                </a:solidFill>
              </a:defRPr>
            </a:lvl4pPr>
            <a:lvl5pPr marL="0" lvl="4" indent="0" algn="l">
              <a:lnSpc>
                <a:spcPct val="100000"/>
              </a:lnSpc>
              <a:spcBef>
                <a:spcPts val="0"/>
              </a:spcBef>
              <a:spcAft>
                <a:spcPts val="0"/>
              </a:spcAft>
              <a:buClr>
                <a:schemeClr val="lt1"/>
              </a:buClr>
              <a:buSzPts val="1400"/>
              <a:buFont typeface="Arial"/>
              <a:buNone/>
              <a:defRPr>
                <a:solidFill>
                  <a:schemeClr val="lt1"/>
                </a:solidFill>
              </a:defRPr>
            </a:lvl5pPr>
            <a:lvl6pPr marL="0" lvl="5" indent="0" algn="l">
              <a:lnSpc>
                <a:spcPct val="100000"/>
              </a:lnSpc>
              <a:spcBef>
                <a:spcPts val="0"/>
              </a:spcBef>
              <a:spcAft>
                <a:spcPts val="0"/>
              </a:spcAft>
              <a:buClr>
                <a:schemeClr val="lt1"/>
              </a:buClr>
              <a:buSzPts val="1400"/>
              <a:buFont typeface="Arial"/>
              <a:buNone/>
              <a:defRPr>
                <a:solidFill>
                  <a:schemeClr val="lt1"/>
                </a:solidFill>
              </a:defRPr>
            </a:lvl6pPr>
            <a:lvl7pPr marL="0" lvl="6" indent="0" algn="l">
              <a:lnSpc>
                <a:spcPct val="100000"/>
              </a:lnSpc>
              <a:spcBef>
                <a:spcPts val="0"/>
              </a:spcBef>
              <a:spcAft>
                <a:spcPts val="0"/>
              </a:spcAft>
              <a:buClr>
                <a:schemeClr val="lt1"/>
              </a:buClr>
              <a:buSzPts val="1400"/>
              <a:buFont typeface="Arial"/>
              <a:buNone/>
              <a:defRPr>
                <a:solidFill>
                  <a:schemeClr val="lt1"/>
                </a:solidFill>
              </a:defRPr>
            </a:lvl7pPr>
            <a:lvl8pPr marL="0" lvl="7" indent="0" algn="l">
              <a:lnSpc>
                <a:spcPct val="100000"/>
              </a:lnSpc>
              <a:spcBef>
                <a:spcPts val="0"/>
              </a:spcBef>
              <a:spcAft>
                <a:spcPts val="0"/>
              </a:spcAft>
              <a:buClr>
                <a:schemeClr val="lt1"/>
              </a:buClr>
              <a:buSzPts val="1400"/>
              <a:buFont typeface="Arial"/>
              <a:buNone/>
              <a:defRPr>
                <a:solidFill>
                  <a:schemeClr val="lt1"/>
                </a:solidFill>
              </a:defRPr>
            </a:lvl8pPr>
            <a:lvl9pPr marL="0" lvl="8" indent="0" algn="l">
              <a:lnSpc>
                <a:spcPct val="100000"/>
              </a:lnSpc>
              <a:spcBef>
                <a:spcPts val="0"/>
              </a:spcBef>
              <a:spcAft>
                <a:spcPts val="0"/>
              </a:spcAft>
              <a:buClr>
                <a:schemeClr val="lt1"/>
              </a:buClr>
              <a:buSzPts val="1400"/>
              <a:buFont typeface="Arial"/>
              <a:buNone/>
              <a:defRPr>
                <a:solidFill>
                  <a:schemeClr val="lt1"/>
                </a:solidFi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rgbClr val="564469"/>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chemeClr val="lt2"/>
              </a:buClr>
              <a:buSzPts val="1000"/>
              <a:buFont typeface="Roboto"/>
              <a:buNone/>
              <a:defRPr sz="1000"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chemeClr val="lt2"/>
              </a:buClr>
              <a:buSzPts val="1000"/>
              <a:buFont typeface="Roboto"/>
              <a:buNone/>
              <a:defRPr sz="1000"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chemeClr val="lt2"/>
              </a:buClr>
              <a:buSzPts val="1000"/>
              <a:buFont typeface="Roboto"/>
              <a:buNone/>
              <a:defRPr sz="1000"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chemeClr val="lt2"/>
              </a:buClr>
              <a:buSzPts val="1000"/>
              <a:buFont typeface="Roboto"/>
              <a:buNone/>
              <a:defRPr sz="1000"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chemeClr val="lt2"/>
              </a:buClr>
              <a:buSzPts val="1000"/>
              <a:buFont typeface="Roboto"/>
              <a:buNone/>
              <a:defRPr sz="1000"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chemeClr val="lt2"/>
              </a:buClr>
              <a:buSzPts val="1000"/>
              <a:buFont typeface="Roboto"/>
              <a:buNone/>
              <a:defRPr sz="1000"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chemeClr val="lt2"/>
              </a:buClr>
              <a:buSzPts val="1000"/>
              <a:buFont typeface="Roboto"/>
              <a:buNone/>
              <a:defRPr sz="1000"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chemeClr val="lt2"/>
              </a:buClr>
              <a:buSzPts val="1000"/>
              <a:buFont typeface="Roboto"/>
              <a:buNone/>
              <a:defRPr sz="1000"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chemeClr val="lt2"/>
              </a:buClr>
              <a:buSzPts val="1000"/>
              <a:buFont typeface="Roboto"/>
              <a:buNone/>
              <a:defRPr sz="1000" b="0" i="0" u="none" strike="noStrike" cap="none">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ctrTitle"/>
          </p:nvPr>
        </p:nvSpPr>
        <p:spPr>
          <a:xfrm>
            <a:off x="285150" y="675450"/>
            <a:ext cx="8573700" cy="18963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000"/>
              <a:buNone/>
            </a:pPr>
            <a:r>
              <a:rPr lang="en" sz="4000">
                <a:latin typeface="Cambria"/>
                <a:ea typeface="Cambria"/>
                <a:cs typeface="Cambria"/>
                <a:sym typeface="Cambria"/>
              </a:rPr>
              <a:t>Bimanual Intensive Training for Upper Limb Function in Children with Cerebral Palsy</a:t>
            </a:r>
            <a:r>
              <a:rPr lang="en" sz="4000" b="0">
                <a:latin typeface="Cambria"/>
                <a:ea typeface="Cambria"/>
                <a:cs typeface="Cambria"/>
                <a:sym typeface="Cambria"/>
              </a:rPr>
              <a:t>: A Systematic Review</a:t>
            </a:r>
            <a:endParaRPr/>
          </a:p>
        </p:txBody>
      </p:sp>
      <p:sp>
        <p:nvSpPr>
          <p:cNvPr id="72" name="Google Shape;72;p14"/>
          <p:cNvSpPr txBox="1">
            <a:spLocks noGrp="1"/>
          </p:cNvSpPr>
          <p:nvPr>
            <p:ph type="subTitle" idx="1"/>
          </p:nvPr>
        </p:nvSpPr>
        <p:spPr>
          <a:xfrm>
            <a:off x="285150" y="2854350"/>
            <a:ext cx="7147200" cy="1896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000"/>
              <a:buNone/>
            </a:pPr>
            <a:r>
              <a:rPr lang="en" sz="1600">
                <a:latin typeface="Cambria"/>
                <a:ea typeface="Cambria"/>
                <a:cs typeface="Cambria"/>
                <a:sym typeface="Cambria"/>
              </a:rPr>
              <a:t>Victoria M. Armstrong SPT</a:t>
            </a:r>
            <a:endParaRPr sz="1600"/>
          </a:p>
          <a:p>
            <a:pPr marL="0" lvl="0" indent="0" algn="l" rtl="0">
              <a:lnSpc>
                <a:spcPct val="100000"/>
              </a:lnSpc>
              <a:spcBef>
                <a:spcPts val="0"/>
              </a:spcBef>
              <a:spcAft>
                <a:spcPts val="0"/>
              </a:spcAft>
              <a:buSzPts val="2000"/>
              <a:buNone/>
            </a:pPr>
            <a:r>
              <a:rPr lang="en" sz="1600">
                <a:latin typeface="Cambria"/>
                <a:ea typeface="Cambria"/>
                <a:cs typeface="Cambria"/>
                <a:sym typeface="Cambria"/>
              </a:rPr>
              <a:t>Emily C. D’Antonio  SPT</a:t>
            </a:r>
            <a:endParaRPr sz="1600"/>
          </a:p>
          <a:p>
            <a:pPr marL="0" lvl="0" indent="0" algn="l" rtl="0">
              <a:lnSpc>
                <a:spcPct val="100000"/>
              </a:lnSpc>
              <a:spcBef>
                <a:spcPts val="0"/>
              </a:spcBef>
              <a:spcAft>
                <a:spcPts val="0"/>
              </a:spcAft>
              <a:buSzPts val="2000"/>
              <a:buNone/>
            </a:pPr>
            <a:r>
              <a:rPr lang="en" sz="1600">
                <a:latin typeface="Cambria"/>
                <a:ea typeface="Cambria"/>
                <a:cs typeface="Cambria"/>
                <a:sym typeface="Cambria"/>
              </a:rPr>
              <a:t>Kate Lynn M. Duggan SPT</a:t>
            </a:r>
            <a:endParaRPr sz="1600">
              <a:latin typeface="Cambria"/>
              <a:ea typeface="Cambria"/>
              <a:cs typeface="Cambria"/>
              <a:sym typeface="Cambria"/>
            </a:endParaRPr>
          </a:p>
          <a:p>
            <a:pPr marL="0" lvl="0" indent="0" algn="l" rtl="0">
              <a:lnSpc>
                <a:spcPct val="100000"/>
              </a:lnSpc>
              <a:spcBef>
                <a:spcPts val="0"/>
              </a:spcBef>
              <a:spcAft>
                <a:spcPts val="0"/>
              </a:spcAft>
              <a:buSzPts val="2000"/>
              <a:buNone/>
            </a:pPr>
            <a:r>
              <a:rPr lang="en" sz="1600">
                <a:latin typeface="Cambria"/>
                <a:ea typeface="Cambria"/>
                <a:cs typeface="Cambria"/>
                <a:sym typeface="Cambria"/>
              </a:rPr>
              <a:t>Sarah J. Kuehner SPT</a:t>
            </a:r>
            <a:endParaRPr sz="1600">
              <a:latin typeface="Cambria"/>
              <a:ea typeface="Cambria"/>
              <a:cs typeface="Cambria"/>
              <a:sym typeface="Cambria"/>
            </a:endParaRPr>
          </a:p>
          <a:p>
            <a:pPr marL="0" lvl="0" indent="0" algn="l" rtl="0">
              <a:lnSpc>
                <a:spcPct val="100000"/>
              </a:lnSpc>
              <a:spcBef>
                <a:spcPts val="0"/>
              </a:spcBef>
              <a:spcAft>
                <a:spcPts val="0"/>
              </a:spcAft>
              <a:buSzPts val="2000"/>
              <a:buNone/>
            </a:pPr>
            <a:r>
              <a:rPr lang="en" sz="1600">
                <a:latin typeface="Cambria"/>
                <a:ea typeface="Cambria"/>
                <a:cs typeface="Cambria"/>
                <a:sym typeface="Cambria"/>
              </a:rPr>
              <a:t>Megan Conklin PT, DPT, Board-Certified Clinical Specialist in Pediatric PT</a:t>
            </a:r>
            <a:endParaRPr sz="1600">
              <a:latin typeface="Cambria"/>
              <a:ea typeface="Cambria"/>
              <a:cs typeface="Cambria"/>
              <a:sym typeface="Cambria"/>
            </a:endParaRPr>
          </a:p>
          <a:p>
            <a:pPr marL="0" lvl="0" indent="0" algn="l" rtl="0">
              <a:spcBef>
                <a:spcPts val="0"/>
              </a:spcBef>
              <a:spcAft>
                <a:spcPts val="0"/>
              </a:spcAft>
              <a:buSzPts val="2000"/>
              <a:buNone/>
            </a:pPr>
            <a:r>
              <a:rPr lang="en" sz="1600">
                <a:latin typeface="Cambria"/>
                <a:ea typeface="Cambria"/>
                <a:cs typeface="Cambria"/>
                <a:sym typeface="Cambria"/>
              </a:rPr>
              <a:t>Jennifer Schwartz PT, DPT, Board-Certified Clinical Specialist in Neurologic PT</a:t>
            </a:r>
            <a:endParaRPr sz="1600">
              <a:latin typeface="Cambria"/>
              <a:ea typeface="Cambria"/>
              <a:cs typeface="Cambria"/>
              <a:sym typeface="Cambria"/>
            </a:endParaRPr>
          </a:p>
        </p:txBody>
      </p:sp>
      <p:sp>
        <p:nvSpPr>
          <p:cNvPr id="73" name="Google Shape;73;p1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chemeClr val="lt2"/>
              </a:buClr>
              <a:buSzPts val="1400"/>
              <a:buFont typeface="Arial"/>
              <a:buNone/>
            </a:pPr>
            <a:fld id="{00000000-1234-1234-1234-123412341234}" type="slidenum">
              <a:rPr lang="en">
                <a:solidFill>
                  <a:schemeClr val="lt2"/>
                </a:solidFill>
              </a:rPr>
              <a:t>1</a:t>
            </a:fld>
            <a:endParaRPr>
              <a:solidFill>
                <a:schemeClr val="lt2"/>
              </a:solidFill>
            </a:endParaRPr>
          </a:p>
        </p:txBody>
      </p:sp>
      <p:pic>
        <p:nvPicPr>
          <p:cNvPr id="74" name="Google Shape;74;p14"/>
          <p:cNvPicPr preferRelativeResize="0"/>
          <p:nvPr/>
        </p:nvPicPr>
        <p:blipFill rotWithShape="1">
          <a:blip r:embed="rId3">
            <a:alphaModFix/>
          </a:blip>
          <a:srcRect/>
          <a:stretch/>
        </p:blipFill>
        <p:spPr>
          <a:xfrm>
            <a:off x="7277850" y="2571750"/>
            <a:ext cx="1711775" cy="22655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480367"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dirty="0">
                <a:latin typeface="Cambria"/>
                <a:ea typeface="Cambria"/>
                <a:cs typeface="Cambria"/>
                <a:sym typeface="Cambria"/>
              </a:rPr>
              <a:t>Methods: </a:t>
            </a:r>
            <a:r>
              <a:rPr lang="en-US" sz="3900" dirty="0">
                <a:latin typeface="Cambria"/>
                <a:ea typeface="Cambria"/>
                <a:cs typeface="Cambria"/>
                <a:sym typeface="Cambria"/>
              </a:rPr>
              <a:t>Search Limits</a:t>
            </a:r>
            <a:endParaRPr sz="3900" dirty="0"/>
          </a:p>
        </p:txBody>
      </p:sp>
      <p:sp>
        <p:nvSpPr>
          <p:cNvPr id="145" name="Google Shape;145;p23"/>
          <p:cNvSpPr txBox="1">
            <a:spLocks noGrp="1"/>
          </p:cNvSpPr>
          <p:nvPr>
            <p:ph type="body" idx="1"/>
          </p:nvPr>
        </p:nvSpPr>
        <p:spPr>
          <a:xfrm>
            <a:off x="462494" y="1846517"/>
            <a:ext cx="8222100" cy="2710200"/>
          </a:xfrm>
          <a:prstGeom prst="rect">
            <a:avLst/>
          </a:prstGeom>
          <a:noFill/>
          <a:ln>
            <a:noFill/>
          </a:ln>
        </p:spPr>
        <p:txBody>
          <a:bodyPr spcFirstLastPara="1" wrap="square" lIns="91425" tIns="91425" rIns="91425" bIns="91425" anchor="t" anchorCtr="0">
            <a:noAutofit/>
          </a:bodyPr>
          <a:lstStyle/>
          <a:p>
            <a:pPr lvl="0" indent="-360680">
              <a:lnSpc>
                <a:spcPct val="100000"/>
              </a:lnSpc>
              <a:spcBef>
                <a:spcPts val="1000"/>
              </a:spcBef>
              <a:buClr>
                <a:srgbClr val="434343"/>
              </a:buClr>
              <a:buSzPts val="2200"/>
              <a:buFont typeface="Wingdings" charset="2"/>
              <a:buChar char=""/>
            </a:pPr>
            <a:r>
              <a:rPr lang="en-US" sz="2000" dirty="0">
                <a:solidFill>
                  <a:srgbClr val="434343"/>
                </a:solidFill>
                <a:latin typeface="Cambria"/>
                <a:ea typeface="Cambria"/>
                <a:cs typeface="Cambria"/>
                <a:sym typeface="Cambria"/>
              </a:rPr>
              <a:t>English language</a:t>
            </a:r>
            <a:endParaRPr lang="en-US" sz="2000" dirty="0">
              <a:latin typeface="Cambria"/>
              <a:cs typeface="Cambria"/>
            </a:endParaRPr>
          </a:p>
          <a:p>
            <a:pPr lvl="0" indent="-360680">
              <a:lnSpc>
                <a:spcPct val="100000"/>
              </a:lnSpc>
              <a:spcBef>
                <a:spcPts val="1000"/>
              </a:spcBef>
              <a:buClr>
                <a:srgbClr val="434343"/>
              </a:buClr>
              <a:buSzPts val="2200"/>
              <a:buFont typeface="Wingdings" charset="2"/>
              <a:buChar char=""/>
            </a:pPr>
            <a:r>
              <a:rPr lang="en-US" sz="2000" dirty="0">
                <a:solidFill>
                  <a:srgbClr val="434343"/>
                </a:solidFill>
                <a:latin typeface="Cambria"/>
                <a:ea typeface="Cambria"/>
                <a:cs typeface="Cambria"/>
                <a:sym typeface="Cambria"/>
              </a:rPr>
              <a:t>Human subjects</a:t>
            </a:r>
            <a:endParaRPr lang="en-US" sz="2000" dirty="0">
              <a:latin typeface="Cambria"/>
              <a:cs typeface="Cambria"/>
            </a:endParaRPr>
          </a:p>
          <a:p>
            <a:pPr lvl="0" indent="-360680">
              <a:lnSpc>
                <a:spcPct val="100000"/>
              </a:lnSpc>
              <a:spcBef>
                <a:spcPts val="1000"/>
              </a:spcBef>
              <a:buClr>
                <a:srgbClr val="434343"/>
              </a:buClr>
              <a:buSzPts val="2200"/>
              <a:buFont typeface="Wingdings" charset="2"/>
              <a:buChar char=""/>
            </a:pPr>
            <a:r>
              <a:rPr lang="en-US" sz="2000" dirty="0">
                <a:solidFill>
                  <a:srgbClr val="434343"/>
                </a:solidFill>
                <a:latin typeface="Cambria"/>
                <a:ea typeface="Cambria"/>
                <a:cs typeface="Cambria"/>
                <a:sym typeface="Cambria"/>
              </a:rPr>
              <a:t>Published from 2008-current</a:t>
            </a:r>
          </a:p>
          <a:p>
            <a:pPr lvl="0" indent="-360680">
              <a:lnSpc>
                <a:spcPct val="100000"/>
              </a:lnSpc>
              <a:spcBef>
                <a:spcPts val="1000"/>
              </a:spcBef>
              <a:buClr>
                <a:srgbClr val="434343"/>
              </a:buClr>
              <a:buSzPts val="2200"/>
              <a:buFont typeface="Wingdings" charset="2"/>
              <a:buChar char=""/>
            </a:pPr>
            <a:r>
              <a:rPr lang="en-US" sz="2000" dirty="0">
                <a:solidFill>
                  <a:srgbClr val="434343"/>
                </a:solidFill>
                <a:latin typeface="Cambria"/>
                <a:ea typeface="Cambria"/>
                <a:cs typeface="Cambria"/>
                <a:sym typeface="Cambria"/>
              </a:rPr>
              <a:t>Peer-reviewed</a:t>
            </a:r>
          </a:p>
          <a:p>
            <a:pPr marL="83820" lvl="0" indent="0" algn="l" rtl="0">
              <a:lnSpc>
                <a:spcPct val="115000"/>
              </a:lnSpc>
              <a:spcBef>
                <a:spcPts val="1000"/>
              </a:spcBef>
              <a:spcAft>
                <a:spcPts val="0"/>
              </a:spcAft>
              <a:buClr>
                <a:srgbClr val="434343"/>
              </a:buClr>
              <a:buSzPts val="2400"/>
              <a:buNone/>
            </a:pPr>
            <a:endParaRPr sz="2000" dirty="0">
              <a:solidFill>
                <a:srgbClr val="434343"/>
              </a:solidFill>
              <a:latin typeface="Cambria"/>
              <a:ea typeface="Cambria"/>
              <a:cs typeface="Cambria"/>
              <a:sym typeface="Cambria"/>
            </a:endParaRPr>
          </a:p>
          <a:p>
            <a:pPr marL="0" lvl="0" indent="0" algn="l" rtl="0">
              <a:lnSpc>
                <a:spcPct val="115000"/>
              </a:lnSpc>
              <a:spcBef>
                <a:spcPts val="0"/>
              </a:spcBef>
              <a:spcAft>
                <a:spcPts val="0"/>
              </a:spcAft>
              <a:buSzPts val="1800"/>
              <a:buNone/>
            </a:pPr>
            <a:endParaRPr dirty="0"/>
          </a:p>
        </p:txBody>
      </p:sp>
      <p:sp>
        <p:nvSpPr>
          <p:cNvPr id="146" name="Google Shape;146;p2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10</a:t>
            </a:fld>
            <a:endParaRPr>
              <a:solidFill>
                <a:srgbClr val="5F5F5F"/>
              </a:solidFill>
            </a:endParaRPr>
          </a:p>
        </p:txBody>
      </p:sp>
      <p:pic>
        <p:nvPicPr>
          <p:cNvPr id="147" name="Google Shape;147;p23"/>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dirty="0">
                <a:latin typeface="Cambria"/>
                <a:ea typeface="Cambria"/>
                <a:cs typeface="Cambria"/>
                <a:sym typeface="Cambria"/>
              </a:rPr>
              <a:t>Methods: </a:t>
            </a:r>
            <a:r>
              <a:rPr lang="en-US" sz="3900" dirty="0">
                <a:latin typeface="Cambria"/>
                <a:ea typeface="Cambria"/>
                <a:cs typeface="Cambria"/>
                <a:sym typeface="Cambria"/>
              </a:rPr>
              <a:t>Selection Criteria</a:t>
            </a:r>
            <a:endParaRPr sz="3900" dirty="0"/>
          </a:p>
        </p:txBody>
      </p:sp>
      <p:sp>
        <p:nvSpPr>
          <p:cNvPr id="154" name="Google Shape;154;p2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11</a:t>
            </a:fld>
            <a:endParaRPr>
              <a:solidFill>
                <a:srgbClr val="5F5F5F"/>
              </a:solidFill>
            </a:endParaRPr>
          </a:p>
        </p:txBody>
      </p:sp>
      <p:pic>
        <p:nvPicPr>
          <p:cNvPr id="155" name="Google Shape;155;p24"/>
          <p:cNvPicPr preferRelativeResize="0"/>
          <p:nvPr/>
        </p:nvPicPr>
        <p:blipFill>
          <a:blip r:embed="rId3">
            <a:alphaModFix/>
          </a:blip>
          <a:stretch>
            <a:fillRect/>
          </a:stretch>
        </p:blipFill>
        <p:spPr>
          <a:xfrm>
            <a:off x="7740450" y="115250"/>
            <a:ext cx="1105950" cy="1463755"/>
          </a:xfrm>
          <a:prstGeom prst="rect">
            <a:avLst/>
          </a:prstGeom>
          <a:noFill/>
          <a:ln>
            <a:noFill/>
          </a:ln>
        </p:spPr>
      </p:pic>
      <p:sp>
        <p:nvSpPr>
          <p:cNvPr id="2" name="Text Placeholder 1"/>
          <p:cNvSpPr>
            <a:spLocks noGrp="1"/>
          </p:cNvSpPr>
          <p:nvPr>
            <p:ph type="body" idx="1"/>
          </p:nvPr>
        </p:nvSpPr>
        <p:spPr>
          <a:xfrm>
            <a:off x="462492" y="1866493"/>
            <a:ext cx="6320249" cy="2710200"/>
          </a:xfrm>
        </p:spPr>
        <p:txBody>
          <a:bodyPr/>
          <a:lstStyle/>
          <a:p>
            <a:pPr lvl="0" indent="-360680">
              <a:lnSpc>
                <a:spcPct val="100000"/>
              </a:lnSpc>
              <a:spcBef>
                <a:spcPts val="1000"/>
              </a:spcBef>
              <a:buClr>
                <a:srgbClr val="434343"/>
              </a:buClr>
              <a:buSzPts val="2200"/>
              <a:buFont typeface="Wingdings" charset="2"/>
              <a:buChar char=""/>
            </a:pPr>
            <a:r>
              <a:rPr lang="en" sz="2000" dirty="0">
                <a:solidFill>
                  <a:srgbClr val="434343"/>
                </a:solidFill>
                <a:latin typeface="Cambria"/>
                <a:ea typeface="Cambria"/>
                <a:cs typeface="Cambria"/>
                <a:sym typeface="Cambria"/>
              </a:rPr>
              <a:t>Birth-18 years old</a:t>
            </a:r>
            <a:endParaRPr lang="en" sz="2000" dirty="0">
              <a:latin typeface="Cambria"/>
              <a:cs typeface="Cambria"/>
            </a:endParaRPr>
          </a:p>
          <a:p>
            <a:pPr lvl="0" indent="-360680">
              <a:lnSpc>
                <a:spcPct val="100000"/>
              </a:lnSpc>
              <a:spcBef>
                <a:spcPts val="1000"/>
              </a:spcBef>
              <a:buClr>
                <a:srgbClr val="434343"/>
              </a:buClr>
              <a:buSzPts val="2200"/>
              <a:buFont typeface="Wingdings" charset="2"/>
              <a:buChar char=""/>
            </a:pPr>
            <a:r>
              <a:rPr lang="en" sz="2000" dirty="0">
                <a:solidFill>
                  <a:srgbClr val="434343"/>
                </a:solidFill>
                <a:latin typeface="Cambria"/>
                <a:ea typeface="Cambria"/>
                <a:cs typeface="Cambria"/>
                <a:sym typeface="Cambria"/>
              </a:rPr>
              <a:t>Diagnosis of cerebral palsy</a:t>
            </a:r>
            <a:endParaRPr lang="en" sz="2000" dirty="0">
              <a:latin typeface="Cambria"/>
              <a:cs typeface="Cambria"/>
            </a:endParaRPr>
          </a:p>
          <a:p>
            <a:pPr lvl="0" indent="-360680">
              <a:lnSpc>
                <a:spcPct val="100000"/>
              </a:lnSpc>
              <a:spcBef>
                <a:spcPts val="1000"/>
              </a:spcBef>
              <a:buClr>
                <a:srgbClr val="434343"/>
              </a:buClr>
              <a:buSzPts val="2200"/>
              <a:buFont typeface="Wingdings" charset="2"/>
              <a:buChar char=""/>
            </a:pPr>
            <a:r>
              <a:rPr lang="en" sz="2000" dirty="0">
                <a:solidFill>
                  <a:srgbClr val="434343"/>
                </a:solidFill>
                <a:latin typeface="Cambria"/>
                <a:ea typeface="Cambria"/>
                <a:cs typeface="Cambria"/>
                <a:sym typeface="Cambria"/>
              </a:rPr>
              <a:t>Use of bimanual intensive training</a:t>
            </a:r>
          </a:p>
          <a:p>
            <a:pPr lvl="0" indent="-360680">
              <a:lnSpc>
                <a:spcPct val="100000"/>
              </a:lnSpc>
              <a:spcBef>
                <a:spcPts val="1000"/>
              </a:spcBef>
              <a:buClr>
                <a:srgbClr val="434343"/>
              </a:buClr>
              <a:buSzPts val="2200"/>
              <a:buFont typeface="Wingdings" charset="2"/>
              <a:buChar char=""/>
            </a:pPr>
            <a:r>
              <a:rPr lang="en" sz="2000" dirty="0">
                <a:solidFill>
                  <a:srgbClr val="434343"/>
                </a:solidFill>
                <a:latin typeface="Cambria"/>
                <a:ea typeface="Cambria"/>
                <a:cs typeface="Cambria"/>
                <a:sym typeface="Cambria"/>
              </a:rPr>
              <a:t>RCTs with upper limb function outcome measures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5"/>
          <p:cNvSpPr txBox="1">
            <a:spLocks noGrp="1"/>
          </p:cNvSpPr>
          <p:nvPr>
            <p:ph type="title"/>
          </p:nvPr>
        </p:nvSpPr>
        <p:spPr>
          <a:xfrm>
            <a:off x="206086"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PRISMA</a:t>
            </a:r>
            <a:endParaRPr sz="3900"/>
          </a:p>
        </p:txBody>
      </p:sp>
      <p:sp>
        <p:nvSpPr>
          <p:cNvPr id="161" name="Google Shape;161;p2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12</a:t>
            </a:fld>
            <a:endParaRPr>
              <a:solidFill>
                <a:srgbClr val="5F5F5F"/>
              </a:solidFill>
            </a:endParaRPr>
          </a:p>
        </p:txBody>
      </p:sp>
      <p:pic>
        <p:nvPicPr>
          <p:cNvPr id="162" name="Google Shape;162;p25"/>
          <p:cNvPicPr preferRelativeResize="0"/>
          <p:nvPr/>
        </p:nvPicPr>
        <p:blipFill>
          <a:blip r:embed="rId3">
            <a:alphaModFix/>
          </a:blip>
          <a:stretch>
            <a:fillRect/>
          </a:stretch>
        </p:blipFill>
        <p:spPr>
          <a:xfrm>
            <a:off x="7740450" y="115250"/>
            <a:ext cx="1105950" cy="1463755"/>
          </a:xfrm>
          <a:prstGeom prst="rect">
            <a:avLst/>
          </a:prstGeom>
          <a:noFill/>
          <a:ln>
            <a:noFill/>
          </a:ln>
        </p:spPr>
      </p:pic>
      <p:pic>
        <p:nvPicPr>
          <p:cNvPr id="163" name="Google Shape;163;p25"/>
          <p:cNvPicPr preferRelativeResize="0"/>
          <p:nvPr/>
        </p:nvPicPr>
        <p:blipFill>
          <a:blip r:embed="rId4">
            <a:alphaModFix/>
          </a:blip>
          <a:stretch>
            <a:fillRect/>
          </a:stretch>
        </p:blipFill>
        <p:spPr>
          <a:xfrm>
            <a:off x="2176650" y="0"/>
            <a:ext cx="5433604" cy="514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900">
                <a:latin typeface="Cambria"/>
                <a:ea typeface="Cambria"/>
                <a:cs typeface="Cambria"/>
                <a:sym typeface="Cambria"/>
              </a:rPr>
              <a:t>PEDro Scoring </a:t>
            </a:r>
            <a:endParaRPr sz="3900">
              <a:latin typeface="Cambria"/>
              <a:ea typeface="Cambria"/>
              <a:cs typeface="Cambria"/>
              <a:sym typeface="Cambria"/>
            </a:endParaRPr>
          </a:p>
        </p:txBody>
      </p:sp>
      <p:sp>
        <p:nvSpPr>
          <p:cNvPr id="169" name="Google Shape;169;p2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400"/>
              <a:buFont typeface="Arial"/>
              <a:buNone/>
            </a:pPr>
            <a:fld id="{00000000-1234-1234-1234-123412341234}" type="slidenum">
              <a:rPr lang="en"/>
              <a:t>13</a:t>
            </a:fld>
            <a:endParaRPr/>
          </a:p>
        </p:txBody>
      </p:sp>
      <p:graphicFrame>
        <p:nvGraphicFramePr>
          <p:cNvPr id="170" name="Google Shape;170;p26"/>
          <p:cNvGraphicFramePr/>
          <p:nvPr>
            <p:extLst>
              <p:ext uri="{D42A27DB-BD31-4B8C-83A1-F6EECF244321}">
                <p14:modId xmlns:p14="http://schemas.microsoft.com/office/powerpoint/2010/main" val="2480941034"/>
              </p:ext>
            </p:extLst>
          </p:nvPr>
        </p:nvGraphicFramePr>
        <p:xfrm>
          <a:off x="276600" y="1921010"/>
          <a:ext cx="8590775" cy="2925960"/>
        </p:xfrm>
        <a:graphic>
          <a:graphicData uri="http://schemas.openxmlformats.org/drawingml/2006/table">
            <a:tbl>
              <a:tblPr>
                <a:noFill/>
                <a:tableStyleId>{CB650476-34B2-4DE7-8899-7B6E2C6FBB91}</a:tableStyleId>
              </a:tblPr>
              <a:tblGrid>
                <a:gridCol w="3764525">
                  <a:extLst>
                    <a:ext uri="{9D8B030D-6E8A-4147-A177-3AD203B41FA5}">
                      <a16:colId xmlns:a16="http://schemas.microsoft.com/office/drawing/2014/main" val="20000"/>
                    </a:ext>
                  </a:extLst>
                </a:gridCol>
                <a:gridCol w="384850">
                  <a:extLst>
                    <a:ext uri="{9D8B030D-6E8A-4147-A177-3AD203B41FA5}">
                      <a16:colId xmlns:a16="http://schemas.microsoft.com/office/drawing/2014/main" val="20001"/>
                    </a:ext>
                  </a:extLst>
                </a:gridCol>
                <a:gridCol w="384850">
                  <a:extLst>
                    <a:ext uri="{9D8B030D-6E8A-4147-A177-3AD203B41FA5}">
                      <a16:colId xmlns:a16="http://schemas.microsoft.com/office/drawing/2014/main" val="20002"/>
                    </a:ext>
                  </a:extLst>
                </a:gridCol>
                <a:gridCol w="384850">
                  <a:extLst>
                    <a:ext uri="{9D8B030D-6E8A-4147-A177-3AD203B41FA5}">
                      <a16:colId xmlns:a16="http://schemas.microsoft.com/office/drawing/2014/main" val="20003"/>
                    </a:ext>
                  </a:extLst>
                </a:gridCol>
                <a:gridCol w="384850">
                  <a:extLst>
                    <a:ext uri="{9D8B030D-6E8A-4147-A177-3AD203B41FA5}">
                      <a16:colId xmlns:a16="http://schemas.microsoft.com/office/drawing/2014/main" val="20004"/>
                    </a:ext>
                  </a:extLst>
                </a:gridCol>
                <a:gridCol w="384850">
                  <a:extLst>
                    <a:ext uri="{9D8B030D-6E8A-4147-A177-3AD203B41FA5}">
                      <a16:colId xmlns:a16="http://schemas.microsoft.com/office/drawing/2014/main" val="20005"/>
                    </a:ext>
                  </a:extLst>
                </a:gridCol>
                <a:gridCol w="384850">
                  <a:extLst>
                    <a:ext uri="{9D8B030D-6E8A-4147-A177-3AD203B41FA5}">
                      <a16:colId xmlns:a16="http://schemas.microsoft.com/office/drawing/2014/main" val="20006"/>
                    </a:ext>
                  </a:extLst>
                </a:gridCol>
                <a:gridCol w="384850">
                  <a:extLst>
                    <a:ext uri="{9D8B030D-6E8A-4147-A177-3AD203B41FA5}">
                      <a16:colId xmlns:a16="http://schemas.microsoft.com/office/drawing/2014/main" val="20007"/>
                    </a:ext>
                  </a:extLst>
                </a:gridCol>
                <a:gridCol w="384850">
                  <a:extLst>
                    <a:ext uri="{9D8B030D-6E8A-4147-A177-3AD203B41FA5}">
                      <a16:colId xmlns:a16="http://schemas.microsoft.com/office/drawing/2014/main" val="20008"/>
                    </a:ext>
                  </a:extLst>
                </a:gridCol>
                <a:gridCol w="384850">
                  <a:extLst>
                    <a:ext uri="{9D8B030D-6E8A-4147-A177-3AD203B41FA5}">
                      <a16:colId xmlns:a16="http://schemas.microsoft.com/office/drawing/2014/main" val="20009"/>
                    </a:ext>
                  </a:extLst>
                </a:gridCol>
                <a:gridCol w="384850">
                  <a:extLst>
                    <a:ext uri="{9D8B030D-6E8A-4147-A177-3AD203B41FA5}">
                      <a16:colId xmlns:a16="http://schemas.microsoft.com/office/drawing/2014/main" val="20010"/>
                    </a:ext>
                  </a:extLst>
                </a:gridCol>
                <a:gridCol w="384850">
                  <a:extLst>
                    <a:ext uri="{9D8B030D-6E8A-4147-A177-3AD203B41FA5}">
                      <a16:colId xmlns:a16="http://schemas.microsoft.com/office/drawing/2014/main" val="20011"/>
                    </a:ext>
                  </a:extLst>
                </a:gridCol>
                <a:gridCol w="592900">
                  <a:extLst>
                    <a:ext uri="{9D8B030D-6E8A-4147-A177-3AD203B41FA5}">
                      <a16:colId xmlns:a16="http://schemas.microsoft.com/office/drawing/2014/main" val="20012"/>
                    </a:ext>
                  </a:extLst>
                </a:gridCol>
              </a:tblGrid>
              <a:tr h="343050">
                <a:tc>
                  <a:txBody>
                    <a:bodyPr/>
                    <a:lstStyle/>
                    <a:p>
                      <a:pPr marL="0" lvl="0" indent="0" algn="l" rtl="0">
                        <a:spcBef>
                          <a:spcPts val="0"/>
                        </a:spcBef>
                        <a:spcAft>
                          <a:spcPts val="0"/>
                        </a:spcAft>
                        <a:buNone/>
                      </a:pPr>
                      <a:r>
                        <a:rPr lang="en" sz="1200" b="1">
                          <a:latin typeface="Cambria"/>
                          <a:ea typeface="Cambria"/>
                          <a:cs typeface="Cambria"/>
                          <a:sym typeface="Cambria"/>
                        </a:rPr>
                        <a:t>Title and Author</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1</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2</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3</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4</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5</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6</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7</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8</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9</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10</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11</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Total</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extLst>
                  <a:ext uri="{0D108BD9-81ED-4DB2-BD59-A6C34878D82A}">
                    <a16:rowId xmlns:a16="http://schemas.microsoft.com/office/drawing/2014/main" val="10000"/>
                  </a:ext>
                </a:extLst>
              </a:tr>
              <a:tr h="603475">
                <a:tc>
                  <a:txBody>
                    <a:bodyPr/>
                    <a:lstStyle/>
                    <a:p>
                      <a:pPr marL="0" lvl="0" indent="0" algn="l" rtl="0">
                        <a:spcBef>
                          <a:spcPts val="0"/>
                        </a:spcBef>
                        <a:spcAft>
                          <a:spcPts val="0"/>
                        </a:spcAft>
                        <a:buNone/>
                      </a:pPr>
                      <a:r>
                        <a:rPr lang="en" sz="1200" b="1" dirty="0">
                          <a:latin typeface="Cambria"/>
                          <a:ea typeface="Cambria"/>
                          <a:cs typeface="Cambria"/>
                          <a:sym typeface="Cambria"/>
                        </a:rPr>
                        <a:t>Brandão et al</a:t>
                      </a:r>
                      <a:r>
                        <a:rPr lang="en" sz="1200" b="1" baseline="30000" dirty="0">
                          <a:latin typeface="Cambria"/>
                          <a:ea typeface="Cambria"/>
                          <a:cs typeface="Cambria"/>
                          <a:sym typeface="Cambria"/>
                        </a:rPr>
                        <a:t>1</a:t>
                      </a:r>
                      <a:r>
                        <a:rPr lang="en" sz="1200" b="1" dirty="0">
                          <a:latin typeface="Cambria"/>
                          <a:ea typeface="Cambria"/>
                          <a:cs typeface="Cambria"/>
                          <a:sym typeface="Cambria"/>
                        </a:rPr>
                        <a:t>-</a:t>
                      </a:r>
                      <a:r>
                        <a:rPr lang="en" sz="1200" dirty="0">
                          <a:latin typeface="Cambria"/>
                          <a:ea typeface="Cambria"/>
                          <a:cs typeface="Cambria"/>
                          <a:sym typeface="Cambria"/>
                        </a:rPr>
                        <a:t> Comparison of Structured Skill and Unstructured Practice During Intensive Bimanual Training in Children With Unilateral Spastic Cerebral Palsy.</a:t>
                      </a:r>
                      <a:endParaRPr sz="1200" b="1" dirty="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8/10</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603475">
                <a:tc>
                  <a:txBody>
                    <a:bodyPr/>
                    <a:lstStyle/>
                    <a:p>
                      <a:pPr marL="0" lvl="0" indent="0" algn="l" rtl="0">
                        <a:spcBef>
                          <a:spcPts val="0"/>
                        </a:spcBef>
                        <a:spcAft>
                          <a:spcPts val="0"/>
                        </a:spcAft>
                        <a:buNone/>
                      </a:pPr>
                      <a:r>
                        <a:rPr lang="en" sz="1200" b="1" dirty="0">
                          <a:latin typeface="Cambria"/>
                          <a:ea typeface="Cambria"/>
                          <a:cs typeface="Cambria"/>
                          <a:sym typeface="Cambria"/>
                        </a:rPr>
                        <a:t>Bleyenheuft</a:t>
                      </a:r>
                      <a:r>
                        <a:rPr lang="en-US" sz="1200" b="1" baseline="0" dirty="0">
                          <a:latin typeface="Cambria"/>
                          <a:ea typeface="Cambria"/>
                          <a:cs typeface="Cambria"/>
                          <a:sym typeface="Cambria"/>
                        </a:rPr>
                        <a:t> </a:t>
                      </a:r>
                      <a:r>
                        <a:rPr lang="en" sz="1200" b="1" dirty="0">
                          <a:latin typeface="Cambria"/>
                          <a:ea typeface="Cambria"/>
                          <a:cs typeface="Cambria"/>
                          <a:sym typeface="Cambria"/>
                        </a:rPr>
                        <a:t>et al</a:t>
                      </a:r>
                      <a:r>
                        <a:rPr lang="en" sz="1200" b="1" baseline="30000" dirty="0">
                          <a:latin typeface="Cambria"/>
                          <a:ea typeface="Cambria"/>
                          <a:cs typeface="Cambria"/>
                          <a:sym typeface="Cambria"/>
                        </a:rPr>
                        <a:t>2</a:t>
                      </a:r>
                      <a:r>
                        <a:rPr lang="en" sz="1200" b="1" dirty="0">
                          <a:latin typeface="Cambria"/>
                          <a:ea typeface="Cambria"/>
                          <a:cs typeface="Cambria"/>
                          <a:sym typeface="Cambria"/>
                        </a:rPr>
                        <a:t>-</a:t>
                      </a:r>
                      <a:r>
                        <a:rPr lang="en" sz="1200" dirty="0">
                          <a:latin typeface="Cambria"/>
                          <a:ea typeface="Cambria"/>
                          <a:cs typeface="Cambria"/>
                          <a:sym typeface="Cambria"/>
                        </a:rPr>
                        <a:t> Hand and Arm Bimanual Intensive Therapy Including Lower Extremity (HABIT-ILE) in Children With Unilateral Spastic Cerebral Palsy: A Randomized Trial.</a:t>
                      </a:r>
                      <a:endParaRPr sz="1200" b="1" dirty="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6/10</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extLst>
                  <a:ext uri="{0D108BD9-81ED-4DB2-BD59-A6C34878D82A}">
                    <a16:rowId xmlns:a16="http://schemas.microsoft.com/office/drawing/2014/main" val="10002"/>
                  </a:ext>
                </a:extLst>
              </a:tr>
              <a:tr h="603475">
                <a:tc>
                  <a:txBody>
                    <a:bodyPr/>
                    <a:lstStyle/>
                    <a:p>
                      <a:pPr marL="0" lvl="0" indent="0" algn="l" rtl="0">
                        <a:spcBef>
                          <a:spcPts val="0"/>
                        </a:spcBef>
                        <a:spcAft>
                          <a:spcPts val="0"/>
                        </a:spcAft>
                        <a:buNone/>
                      </a:pPr>
                      <a:r>
                        <a:rPr lang="en" sz="1200" b="1" dirty="0">
                          <a:latin typeface="Cambria"/>
                          <a:ea typeface="Cambria"/>
                          <a:cs typeface="Cambria"/>
                          <a:sym typeface="Cambria"/>
                        </a:rPr>
                        <a:t>Sakzewski et al</a:t>
                      </a:r>
                      <a:r>
                        <a:rPr lang="en" sz="1200" b="1" baseline="30000" dirty="0">
                          <a:latin typeface="Cambria"/>
                          <a:ea typeface="Cambria"/>
                          <a:cs typeface="Cambria"/>
                          <a:sym typeface="Cambria"/>
                        </a:rPr>
                        <a:t>4</a:t>
                      </a:r>
                      <a:r>
                        <a:rPr lang="en" sz="1200" b="1" dirty="0">
                          <a:latin typeface="Cambria"/>
                          <a:ea typeface="Cambria"/>
                          <a:cs typeface="Cambria"/>
                          <a:sym typeface="Cambria"/>
                        </a:rPr>
                        <a:t>- </a:t>
                      </a:r>
                      <a:r>
                        <a:rPr lang="en" sz="1200" dirty="0">
                          <a:latin typeface="Cambria"/>
                          <a:ea typeface="Cambria"/>
                          <a:cs typeface="Cambria"/>
                          <a:sym typeface="Cambria"/>
                        </a:rPr>
                        <a:t>Participation outcomes in a randomized trial of 2 models of upper-limb rehabilitation for children with congenital hemiplegia</a:t>
                      </a:r>
                      <a:endParaRPr sz="1200" dirty="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dirty="0">
                          <a:latin typeface="Cambria"/>
                          <a:ea typeface="Cambria"/>
                          <a:cs typeface="Cambria"/>
                          <a:sym typeface="Cambria"/>
                        </a:rPr>
                        <a:t>7/10</a:t>
                      </a:r>
                      <a:endParaRPr sz="1200" dirty="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3"/>
                  </a:ext>
                </a:extLst>
              </a:tr>
            </a:tbl>
          </a:graphicData>
        </a:graphic>
      </p:graphicFrame>
      <p:pic>
        <p:nvPicPr>
          <p:cNvPr id="171" name="Google Shape;171;p26"/>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900">
                <a:latin typeface="Cambria"/>
                <a:ea typeface="Cambria"/>
                <a:cs typeface="Cambria"/>
                <a:sym typeface="Cambria"/>
              </a:rPr>
              <a:t>PEDro Scoring Continued</a:t>
            </a:r>
            <a:endParaRPr sz="3900">
              <a:latin typeface="Cambria"/>
              <a:ea typeface="Cambria"/>
              <a:cs typeface="Cambria"/>
              <a:sym typeface="Cambria"/>
            </a:endParaRPr>
          </a:p>
        </p:txBody>
      </p:sp>
      <p:sp>
        <p:nvSpPr>
          <p:cNvPr id="177" name="Google Shape;177;p2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400"/>
              <a:buFont typeface="Arial"/>
              <a:buNone/>
            </a:pPr>
            <a:fld id="{00000000-1234-1234-1234-123412341234}" type="slidenum">
              <a:rPr lang="en"/>
              <a:t>14</a:t>
            </a:fld>
            <a:endParaRPr/>
          </a:p>
        </p:txBody>
      </p:sp>
      <p:graphicFrame>
        <p:nvGraphicFramePr>
          <p:cNvPr id="178" name="Google Shape;178;p27"/>
          <p:cNvGraphicFramePr/>
          <p:nvPr>
            <p:extLst>
              <p:ext uri="{D42A27DB-BD31-4B8C-83A1-F6EECF244321}">
                <p14:modId xmlns:p14="http://schemas.microsoft.com/office/powerpoint/2010/main" val="1974156912"/>
              </p:ext>
            </p:extLst>
          </p:nvPr>
        </p:nvGraphicFramePr>
        <p:xfrm>
          <a:off x="276613" y="1919135"/>
          <a:ext cx="8590775" cy="2925960"/>
        </p:xfrm>
        <a:graphic>
          <a:graphicData uri="http://schemas.openxmlformats.org/drawingml/2006/table">
            <a:tbl>
              <a:tblPr>
                <a:noFill/>
                <a:tableStyleId>{CB650476-34B2-4DE7-8899-7B6E2C6FBB91}</a:tableStyleId>
              </a:tblPr>
              <a:tblGrid>
                <a:gridCol w="3764525">
                  <a:extLst>
                    <a:ext uri="{9D8B030D-6E8A-4147-A177-3AD203B41FA5}">
                      <a16:colId xmlns:a16="http://schemas.microsoft.com/office/drawing/2014/main" val="20000"/>
                    </a:ext>
                  </a:extLst>
                </a:gridCol>
                <a:gridCol w="384850">
                  <a:extLst>
                    <a:ext uri="{9D8B030D-6E8A-4147-A177-3AD203B41FA5}">
                      <a16:colId xmlns:a16="http://schemas.microsoft.com/office/drawing/2014/main" val="20001"/>
                    </a:ext>
                  </a:extLst>
                </a:gridCol>
                <a:gridCol w="384850">
                  <a:extLst>
                    <a:ext uri="{9D8B030D-6E8A-4147-A177-3AD203B41FA5}">
                      <a16:colId xmlns:a16="http://schemas.microsoft.com/office/drawing/2014/main" val="20002"/>
                    </a:ext>
                  </a:extLst>
                </a:gridCol>
                <a:gridCol w="386850">
                  <a:extLst>
                    <a:ext uri="{9D8B030D-6E8A-4147-A177-3AD203B41FA5}">
                      <a16:colId xmlns:a16="http://schemas.microsoft.com/office/drawing/2014/main" val="20003"/>
                    </a:ext>
                  </a:extLst>
                </a:gridCol>
                <a:gridCol w="382850">
                  <a:extLst>
                    <a:ext uri="{9D8B030D-6E8A-4147-A177-3AD203B41FA5}">
                      <a16:colId xmlns:a16="http://schemas.microsoft.com/office/drawing/2014/main" val="20004"/>
                    </a:ext>
                  </a:extLst>
                </a:gridCol>
                <a:gridCol w="384850">
                  <a:extLst>
                    <a:ext uri="{9D8B030D-6E8A-4147-A177-3AD203B41FA5}">
                      <a16:colId xmlns:a16="http://schemas.microsoft.com/office/drawing/2014/main" val="20005"/>
                    </a:ext>
                  </a:extLst>
                </a:gridCol>
                <a:gridCol w="384850">
                  <a:extLst>
                    <a:ext uri="{9D8B030D-6E8A-4147-A177-3AD203B41FA5}">
                      <a16:colId xmlns:a16="http://schemas.microsoft.com/office/drawing/2014/main" val="20006"/>
                    </a:ext>
                  </a:extLst>
                </a:gridCol>
                <a:gridCol w="384850">
                  <a:extLst>
                    <a:ext uri="{9D8B030D-6E8A-4147-A177-3AD203B41FA5}">
                      <a16:colId xmlns:a16="http://schemas.microsoft.com/office/drawing/2014/main" val="20007"/>
                    </a:ext>
                  </a:extLst>
                </a:gridCol>
                <a:gridCol w="384850">
                  <a:extLst>
                    <a:ext uri="{9D8B030D-6E8A-4147-A177-3AD203B41FA5}">
                      <a16:colId xmlns:a16="http://schemas.microsoft.com/office/drawing/2014/main" val="20008"/>
                    </a:ext>
                  </a:extLst>
                </a:gridCol>
                <a:gridCol w="384850">
                  <a:extLst>
                    <a:ext uri="{9D8B030D-6E8A-4147-A177-3AD203B41FA5}">
                      <a16:colId xmlns:a16="http://schemas.microsoft.com/office/drawing/2014/main" val="20009"/>
                    </a:ext>
                  </a:extLst>
                </a:gridCol>
                <a:gridCol w="384850">
                  <a:extLst>
                    <a:ext uri="{9D8B030D-6E8A-4147-A177-3AD203B41FA5}">
                      <a16:colId xmlns:a16="http://schemas.microsoft.com/office/drawing/2014/main" val="20010"/>
                    </a:ext>
                  </a:extLst>
                </a:gridCol>
                <a:gridCol w="384850">
                  <a:extLst>
                    <a:ext uri="{9D8B030D-6E8A-4147-A177-3AD203B41FA5}">
                      <a16:colId xmlns:a16="http://schemas.microsoft.com/office/drawing/2014/main" val="20011"/>
                    </a:ext>
                  </a:extLst>
                </a:gridCol>
                <a:gridCol w="592900">
                  <a:extLst>
                    <a:ext uri="{9D8B030D-6E8A-4147-A177-3AD203B41FA5}">
                      <a16:colId xmlns:a16="http://schemas.microsoft.com/office/drawing/2014/main" val="20012"/>
                    </a:ext>
                  </a:extLst>
                </a:gridCol>
              </a:tblGrid>
              <a:tr h="343050">
                <a:tc>
                  <a:txBody>
                    <a:bodyPr/>
                    <a:lstStyle/>
                    <a:p>
                      <a:pPr marL="0" lvl="0" indent="0" algn="l" rtl="0">
                        <a:spcBef>
                          <a:spcPts val="0"/>
                        </a:spcBef>
                        <a:spcAft>
                          <a:spcPts val="0"/>
                        </a:spcAft>
                        <a:buNone/>
                      </a:pPr>
                      <a:r>
                        <a:rPr lang="en" sz="1200" b="1">
                          <a:latin typeface="Cambria"/>
                          <a:ea typeface="Cambria"/>
                          <a:cs typeface="Cambria"/>
                          <a:sym typeface="Cambria"/>
                        </a:rPr>
                        <a:t>Title and Author</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1</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2</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3</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4</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5</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6</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7</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8</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9</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10</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11</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Total</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extLst>
                  <a:ext uri="{0D108BD9-81ED-4DB2-BD59-A6C34878D82A}">
                    <a16:rowId xmlns:a16="http://schemas.microsoft.com/office/drawing/2014/main" val="10000"/>
                  </a:ext>
                </a:extLst>
              </a:tr>
              <a:tr h="603475">
                <a:tc>
                  <a:txBody>
                    <a:bodyPr/>
                    <a:lstStyle/>
                    <a:p>
                      <a:pPr marL="0" lvl="0" indent="0" algn="l" rtl="0">
                        <a:spcBef>
                          <a:spcPts val="0"/>
                        </a:spcBef>
                        <a:spcAft>
                          <a:spcPts val="0"/>
                        </a:spcAft>
                        <a:buNone/>
                      </a:pPr>
                      <a:r>
                        <a:rPr lang="en" sz="1200" b="1" dirty="0">
                          <a:latin typeface="Cambria"/>
                          <a:ea typeface="Cambria"/>
                          <a:cs typeface="Cambria"/>
                          <a:sym typeface="Cambria"/>
                        </a:rPr>
                        <a:t>Deppe et al</a:t>
                      </a:r>
                      <a:r>
                        <a:rPr lang="en" sz="1200" b="1" baseline="30000" dirty="0">
                          <a:latin typeface="Cambria"/>
                          <a:ea typeface="Cambria"/>
                          <a:cs typeface="Cambria"/>
                          <a:sym typeface="Cambria"/>
                        </a:rPr>
                        <a:t>5</a:t>
                      </a:r>
                      <a:r>
                        <a:rPr lang="en" sz="1200" b="1" dirty="0">
                          <a:latin typeface="Cambria"/>
                          <a:ea typeface="Cambria"/>
                          <a:cs typeface="Cambria"/>
                          <a:sym typeface="Cambria"/>
                        </a:rPr>
                        <a:t>-</a:t>
                      </a:r>
                      <a:r>
                        <a:rPr lang="en" sz="1200" dirty="0">
                          <a:latin typeface="Cambria"/>
                          <a:ea typeface="Cambria"/>
                          <a:cs typeface="Cambria"/>
                          <a:sym typeface="Cambria"/>
                        </a:rPr>
                        <a:t> Modified constraint-induced movement therapy versus intensive bimanual training for children with hemiplegia – a randomized controlled trial</a:t>
                      </a:r>
                      <a:endParaRPr sz="1200" b="1" dirty="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7/10</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solidFill>
                      <a:srgbClr val="D9D9D9"/>
                    </a:solidFill>
                  </a:tcPr>
                </a:tc>
                <a:extLst>
                  <a:ext uri="{0D108BD9-81ED-4DB2-BD59-A6C34878D82A}">
                    <a16:rowId xmlns:a16="http://schemas.microsoft.com/office/drawing/2014/main" val="10001"/>
                  </a:ext>
                </a:extLst>
              </a:tr>
              <a:tr h="603475">
                <a:tc>
                  <a:txBody>
                    <a:bodyPr/>
                    <a:lstStyle/>
                    <a:p>
                      <a:pPr marL="0" lvl="0" indent="0" algn="l" rtl="0">
                        <a:spcBef>
                          <a:spcPts val="0"/>
                        </a:spcBef>
                        <a:spcAft>
                          <a:spcPts val="0"/>
                        </a:spcAft>
                        <a:buNone/>
                      </a:pPr>
                      <a:r>
                        <a:rPr lang="en" sz="1200" b="1" dirty="0">
                          <a:latin typeface="Cambria"/>
                          <a:ea typeface="Cambria"/>
                          <a:cs typeface="Cambria"/>
                          <a:sym typeface="Cambria"/>
                        </a:rPr>
                        <a:t>Hung et al</a:t>
                      </a:r>
                      <a:r>
                        <a:rPr lang="en" sz="1200" b="1" baseline="30000" dirty="0">
                          <a:latin typeface="Cambria"/>
                          <a:ea typeface="Cambria"/>
                          <a:cs typeface="Cambria"/>
                          <a:sym typeface="Cambria"/>
                        </a:rPr>
                        <a:t>6</a:t>
                      </a:r>
                      <a:r>
                        <a:rPr lang="en" sz="1200" b="1" dirty="0">
                          <a:latin typeface="Cambria"/>
                          <a:ea typeface="Cambria"/>
                          <a:cs typeface="Cambria"/>
                          <a:sym typeface="Cambria"/>
                        </a:rPr>
                        <a:t>- </a:t>
                      </a:r>
                      <a:r>
                        <a:rPr lang="en" sz="1200" dirty="0">
                          <a:latin typeface="Cambria"/>
                          <a:ea typeface="Cambria"/>
                          <a:cs typeface="Cambria"/>
                          <a:sym typeface="Cambria"/>
                        </a:rPr>
                        <a:t>The effect of intensive bimanual training on coordination of the hands in children with congenital hemiplegia</a:t>
                      </a:r>
                      <a:endParaRPr sz="1200" dirty="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sz="1200">
                          <a:latin typeface="Cambria"/>
                          <a:ea typeface="Cambria"/>
                          <a:cs typeface="Cambria"/>
                          <a:sym typeface="Cambria"/>
                        </a:rPr>
                        <a:t>5/10</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2"/>
                  </a:ext>
                </a:extLst>
              </a:tr>
              <a:tr h="603475">
                <a:tc>
                  <a:txBody>
                    <a:bodyPr/>
                    <a:lstStyle/>
                    <a:p>
                      <a:pPr marL="0" lvl="0" indent="0" algn="l" rtl="0">
                        <a:spcBef>
                          <a:spcPts val="0"/>
                        </a:spcBef>
                        <a:spcAft>
                          <a:spcPts val="0"/>
                        </a:spcAft>
                        <a:buNone/>
                      </a:pPr>
                      <a:r>
                        <a:rPr lang="en" sz="1200" b="1" dirty="0">
                          <a:latin typeface="Cambria"/>
                          <a:ea typeface="Cambria"/>
                          <a:cs typeface="Cambria"/>
                          <a:sym typeface="Cambria"/>
                        </a:rPr>
                        <a:t>Gelkop et al</a:t>
                      </a:r>
                      <a:r>
                        <a:rPr lang="en" sz="1200" b="1" baseline="30000" dirty="0">
                          <a:latin typeface="Cambria"/>
                          <a:ea typeface="Cambria"/>
                          <a:cs typeface="Cambria"/>
                          <a:sym typeface="Cambria"/>
                        </a:rPr>
                        <a:t>7</a:t>
                      </a:r>
                      <a:r>
                        <a:rPr lang="en" sz="1200" b="1" dirty="0">
                          <a:latin typeface="Cambria"/>
                          <a:ea typeface="Cambria"/>
                          <a:cs typeface="Cambria"/>
                          <a:sym typeface="Cambria"/>
                        </a:rPr>
                        <a:t>- </a:t>
                      </a:r>
                      <a:r>
                        <a:rPr lang="en" sz="1200" dirty="0">
                          <a:latin typeface="Cambria"/>
                          <a:ea typeface="Cambria"/>
                          <a:cs typeface="Cambria"/>
                          <a:sym typeface="Cambria"/>
                        </a:rPr>
                        <a:t>Efficacy of constraint-induced movement therapy and bimanual training in children with hemiplegic cerebral palsy in an educational setting.</a:t>
                      </a:r>
                      <a:endParaRPr sz="1200" dirty="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solidFill>
                      <a:srgbClr val="D9D9D9"/>
                    </a:solidFill>
                  </a:tcPr>
                </a:tc>
                <a:tc>
                  <a:txBody>
                    <a:bodyPr/>
                    <a:lstStyle/>
                    <a:p>
                      <a:pPr marL="0" lvl="0" indent="0" algn="l" rtl="0">
                        <a:spcBef>
                          <a:spcPts val="0"/>
                        </a:spcBef>
                        <a:spcAft>
                          <a:spcPts val="0"/>
                        </a:spcAft>
                        <a:buNone/>
                      </a:pPr>
                      <a:r>
                        <a:rPr lang="en" sz="1200" dirty="0">
                          <a:latin typeface="Cambria"/>
                          <a:ea typeface="Cambria"/>
                          <a:cs typeface="Cambria"/>
                          <a:sym typeface="Cambria"/>
                        </a:rPr>
                        <a:t>8/10</a:t>
                      </a:r>
                      <a:endParaRPr sz="1200" dirty="0">
                        <a:latin typeface="Cambria"/>
                        <a:ea typeface="Cambria"/>
                        <a:cs typeface="Cambria"/>
                        <a:sym typeface="Cambria"/>
                      </a:endParaRPr>
                    </a:p>
                  </a:txBody>
                  <a:tcPr marL="91425" marR="91425" marT="91425" marB="91425">
                    <a:solidFill>
                      <a:srgbClr val="D9D9D9"/>
                    </a:solidFill>
                  </a:tcPr>
                </a:tc>
                <a:extLst>
                  <a:ext uri="{0D108BD9-81ED-4DB2-BD59-A6C34878D82A}">
                    <a16:rowId xmlns:a16="http://schemas.microsoft.com/office/drawing/2014/main" val="10003"/>
                  </a:ext>
                </a:extLst>
              </a:tr>
            </a:tbl>
          </a:graphicData>
        </a:graphic>
      </p:graphicFrame>
      <p:pic>
        <p:nvPicPr>
          <p:cNvPr id="179" name="Google Shape;179;p27"/>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8"/>
          <p:cNvSpPr txBox="1">
            <a:spLocks noGrp="1"/>
          </p:cNvSpPr>
          <p:nvPr>
            <p:ph type="title"/>
          </p:nvPr>
        </p:nvSpPr>
        <p:spPr>
          <a:xfrm>
            <a:off x="1623000" y="566740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000">
                <a:latin typeface="Cambria"/>
                <a:ea typeface="Cambria"/>
                <a:cs typeface="Cambria"/>
                <a:sym typeface="Cambria"/>
              </a:rPr>
              <a:t>PEDro Scoring Cont.</a:t>
            </a:r>
            <a:endParaRPr sz="4000">
              <a:latin typeface="Cambria"/>
              <a:ea typeface="Cambria"/>
              <a:cs typeface="Cambria"/>
              <a:sym typeface="Cambria"/>
            </a:endParaRPr>
          </a:p>
        </p:txBody>
      </p:sp>
      <p:sp>
        <p:nvSpPr>
          <p:cNvPr id="185" name="Google Shape;185;p2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400"/>
              <a:buFont typeface="Arial"/>
              <a:buNone/>
            </a:pPr>
            <a:fld id="{00000000-1234-1234-1234-123412341234}" type="slidenum">
              <a:rPr lang="en"/>
              <a:t>15</a:t>
            </a:fld>
            <a:endParaRPr/>
          </a:p>
        </p:txBody>
      </p:sp>
      <p:graphicFrame>
        <p:nvGraphicFramePr>
          <p:cNvPr id="186" name="Google Shape;186;p28"/>
          <p:cNvGraphicFramePr/>
          <p:nvPr>
            <p:extLst>
              <p:ext uri="{D42A27DB-BD31-4B8C-83A1-F6EECF244321}">
                <p14:modId xmlns:p14="http://schemas.microsoft.com/office/powerpoint/2010/main" val="2968594280"/>
              </p:ext>
            </p:extLst>
          </p:nvPr>
        </p:nvGraphicFramePr>
        <p:xfrm>
          <a:off x="276613" y="1919135"/>
          <a:ext cx="8590775" cy="2560200"/>
        </p:xfrm>
        <a:graphic>
          <a:graphicData uri="http://schemas.openxmlformats.org/drawingml/2006/table">
            <a:tbl>
              <a:tblPr>
                <a:noFill/>
                <a:tableStyleId>{CB650476-34B2-4DE7-8899-7B6E2C6FBB91}</a:tableStyleId>
              </a:tblPr>
              <a:tblGrid>
                <a:gridCol w="3764525">
                  <a:extLst>
                    <a:ext uri="{9D8B030D-6E8A-4147-A177-3AD203B41FA5}">
                      <a16:colId xmlns:a16="http://schemas.microsoft.com/office/drawing/2014/main" val="20000"/>
                    </a:ext>
                  </a:extLst>
                </a:gridCol>
                <a:gridCol w="384850">
                  <a:extLst>
                    <a:ext uri="{9D8B030D-6E8A-4147-A177-3AD203B41FA5}">
                      <a16:colId xmlns:a16="http://schemas.microsoft.com/office/drawing/2014/main" val="20001"/>
                    </a:ext>
                  </a:extLst>
                </a:gridCol>
                <a:gridCol w="384850">
                  <a:extLst>
                    <a:ext uri="{9D8B030D-6E8A-4147-A177-3AD203B41FA5}">
                      <a16:colId xmlns:a16="http://schemas.microsoft.com/office/drawing/2014/main" val="20002"/>
                    </a:ext>
                  </a:extLst>
                </a:gridCol>
                <a:gridCol w="384850">
                  <a:extLst>
                    <a:ext uri="{9D8B030D-6E8A-4147-A177-3AD203B41FA5}">
                      <a16:colId xmlns:a16="http://schemas.microsoft.com/office/drawing/2014/main" val="20003"/>
                    </a:ext>
                  </a:extLst>
                </a:gridCol>
                <a:gridCol w="384850">
                  <a:extLst>
                    <a:ext uri="{9D8B030D-6E8A-4147-A177-3AD203B41FA5}">
                      <a16:colId xmlns:a16="http://schemas.microsoft.com/office/drawing/2014/main" val="20004"/>
                    </a:ext>
                  </a:extLst>
                </a:gridCol>
                <a:gridCol w="384850">
                  <a:extLst>
                    <a:ext uri="{9D8B030D-6E8A-4147-A177-3AD203B41FA5}">
                      <a16:colId xmlns:a16="http://schemas.microsoft.com/office/drawing/2014/main" val="20005"/>
                    </a:ext>
                  </a:extLst>
                </a:gridCol>
                <a:gridCol w="384850">
                  <a:extLst>
                    <a:ext uri="{9D8B030D-6E8A-4147-A177-3AD203B41FA5}">
                      <a16:colId xmlns:a16="http://schemas.microsoft.com/office/drawing/2014/main" val="20006"/>
                    </a:ext>
                  </a:extLst>
                </a:gridCol>
                <a:gridCol w="384850">
                  <a:extLst>
                    <a:ext uri="{9D8B030D-6E8A-4147-A177-3AD203B41FA5}">
                      <a16:colId xmlns:a16="http://schemas.microsoft.com/office/drawing/2014/main" val="20007"/>
                    </a:ext>
                  </a:extLst>
                </a:gridCol>
                <a:gridCol w="384850">
                  <a:extLst>
                    <a:ext uri="{9D8B030D-6E8A-4147-A177-3AD203B41FA5}">
                      <a16:colId xmlns:a16="http://schemas.microsoft.com/office/drawing/2014/main" val="20008"/>
                    </a:ext>
                  </a:extLst>
                </a:gridCol>
                <a:gridCol w="384850">
                  <a:extLst>
                    <a:ext uri="{9D8B030D-6E8A-4147-A177-3AD203B41FA5}">
                      <a16:colId xmlns:a16="http://schemas.microsoft.com/office/drawing/2014/main" val="20009"/>
                    </a:ext>
                  </a:extLst>
                </a:gridCol>
                <a:gridCol w="384850">
                  <a:extLst>
                    <a:ext uri="{9D8B030D-6E8A-4147-A177-3AD203B41FA5}">
                      <a16:colId xmlns:a16="http://schemas.microsoft.com/office/drawing/2014/main" val="20010"/>
                    </a:ext>
                  </a:extLst>
                </a:gridCol>
                <a:gridCol w="384850">
                  <a:extLst>
                    <a:ext uri="{9D8B030D-6E8A-4147-A177-3AD203B41FA5}">
                      <a16:colId xmlns:a16="http://schemas.microsoft.com/office/drawing/2014/main" val="20011"/>
                    </a:ext>
                  </a:extLst>
                </a:gridCol>
                <a:gridCol w="592900">
                  <a:extLst>
                    <a:ext uri="{9D8B030D-6E8A-4147-A177-3AD203B41FA5}">
                      <a16:colId xmlns:a16="http://schemas.microsoft.com/office/drawing/2014/main" val="20012"/>
                    </a:ext>
                  </a:extLst>
                </a:gridCol>
              </a:tblGrid>
              <a:tr h="343050">
                <a:tc>
                  <a:txBody>
                    <a:bodyPr/>
                    <a:lstStyle/>
                    <a:p>
                      <a:pPr marL="0" lvl="0" indent="0" algn="l" rtl="0">
                        <a:spcBef>
                          <a:spcPts val="0"/>
                        </a:spcBef>
                        <a:spcAft>
                          <a:spcPts val="0"/>
                        </a:spcAft>
                        <a:buNone/>
                      </a:pPr>
                      <a:r>
                        <a:rPr lang="en" sz="1200" b="1">
                          <a:latin typeface="Cambria"/>
                          <a:ea typeface="Cambria"/>
                          <a:cs typeface="Cambria"/>
                          <a:sym typeface="Cambria"/>
                        </a:rPr>
                        <a:t>Title and Author</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1</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2</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3</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4</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5</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6</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7</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8</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9</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10</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11</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tc>
                  <a:txBody>
                    <a:bodyPr/>
                    <a:lstStyle/>
                    <a:p>
                      <a:pPr marL="0" lvl="0" indent="0" algn="l" rtl="0">
                        <a:spcBef>
                          <a:spcPts val="0"/>
                        </a:spcBef>
                        <a:spcAft>
                          <a:spcPts val="0"/>
                        </a:spcAft>
                        <a:buNone/>
                      </a:pPr>
                      <a:r>
                        <a:rPr lang="en" sz="1200" b="1">
                          <a:latin typeface="Cambria"/>
                          <a:ea typeface="Cambria"/>
                          <a:cs typeface="Cambria"/>
                          <a:sym typeface="Cambria"/>
                        </a:rPr>
                        <a:t>Total</a:t>
                      </a:r>
                      <a:endParaRPr sz="1200" b="1">
                        <a:latin typeface="Cambria"/>
                        <a:ea typeface="Cambria"/>
                        <a:cs typeface="Cambria"/>
                        <a:sym typeface="Cambria"/>
                      </a:endParaRPr>
                    </a:p>
                  </a:txBody>
                  <a:tcPr marL="91425" marR="91425" marT="91425" marB="91425">
                    <a:lnB w="9525" cap="flat" cmpd="sng">
                      <a:solidFill>
                        <a:srgbClr val="9E9E9E"/>
                      </a:solidFill>
                      <a:prstDash val="solid"/>
                      <a:round/>
                      <a:headEnd type="none" w="sm" len="sm"/>
                      <a:tailEnd type="none" w="sm" len="sm"/>
                    </a:lnB>
                    <a:solidFill>
                      <a:srgbClr val="B7B7B7"/>
                    </a:solidFill>
                  </a:tcPr>
                </a:tc>
                <a:extLst>
                  <a:ext uri="{0D108BD9-81ED-4DB2-BD59-A6C34878D82A}">
                    <a16:rowId xmlns:a16="http://schemas.microsoft.com/office/drawing/2014/main" val="10000"/>
                  </a:ext>
                </a:extLst>
              </a:tr>
              <a:tr h="603475">
                <a:tc>
                  <a:txBody>
                    <a:bodyPr/>
                    <a:lstStyle/>
                    <a:p>
                      <a:pPr marL="0" lvl="0" indent="0" algn="l" rtl="0">
                        <a:spcBef>
                          <a:spcPts val="0"/>
                        </a:spcBef>
                        <a:spcAft>
                          <a:spcPts val="0"/>
                        </a:spcAft>
                        <a:buNone/>
                      </a:pPr>
                      <a:r>
                        <a:rPr lang="en" sz="1200" b="1" dirty="0">
                          <a:latin typeface="Cambria"/>
                          <a:ea typeface="Cambria"/>
                          <a:cs typeface="Cambria"/>
                          <a:sym typeface="Cambria"/>
                        </a:rPr>
                        <a:t>Gordon et al</a:t>
                      </a:r>
                      <a:r>
                        <a:rPr lang="en" sz="1200" b="1" baseline="30000" dirty="0">
                          <a:latin typeface="Cambria"/>
                          <a:ea typeface="Cambria"/>
                          <a:cs typeface="Cambria"/>
                          <a:sym typeface="Cambria"/>
                        </a:rPr>
                        <a:t>8</a:t>
                      </a:r>
                      <a:r>
                        <a:rPr lang="en" sz="1200" b="1" dirty="0">
                          <a:latin typeface="Cambria"/>
                          <a:ea typeface="Cambria"/>
                          <a:cs typeface="Cambria"/>
                          <a:sym typeface="Cambria"/>
                        </a:rPr>
                        <a:t>- </a:t>
                      </a:r>
                      <a:r>
                        <a:rPr lang="en" sz="1200" dirty="0">
                          <a:latin typeface="Cambria"/>
                          <a:ea typeface="Cambria"/>
                          <a:cs typeface="Cambria"/>
                          <a:sym typeface="Cambria"/>
                        </a:rPr>
                        <a:t>Bimanual training and constraint-induced movement therapy in children with hemiplegic cerebral palsy: a randomized trial.</a:t>
                      </a:r>
                      <a:endParaRPr sz="1200" b="1" dirty="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latin typeface="Cambria"/>
                          <a:ea typeface="Cambria"/>
                          <a:cs typeface="Cambria"/>
                          <a:sym typeface="Cambria"/>
                        </a:rPr>
                        <a:t>8/10</a:t>
                      </a:r>
                      <a:endParaRPr sz="1200">
                        <a:latin typeface="Cambria"/>
                        <a:ea typeface="Cambria"/>
                        <a:cs typeface="Cambria"/>
                        <a:sym typeface="Cambria"/>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603475">
                <a:tc>
                  <a:txBody>
                    <a:bodyPr/>
                    <a:lstStyle/>
                    <a:p>
                      <a:pPr marL="0" lvl="0" indent="0" algn="l" rtl="0">
                        <a:spcBef>
                          <a:spcPts val="0"/>
                        </a:spcBef>
                        <a:spcAft>
                          <a:spcPts val="0"/>
                        </a:spcAft>
                        <a:buNone/>
                      </a:pPr>
                      <a:r>
                        <a:rPr lang="en" sz="1200" b="1" dirty="0">
                          <a:latin typeface="Cambria"/>
                          <a:ea typeface="Cambria"/>
                          <a:cs typeface="Cambria"/>
                          <a:sym typeface="Cambria"/>
                        </a:rPr>
                        <a:t>Ferre et al</a:t>
                      </a:r>
                      <a:r>
                        <a:rPr lang="en" sz="1200" b="1" baseline="30000" dirty="0">
                          <a:latin typeface="Cambria"/>
                          <a:ea typeface="Cambria"/>
                          <a:cs typeface="Cambria"/>
                          <a:sym typeface="Cambria"/>
                        </a:rPr>
                        <a:t>9</a:t>
                      </a:r>
                      <a:r>
                        <a:rPr lang="en" sz="1200" b="1" dirty="0">
                          <a:latin typeface="Cambria"/>
                          <a:ea typeface="Cambria"/>
                          <a:cs typeface="Cambria"/>
                          <a:sym typeface="Cambria"/>
                        </a:rPr>
                        <a:t>- </a:t>
                      </a:r>
                      <a:r>
                        <a:rPr lang="en" sz="1200" dirty="0">
                          <a:latin typeface="Cambria"/>
                          <a:ea typeface="Cambria"/>
                          <a:cs typeface="Cambria"/>
                          <a:sym typeface="Cambria"/>
                        </a:rPr>
                        <a:t>Caregiver-directed home-based intensive bimanual training in young children with unilateral spastic cerebral palsy: a randomized trial.</a:t>
                      </a:r>
                      <a:endParaRPr sz="1200" dirty="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tc>
                  <a:txBody>
                    <a:bodyPr/>
                    <a:lstStyle/>
                    <a:p>
                      <a:pPr marL="0" lvl="0" indent="0" algn="l" rtl="0">
                        <a:spcBef>
                          <a:spcPts val="0"/>
                        </a:spcBef>
                        <a:spcAft>
                          <a:spcPts val="0"/>
                        </a:spcAft>
                        <a:buNone/>
                      </a:pPr>
                      <a:r>
                        <a:rPr lang="en" sz="1200">
                          <a:latin typeface="Cambria"/>
                          <a:ea typeface="Cambria"/>
                          <a:cs typeface="Cambria"/>
                          <a:sym typeface="Cambria"/>
                        </a:rPr>
                        <a:t>7/10</a:t>
                      </a:r>
                      <a:endParaRPr sz="1200">
                        <a:latin typeface="Cambria"/>
                        <a:ea typeface="Cambria"/>
                        <a:cs typeface="Cambria"/>
                        <a:sym typeface="Cambria"/>
                      </a:endParaRPr>
                    </a:p>
                  </a:txBody>
                  <a:tcPr marL="91425" marR="91425" marT="91425" marB="91425">
                    <a:lnT w="9525" cap="flat" cmpd="sng">
                      <a:solidFill>
                        <a:srgbClr val="9E9E9E"/>
                      </a:solidFill>
                      <a:prstDash val="solid"/>
                      <a:round/>
                      <a:headEnd type="none" w="sm" len="sm"/>
                      <a:tailEnd type="none" w="sm" len="sm"/>
                    </a:lnT>
                    <a:solidFill>
                      <a:srgbClr val="D9D9D9"/>
                    </a:solidFill>
                  </a:tcPr>
                </a:tc>
                <a:extLst>
                  <a:ext uri="{0D108BD9-81ED-4DB2-BD59-A6C34878D82A}">
                    <a16:rowId xmlns:a16="http://schemas.microsoft.com/office/drawing/2014/main" val="10002"/>
                  </a:ext>
                </a:extLst>
              </a:tr>
              <a:tr h="603475">
                <a:tc>
                  <a:txBody>
                    <a:bodyPr/>
                    <a:lstStyle/>
                    <a:p>
                      <a:pPr marL="0" lvl="0" indent="0" algn="l" rtl="0">
                        <a:spcBef>
                          <a:spcPts val="0"/>
                        </a:spcBef>
                        <a:spcAft>
                          <a:spcPts val="0"/>
                        </a:spcAft>
                        <a:buNone/>
                      </a:pPr>
                      <a:r>
                        <a:rPr lang="en" sz="1200" b="1" dirty="0">
                          <a:latin typeface="Cambria"/>
                          <a:ea typeface="Cambria"/>
                          <a:cs typeface="Cambria"/>
                          <a:sym typeface="Cambria"/>
                        </a:rPr>
                        <a:t>de Brito Brandão et al</a:t>
                      </a:r>
                      <a:r>
                        <a:rPr lang="en" sz="1200" b="1" baseline="30000" dirty="0">
                          <a:latin typeface="Cambria"/>
                          <a:ea typeface="Cambria"/>
                          <a:cs typeface="Cambria"/>
                          <a:sym typeface="Cambria"/>
                        </a:rPr>
                        <a:t>10</a:t>
                      </a:r>
                      <a:r>
                        <a:rPr lang="en" sz="1200" b="1" dirty="0">
                          <a:latin typeface="Cambria"/>
                          <a:ea typeface="Cambria"/>
                          <a:cs typeface="Cambria"/>
                          <a:sym typeface="Cambria"/>
                        </a:rPr>
                        <a:t>-</a:t>
                      </a:r>
                      <a:r>
                        <a:rPr lang="en" sz="1200" dirty="0">
                          <a:latin typeface="Cambria"/>
                          <a:ea typeface="Cambria"/>
                          <a:cs typeface="Cambria"/>
                          <a:sym typeface="Cambria"/>
                        </a:rPr>
                        <a:t> Functional impact of constraint therapy and bimanual training in children with cerebral palsy: a randomized controlled trial.</a:t>
                      </a:r>
                      <a:endParaRPr sz="1200" dirty="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a:latin typeface="Cambria"/>
                          <a:ea typeface="Cambria"/>
                          <a:cs typeface="Cambria"/>
                          <a:sym typeface="Cambria"/>
                        </a:rPr>
                        <a:t>N</a:t>
                      </a:r>
                      <a:endParaRPr sz="120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a:latin typeface="Cambria"/>
                          <a:ea typeface="Cambria"/>
                          <a:cs typeface="Cambria"/>
                          <a:sym typeface="Cambria"/>
                        </a:rPr>
                        <a:t>Y</a:t>
                      </a:r>
                      <a:endParaRPr sz="1200">
                        <a:latin typeface="Cambria"/>
                        <a:ea typeface="Cambria"/>
                        <a:cs typeface="Cambria"/>
                        <a:sym typeface="Cambria"/>
                      </a:endParaRPr>
                    </a:p>
                  </a:txBody>
                  <a:tcPr marL="91425" marR="91425" marT="91425" marB="91425"/>
                </a:tc>
                <a:tc>
                  <a:txBody>
                    <a:bodyPr/>
                    <a:lstStyle/>
                    <a:p>
                      <a:pPr marL="0" lvl="0" indent="0" algn="l" rtl="0">
                        <a:spcBef>
                          <a:spcPts val="0"/>
                        </a:spcBef>
                        <a:spcAft>
                          <a:spcPts val="0"/>
                        </a:spcAft>
                        <a:buNone/>
                      </a:pPr>
                      <a:r>
                        <a:rPr lang="en" sz="1200" dirty="0">
                          <a:latin typeface="Cambria"/>
                          <a:ea typeface="Cambria"/>
                          <a:cs typeface="Cambria"/>
                          <a:sym typeface="Cambria"/>
                        </a:rPr>
                        <a:t>6/10</a:t>
                      </a:r>
                      <a:endParaRPr sz="1200" dirty="0">
                        <a:latin typeface="Cambria"/>
                        <a:ea typeface="Cambria"/>
                        <a:cs typeface="Cambria"/>
                        <a:sym typeface="Cambria"/>
                      </a:endParaRPr>
                    </a:p>
                  </a:txBody>
                  <a:tcPr marL="91425" marR="91425" marT="91425" marB="91425"/>
                </a:tc>
                <a:extLst>
                  <a:ext uri="{0D108BD9-81ED-4DB2-BD59-A6C34878D82A}">
                    <a16:rowId xmlns:a16="http://schemas.microsoft.com/office/drawing/2014/main" val="10003"/>
                  </a:ext>
                </a:extLst>
              </a:tr>
            </a:tbl>
          </a:graphicData>
        </a:graphic>
      </p:graphicFrame>
      <p:pic>
        <p:nvPicPr>
          <p:cNvPr id="187" name="Google Shape;187;p28"/>
          <p:cNvPicPr preferRelativeResize="0"/>
          <p:nvPr/>
        </p:nvPicPr>
        <p:blipFill>
          <a:blip r:embed="rId3">
            <a:alphaModFix/>
          </a:blip>
          <a:stretch>
            <a:fillRect/>
          </a:stretch>
        </p:blipFill>
        <p:spPr>
          <a:xfrm>
            <a:off x="7740450" y="115250"/>
            <a:ext cx="1105950" cy="1463755"/>
          </a:xfrm>
          <a:prstGeom prst="rect">
            <a:avLst/>
          </a:prstGeom>
          <a:noFill/>
          <a:ln>
            <a:noFill/>
          </a:ln>
        </p:spPr>
      </p:pic>
      <p:sp>
        <p:nvSpPr>
          <p:cNvPr id="188" name="Google Shape;188;p2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900">
                <a:latin typeface="Cambria"/>
                <a:ea typeface="Cambria"/>
                <a:cs typeface="Cambria"/>
                <a:sym typeface="Cambria"/>
              </a:rPr>
              <a:t>PEDro Scoring Continued</a:t>
            </a:r>
            <a:endParaRPr sz="3900">
              <a:latin typeface="Cambria"/>
              <a:ea typeface="Cambria"/>
              <a:cs typeface="Cambria"/>
              <a:sym typeface="Cambri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9"/>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PEDro Scoring Summary</a:t>
            </a:r>
            <a:endParaRPr sz="3900"/>
          </a:p>
        </p:txBody>
      </p:sp>
      <p:sp>
        <p:nvSpPr>
          <p:cNvPr id="194" name="Google Shape;194;p29"/>
          <p:cNvSpPr txBox="1">
            <a:spLocks noGrp="1"/>
          </p:cNvSpPr>
          <p:nvPr>
            <p:ph type="body" idx="1"/>
          </p:nvPr>
        </p:nvSpPr>
        <p:spPr>
          <a:xfrm>
            <a:off x="462484" y="1839058"/>
            <a:ext cx="8005200" cy="3054900"/>
          </a:xfrm>
          <a:prstGeom prst="rect">
            <a:avLst/>
          </a:prstGeom>
          <a:noFill/>
          <a:ln>
            <a:noFill/>
          </a:ln>
        </p:spPr>
        <p:txBody>
          <a:bodyPr spcFirstLastPara="1" wrap="square" lIns="91425" tIns="91425" rIns="91425" bIns="91425" anchor="t" anchorCtr="0">
            <a:noAutofit/>
          </a:bodyPr>
          <a:lstStyle/>
          <a:p>
            <a:pPr marL="342900" lvl="0" indent="-373380" algn="l" rtl="0">
              <a:lnSpc>
                <a:spcPct val="115000"/>
              </a:lnSpc>
              <a:spcBef>
                <a:spcPts val="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Range: 5/10 - 8/10</a:t>
            </a:r>
            <a:endParaRPr sz="2000" dirty="0">
              <a:solidFill>
                <a:srgbClr val="434343"/>
              </a:solidFill>
              <a:latin typeface="Cambria"/>
              <a:ea typeface="Cambria"/>
              <a:cs typeface="Cambria"/>
              <a:sym typeface="Cambria"/>
            </a:endParaRPr>
          </a:p>
          <a:p>
            <a:pPr marL="342900" lvl="0" indent="-373380" algn="l" rtl="0">
              <a:lnSpc>
                <a:spcPct val="115000"/>
              </a:lnSpc>
              <a:spcBef>
                <a:spcPts val="100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Average: 6.9/10</a:t>
            </a:r>
            <a:endParaRPr sz="2000" dirty="0">
              <a:solidFill>
                <a:srgbClr val="434343"/>
              </a:solidFill>
              <a:latin typeface="Cambria"/>
              <a:ea typeface="Cambria"/>
              <a:cs typeface="Cambria"/>
              <a:sym typeface="Cambria"/>
            </a:endParaRPr>
          </a:p>
          <a:p>
            <a:pPr lvl="1" indent="-381000">
              <a:spcBef>
                <a:spcPts val="0"/>
              </a:spcBef>
              <a:buClr>
                <a:srgbClr val="434343"/>
              </a:buClr>
              <a:buSzPts val="2400"/>
              <a:buFont typeface="Cambria"/>
              <a:buChar char="○"/>
            </a:pPr>
            <a:r>
              <a:rPr lang="en-US" sz="2000" dirty="0">
                <a:solidFill>
                  <a:srgbClr val="434343"/>
                </a:solidFill>
                <a:latin typeface="Cambria"/>
                <a:ea typeface="Cambria"/>
                <a:cs typeface="Cambria"/>
                <a:sym typeface="Cambria"/>
              </a:rPr>
              <a:t>8/10: 3 articles</a:t>
            </a:r>
            <a:r>
              <a:rPr lang="en-US" sz="2000" baseline="30000" dirty="0">
                <a:solidFill>
                  <a:srgbClr val="434343"/>
                </a:solidFill>
                <a:latin typeface="Cambria"/>
                <a:ea typeface="Cambria"/>
                <a:cs typeface="Cambria"/>
                <a:sym typeface="Cambria"/>
              </a:rPr>
              <a:t>1,7,8</a:t>
            </a:r>
            <a:endParaRPr lang="en-US" sz="2000" dirty="0">
              <a:solidFill>
                <a:srgbClr val="434343"/>
              </a:solidFill>
              <a:latin typeface="Cambria"/>
              <a:ea typeface="Cambria"/>
              <a:cs typeface="Cambria"/>
              <a:sym typeface="Cambria"/>
            </a:endParaRPr>
          </a:p>
          <a:p>
            <a:pPr lvl="1" indent="-381000">
              <a:spcBef>
                <a:spcPts val="0"/>
              </a:spcBef>
              <a:buClr>
                <a:srgbClr val="434343"/>
              </a:buClr>
              <a:buSzPts val="2400"/>
              <a:buFont typeface="Cambria"/>
              <a:buChar char="○"/>
            </a:pPr>
            <a:r>
              <a:rPr lang="en-US" sz="2000" dirty="0">
                <a:solidFill>
                  <a:srgbClr val="434343"/>
                </a:solidFill>
                <a:latin typeface="Cambria"/>
                <a:ea typeface="Cambria"/>
                <a:cs typeface="Cambria"/>
                <a:sym typeface="Cambria"/>
              </a:rPr>
              <a:t>7/10: 3 articles</a:t>
            </a:r>
            <a:r>
              <a:rPr lang="en-US" sz="2000" baseline="30000" dirty="0">
                <a:solidFill>
                  <a:srgbClr val="434343"/>
                </a:solidFill>
                <a:latin typeface="Cambria"/>
                <a:ea typeface="Cambria"/>
                <a:cs typeface="Cambria"/>
                <a:sym typeface="Cambria"/>
              </a:rPr>
              <a:t>4,5,9</a:t>
            </a:r>
            <a:endParaRPr lang="en-US" sz="2000" dirty="0">
              <a:solidFill>
                <a:srgbClr val="434343"/>
              </a:solidFill>
              <a:latin typeface="Cambria"/>
              <a:ea typeface="Cambria"/>
              <a:cs typeface="Cambria"/>
              <a:sym typeface="Cambria"/>
            </a:endParaRPr>
          </a:p>
          <a:p>
            <a:pPr lvl="1" indent="-381000">
              <a:spcBef>
                <a:spcPts val="0"/>
              </a:spcBef>
              <a:buClr>
                <a:srgbClr val="434343"/>
              </a:buClr>
              <a:buSzPts val="2400"/>
              <a:buFont typeface="Cambria"/>
              <a:buChar char="○"/>
            </a:pPr>
            <a:r>
              <a:rPr lang="en-US" sz="2000" dirty="0">
                <a:solidFill>
                  <a:srgbClr val="434343"/>
                </a:solidFill>
                <a:latin typeface="Cambria"/>
                <a:ea typeface="Cambria"/>
                <a:cs typeface="Cambria"/>
                <a:sym typeface="Cambria"/>
              </a:rPr>
              <a:t>6/10: 2 articles</a:t>
            </a:r>
            <a:r>
              <a:rPr lang="en-US" sz="2000" baseline="30000" dirty="0">
                <a:solidFill>
                  <a:srgbClr val="434343"/>
                </a:solidFill>
                <a:latin typeface="Cambria"/>
                <a:ea typeface="Cambria"/>
                <a:cs typeface="Cambria"/>
                <a:sym typeface="Cambria"/>
              </a:rPr>
              <a:t>2,10</a:t>
            </a:r>
            <a:endParaRPr lang="en"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ts val="2400"/>
              <a:buFont typeface="Cambria"/>
              <a:buChar char="○"/>
            </a:pPr>
            <a:r>
              <a:rPr lang="en" sz="2000" dirty="0">
                <a:solidFill>
                  <a:srgbClr val="434343"/>
                </a:solidFill>
                <a:latin typeface="Cambria"/>
                <a:ea typeface="Cambria"/>
                <a:cs typeface="Cambria"/>
                <a:sym typeface="Cambria"/>
              </a:rPr>
              <a:t>5/10: 1 article</a:t>
            </a:r>
            <a:r>
              <a:rPr lang="en-US" sz="2000" baseline="30000" dirty="0">
                <a:solidFill>
                  <a:srgbClr val="434343"/>
                </a:solidFill>
                <a:latin typeface="Cambria"/>
                <a:ea typeface="Cambria"/>
                <a:cs typeface="Cambria"/>
                <a:sym typeface="Cambria"/>
              </a:rPr>
              <a:t>6</a:t>
            </a:r>
            <a:endParaRPr sz="2000" dirty="0">
              <a:solidFill>
                <a:srgbClr val="434343"/>
              </a:solidFill>
              <a:latin typeface="Cambria"/>
              <a:ea typeface="Cambria"/>
              <a:cs typeface="Cambria"/>
              <a:sym typeface="Cambria"/>
            </a:endParaRPr>
          </a:p>
        </p:txBody>
      </p:sp>
      <p:sp>
        <p:nvSpPr>
          <p:cNvPr id="195" name="Google Shape;195;p2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16</a:t>
            </a:fld>
            <a:endParaRPr>
              <a:solidFill>
                <a:srgbClr val="5F5F5F"/>
              </a:solidFill>
            </a:endParaRPr>
          </a:p>
        </p:txBody>
      </p:sp>
      <p:pic>
        <p:nvPicPr>
          <p:cNvPr id="196" name="Google Shape;196;p29"/>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0"/>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Study Characteristics </a:t>
            </a:r>
            <a:endParaRPr sz="3900">
              <a:latin typeface="Cambria"/>
              <a:ea typeface="Cambria"/>
              <a:cs typeface="Cambria"/>
              <a:sym typeface="Cambria"/>
            </a:endParaRPr>
          </a:p>
        </p:txBody>
      </p:sp>
      <p:sp>
        <p:nvSpPr>
          <p:cNvPr id="202" name="Google Shape;202;p30"/>
          <p:cNvSpPr txBox="1">
            <a:spLocks noGrp="1"/>
          </p:cNvSpPr>
          <p:nvPr>
            <p:ph type="body" idx="1"/>
          </p:nvPr>
        </p:nvSpPr>
        <p:spPr>
          <a:xfrm>
            <a:off x="462484" y="1844773"/>
            <a:ext cx="7910109" cy="3054900"/>
          </a:xfrm>
          <a:prstGeom prst="rect">
            <a:avLst/>
          </a:prstGeom>
          <a:noFill/>
          <a:ln>
            <a:noFill/>
          </a:ln>
        </p:spPr>
        <p:txBody>
          <a:bodyPr spcFirstLastPara="1" wrap="square" lIns="91425" tIns="91425" rIns="91425" bIns="91425" anchor="t" anchorCtr="0">
            <a:noAutofit/>
          </a:bodyPr>
          <a:lstStyle/>
          <a:p>
            <a:pPr marL="342900" lvl="0" indent="-373380" algn="l" rtl="0">
              <a:lnSpc>
                <a:spcPct val="115000"/>
              </a:lnSpc>
              <a:spcBef>
                <a:spcPts val="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Sample sizes ranged from 12 to 63 subjects </a:t>
            </a:r>
            <a:endParaRPr sz="2000" dirty="0"/>
          </a:p>
          <a:p>
            <a:pPr marL="342900" lvl="0" indent="-373380" algn="l" rtl="0">
              <a:lnSpc>
                <a:spcPct val="115000"/>
              </a:lnSpc>
              <a:spcBef>
                <a:spcPts val="100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Ages ranged from 1.5 to 16 years old</a:t>
            </a:r>
            <a:endParaRPr sz="2000" dirty="0">
              <a:solidFill>
                <a:srgbClr val="434343"/>
              </a:solidFill>
              <a:latin typeface="Cambria"/>
              <a:ea typeface="Cambria"/>
              <a:cs typeface="Cambria"/>
              <a:sym typeface="Cambria"/>
            </a:endParaRPr>
          </a:p>
          <a:p>
            <a:pPr marL="342900" lvl="0" indent="-373380" algn="l" rtl="0">
              <a:lnSpc>
                <a:spcPct val="115000"/>
              </a:lnSpc>
              <a:spcBef>
                <a:spcPts val="100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Hemiplegic cerebral palsy</a:t>
            </a:r>
            <a:endParaRPr lang="en-US" sz="2000" dirty="0">
              <a:solidFill>
                <a:srgbClr val="434343"/>
              </a:solidFill>
              <a:latin typeface="Cambria"/>
              <a:ea typeface="Cambria"/>
              <a:cs typeface="Cambria"/>
              <a:sym typeface="Cambria"/>
            </a:endParaRPr>
          </a:p>
          <a:p>
            <a:pPr marL="342900" lvl="0" indent="-373380" algn="l" rtl="0">
              <a:lnSpc>
                <a:spcPct val="115000"/>
              </a:lnSpc>
              <a:spcBef>
                <a:spcPts val="1000"/>
              </a:spcBef>
              <a:spcAft>
                <a:spcPts val="0"/>
              </a:spcAft>
              <a:buClr>
                <a:srgbClr val="434343"/>
              </a:buClr>
              <a:buSzPct val="110000"/>
              <a:buFont typeface="Wingdings" charset="2"/>
              <a:buChar char=""/>
            </a:pPr>
            <a:r>
              <a:rPr lang="en-US" sz="2000" dirty="0">
                <a:solidFill>
                  <a:srgbClr val="434343"/>
                </a:solidFill>
                <a:latin typeface="Cambria"/>
                <a:ea typeface="Cambria"/>
                <a:cs typeface="Cambria"/>
                <a:sym typeface="Cambria"/>
              </a:rPr>
              <a:t>Treatment parameter ranged from 60 to 96 hours of treatment time</a:t>
            </a:r>
          </a:p>
          <a:p>
            <a:pPr lvl="1" indent="-368300">
              <a:spcBef>
                <a:spcPts val="0"/>
              </a:spcBef>
              <a:buClr>
                <a:srgbClr val="434343"/>
              </a:buClr>
              <a:buSzPts val="2200"/>
              <a:buFont typeface="Cambria"/>
              <a:buChar char="○"/>
            </a:pPr>
            <a:r>
              <a:rPr lang="en-US" sz="2000" dirty="0">
                <a:solidFill>
                  <a:srgbClr val="434343"/>
                </a:solidFill>
                <a:latin typeface="Cambria"/>
                <a:ea typeface="Cambria"/>
                <a:cs typeface="Cambria"/>
                <a:sym typeface="Cambria"/>
              </a:rPr>
              <a:t>6 out of 9 studies used a total of 90 hours</a:t>
            </a:r>
            <a:r>
              <a:rPr lang="en-US" sz="2000" baseline="30000" dirty="0">
                <a:solidFill>
                  <a:srgbClr val="434343"/>
                </a:solidFill>
                <a:latin typeface="Cambria"/>
                <a:ea typeface="Cambria"/>
                <a:cs typeface="Cambria"/>
                <a:sym typeface="Cambria"/>
              </a:rPr>
              <a:t>1,2,6-10</a:t>
            </a:r>
            <a:endParaRPr lang="en-US" sz="2000" dirty="0">
              <a:solidFill>
                <a:srgbClr val="434343"/>
              </a:solidFill>
              <a:latin typeface="Cambria"/>
              <a:ea typeface="Cambria"/>
              <a:cs typeface="Cambria"/>
              <a:sym typeface="Cambria"/>
            </a:endParaRPr>
          </a:p>
          <a:p>
            <a:pPr marL="76200" indent="0">
              <a:lnSpc>
                <a:spcPct val="100000"/>
              </a:lnSpc>
              <a:buClr>
                <a:srgbClr val="434343"/>
              </a:buClr>
              <a:buSzPts val="2400"/>
              <a:buNone/>
            </a:pPr>
            <a:endParaRPr lang="en-US" sz="2400" dirty="0">
              <a:solidFill>
                <a:srgbClr val="434343"/>
              </a:solidFill>
              <a:latin typeface="Cambria"/>
              <a:ea typeface="Cambria"/>
              <a:cs typeface="Cambria"/>
              <a:sym typeface="Cambria"/>
            </a:endParaRPr>
          </a:p>
        </p:txBody>
      </p:sp>
      <p:sp>
        <p:nvSpPr>
          <p:cNvPr id="203" name="Google Shape;203;p3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17</a:t>
            </a:fld>
            <a:endParaRPr>
              <a:solidFill>
                <a:srgbClr val="5F5F5F"/>
              </a:solidFill>
            </a:endParaRPr>
          </a:p>
        </p:txBody>
      </p:sp>
      <p:pic>
        <p:nvPicPr>
          <p:cNvPr id="204" name="Google Shape;204;p30"/>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dirty="0">
                <a:latin typeface="Cambria"/>
                <a:ea typeface="Cambria"/>
                <a:cs typeface="Cambria"/>
                <a:sym typeface="Cambria"/>
              </a:rPr>
              <a:t>Study Characteristics Continued </a:t>
            </a:r>
            <a:endParaRPr sz="3900" dirty="0"/>
          </a:p>
        </p:txBody>
      </p:sp>
      <p:sp>
        <p:nvSpPr>
          <p:cNvPr id="210" name="Google Shape;210;p31"/>
          <p:cNvSpPr txBox="1">
            <a:spLocks noGrp="1"/>
          </p:cNvSpPr>
          <p:nvPr>
            <p:ph type="body" idx="1"/>
          </p:nvPr>
        </p:nvSpPr>
        <p:spPr>
          <a:xfrm>
            <a:off x="462492" y="1841298"/>
            <a:ext cx="8222100" cy="3071700"/>
          </a:xfrm>
          <a:prstGeom prst="rect">
            <a:avLst/>
          </a:prstGeom>
          <a:noFill/>
          <a:ln>
            <a:noFill/>
          </a:ln>
        </p:spPr>
        <p:txBody>
          <a:bodyPr spcFirstLastPara="1" wrap="square" lIns="91425" tIns="91425" rIns="91425" bIns="91425" anchor="t" anchorCtr="0">
            <a:noAutofit/>
          </a:bodyPr>
          <a:lstStyle/>
          <a:p>
            <a:pPr marL="342900" lvl="0" indent="-373380" algn="l" rtl="0">
              <a:lnSpc>
                <a:spcPct val="115000"/>
              </a:lnSpc>
              <a:spcBef>
                <a:spcPts val="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Outcome measures used: </a:t>
            </a:r>
            <a:endParaRPr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Assisting Hand Assessment (AHA)</a:t>
            </a:r>
            <a:r>
              <a:rPr lang="en-US" sz="2000" baseline="30000" dirty="0">
                <a:solidFill>
                  <a:srgbClr val="434343"/>
                </a:solidFill>
                <a:latin typeface="Cambria"/>
                <a:ea typeface="Cambria"/>
                <a:cs typeface="Cambria"/>
                <a:sym typeface="Cambria"/>
              </a:rPr>
              <a:t>1,2,5,7-9</a:t>
            </a:r>
            <a:endParaRPr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Canadian Occupational Performance Measure (COPM)</a:t>
            </a:r>
            <a:r>
              <a:rPr lang="en-US" sz="2000" baseline="30000" dirty="0">
                <a:solidFill>
                  <a:srgbClr val="434343"/>
                </a:solidFill>
                <a:latin typeface="Cambria"/>
                <a:ea typeface="Cambria"/>
                <a:cs typeface="Cambria"/>
                <a:sym typeface="Cambria"/>
              </a:rPr>
              <a:t>1,4,9,10</a:t>
            </a:r>
            <a:endParaRPr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Pediatric Evaluation of Disability Inventory (PEDI)</a:t>
            </a:r>
            <a:r>
              <a:rPr lang="en-US" sz="2000" baseline="30000" dirty="0">
                <a:solidFill>
                  <a:srgbClr val="434343"/>
                </a:solidFill>
                <a:latin typeface="Cambria"/>
                <a:ea typeface="Cambria"/>
                <a:cs typeface="Cambria"/>
                <a:sym typeface="Cambria"/>
              </a:rPr>
              <a:t>1,2</a:t>
            </a:r>
            <a:endParaRPr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Jebsen Taylor Test of Hand Function (JTTHF)</a:t>
            </a:r>
            <a:r>
              <a:rPr lang="en-US" sz="2000" baseline="30000" dirty="0">
                <a:solidFill>
                  <a:srgbClr val="434343"/>
                </a:solidFill>
                <a:latin typeface="Cambria"/>
                <a:ea typeface="Cambria"/>
                <a:cs typeface="Cambria"/>
                <a:sym typeface="Cambria"/>
              </a:rPr>
              <a:t>1,8</a:t>
            </a:r>
            <a:endParaRPr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Assessment of Life Habits (LIFE-H)</a:t>
            </a:r>
            <a:r>
              <a:rPr lang="en-US" sz="2000" baseline="30000" dirty="0">
                <a:solidFill>
                  <a:srgbClr val="434343"/>
                </a:solidFill>
                <a:latin typeface="Cambria"/>
                <a:ea typeface="Cambria"/>
                <a:cs typeface="Cambria"/>
                <a:sym typeface="Cambria"/>
              </a:rPr>
              <a:t>4</a:t>
            </a:r>
            <a:endParaRPr lang="en-US" sz="2000" dirty="0">
              <a:solidFill>
                <a:srgbClr val="434343"/>
              </a:solidFill>
              <a:latin typeface="Cambria"/>
              <a:ea typeface="Cambria"/>
              <a:cs typeface="Cambria"/>
              <a:sym typeface="Cambria"/>
            </a:endParaRPr>
          </a:p>
          <a:p>
            <a:pPr marL="76200" indent="0">
              <a:buClr>
                <a:srgbClr val="434343"/>
              </a:buClr>
              <a:buSzPct val="110000"/>
              <a:buNone/>
            </a:pPr>
            <a:endParaRPr sz="2400" dirty="0">
              <a:solidFill>
                <a:srgbClr val="434343"/>
              </a:solidFill>
              <a:latin typeface="Cambria"/>
              <a:ea typeface="Cambria"/>
              <a:cs typeface="Cambria"/>
              <a:sym typeface="Cambria"/>
            </a:endParaRPr>
          </a:p>
        </p:txBody>
      </p:sp>
      <p:sp>
        <p:nvSpPr>
          <p:cNvPr id="211" name="Google Shape;211;p3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18</a:t>
            </a:fld>
            <a:endParaRPr>
              <a:solidFill>
                <a:srgbClr val="5F5F5F"/>
              </a:solidFill>
            </a:endParaRPr>
          </a:p>
        </p:txBody>
      </p:sp>
      <p:pic>
        <p:nvPicPr>
          <p:cNvPr id="212" name="Google Shape;212;p31"/>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2"/>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Study Characteristics Continued </a:t>
            </a:r>
            <a:endParaRPr sz="3900"/>
          </a:p>
        </p:txBody>
      </p:sp>
      <p:sp>
        <p:nvSpPr>
          <p:cNvPr id="218" name="Google Shape;218;p32"/>
          <p:cNvSpPr txBox="1">
            <a:spLocks noGrp="1"/>
          </p:cNvSpPr>
          <p:nvPr>
            <p:ph type="body" idx="1"/>
          </p:nvPr>
        </p:nvSpPr>
        <p:spPr>
          <a:xfrm>
            <a:off x="462493" y="1841297"/>
            <a:ext cx="8222100" cy="3071700"/>
          </a:xfrm>
          <a:prstGeom prst="rect">
            <a:avLst/>
          </a:prstGeom>
          <a:noFill/>
          <a:ln>
            <a:noFill/>
          </a:ln>
        </p:spPr>
        <p:txBody>
          <a:bodyPr spcFirstLastPara="1" wrap="square" lIns="91425" tIns="91425" rIns="91425" bIns="91425" anchor="t" anchorCtr="0">
            <a:noAutofit/>
          </a:bodyPr>
          <a:lstStyle/>
          <a:p>
            <a:pPr marL="342900" lvl="0" indent="-373380">
              <a:buClr>
                <a:srgbClr val="434343"/>
              </a:buClr>
              <a:buSzPct val="110000"/>
              <a:buFont typeface="Wingdings" charset="2"/>
              <a:buChar char=""/>
            </a:pPr>
            <a:r>
              <a:rPr lang="en-US" sz="2000" dirty="0">
                <a:solidFill>
                  <a:srgbClr val="434343"/>
                </a:solidFill>
                <a:latin typeface="Cambria"/>
                <a:ea typeface="Cambria"/>
                <a:cs typeface="Cambria"/>
                <a:sym typeface="Cambria"/>
              </a:rPr>
              <a:t>Outcome measures used, continued: </a:t>
            </a:r>
          </a:p>
          <a:p>
            <a:pPr lvl="1" indent="-381000">
              <a:spcBef>
                <a:spcPts val="0"/>
              </a:spcBef>
              <a:buClr>
                <a:srgbClr val="434343"/>
              </a:buClr>
              <a:buSzPct val="110000"/>
              <a:buFont typeface="Cambria"/>
              <a:buChar char="○"/>
            </a:pPr>
            <a:r>
              <a:rPr lang="en-US" sz="2000" dirty="0">
                <a:solidFill>
                  <a:srgbClr val="434343"/>
                </a:solidFill>
                <a:latin typeface="Cambria"/>
                <a:ea typeface="Cambria"/>
                <a:cs typeface="Cambria"/>
                <a:sym typeface="Cambria"/>
              </a:rPr>
              <a:t>Quality of Upper Extremity Skills Test (QUEST)</a:t>
            </a:r>
            <a:r>
              <a:rPr lang="en-US" sz="2000" baseline="30000" dirty="0">
                <a:solidFill>
                  <a:srgbClr val="434343"/>
                </a:solidFill>
                <a:latin typeface="Cambria"/>
                <a:ea typeface="Cambria"/>
                <a:cs typeface="Cambria"/>
                <a:sym typeface="Cambria"/>
              </a:rPr>
              <a:t>7,8</a:t>
            </a:r>
            <a:endParaRPr lang="en-US" sz="2000" dirty="0">
              <a:solidFill>
                <a:srgbClr val="434343"/>
              </a:solidFill>
              <a:latin typeface="Cambria"/>
              <a:ea typeface="Cambria"/>
              <a:cs typeface="Cambria"/>
              <a:sym typeface="Cambria"/>
            </a:endParaRPr>
          </a:p>
          <a:p>
            <a:pPr lvl="1" indent="-381000">
              <a:spcBef>
                <a:spcPts val="0"/>
              </a:spcBef>
              <a:buClr>
                <a:srgbClr val="434343"/>
              </a:buClr>
              <a:buSzPct val="110000"/>
              <a:buFont typeface="Cambria"/>
              <a:buChar char="○"/>
            </a:pPr>
            <a:r>
              <a:rPr lang="en-US" sz="2000" dirty="0">
                <a:solidFill>
                  <a:srgbClr val="434343"/>
                </a:solidFill>
                <a:latin typeface="Cambria"/>
                <a:ea typeface="Cambria"/>
                <a:cs typeface="Cambria"/>
                <a:sym typeface="Cambria"/>
              </a:rPr>
              <a:t>School Function Assessment (SFA)</a:t>
            </a:r>
            <a:r>
              <a:rPr lang="en-US" sz="2000" baseline="30000" dirty="0">
                <a:solidFill>
                  <a:srgbClr val="434343"/>
                </a:solidFill>
                <a:latin typeface="Cambria"/>
                <a:ea typeface="Cambria"/>
                <a:cs typeface="Cambria"/>
                <a:sym typeface="Cambria"/>
              </a:rPr>
              <a:t>4</a:t>
            </a:r>
            <a:endParaRPr lang="en-US" sz="2000" dirty="0">
              <a:solidFill>
                <a:srgbClr val="434343"/>
              </a:solidFill>
              <a:latin typeface="Cambria"/>
              <a:ea typeface="Cambria"/>
              <a:cs typeface="Cambria"/>
              <a:sym typeface="Cambria"/>
            </a:endParaRPr>
          </a:p>
          <a:p>
            <a:pPr lvl="1" indent="-381000">
              <a:spcBef>
                <a:spcPts val="0"/>
              </a:spcBef>
              <a:buClr>
                <a:srgbClr val="434343"/>
              </a:buClr>
              <a:buSzPct val="110000"/>
              <a:buFont typeface="Cambria"/>
              <a:buChar char="○"/>
            </a:pPr>
            <a:r>
              <a:rPr lang="en-US" sz="2000" dirty="0">
                <a:solidFill>
                  <a:srgbClr val="434343"/>
                </a:solidFill>
                <a:latin typeface="Cambria"/>
                <a:ea typeface="Cambria"/>
                <a:cs typeface="Cambria"/>
                <a:sym typeface="Cambria"/>
              </a:rPr>
              <a:t>Goal Attainment Scale (GAS)</a:t>
            </a:r>
            <a:r>
              <a:rPr lang="en-US" sz="2000" baseline="30000" dirty="0">
                <a:solidFill>
                  <a:srgbClr val="434343"/>
                </a:solidFill>
                <a:latin typeface="Cambria"/>
                <a:ea typeface="Cambria"/>
                <a:cs typeface="Cambria"/>
                <a:sym typeface="Cambria"/>
              </a:rPr>
              <a:t>8</a:t>
            </a:r>
            <a:endParaRPr lang="en-US" sz="2000" dirty="0">
              <a:solidFill>
                <a:srgbClr val="434343"/>
              </a:solidFill>
              <a:latin typeface="Cambria"/>
              <a:ea typeface="Cambria"/>
              <a:cs typeface="Cambria"/>
              <a:sym typeface="Cambria"/>
            </a:endParaRPr>
          </a:p>
          <a:p>
            <a:pPr lvl="1" indent="-381000">
              <a:spcBef>
                <a:spcPts val="0"/>
              </a:spcBef>
              <a:buClr>
                <a:srgbClr val="434343"/>
              </a:buClr>
              <a:buSzPct val="110000"/>
              <a:buFont typeface="Cambria"/>
              <a:buChar char="○"/>
            </a:pPr>
            <a:r>
              <a:rPr lang="en-US" sz="2000" dirty="0">
                <a:solidFill>
                  <a:srgbClr val="434343"/>
                </a:solidFill>
                <a:latin typeface="Cambria"/>
                <a:ea typeface="Cambria"/>
                <a:cs typeface="Cambria"/>
                <a:sym typeface="Cambria"/>
              </a:rPr>
              <a:t>ABILHAND-Kids</a:t>
            </a:r>
            <a:r>
              <a:rPr lang="en-US" sz="2000" baseline="30000" dirty="0">
                <a:solidFill>
                  <a:srgbClr val="434343"/>
                </a:solidFill>
                <a:latin typeface="Cambria"/>
                <a:ea typeface="Cambria"/>
                <a:cs typeface="Cambria"/>
                <a:sym typeface="Cambria"/>
              </a:rPr>
              <a:t>1,2</a:t>
            </a:r>
            <a:endParaRPr lang="en-US" sz="2000" dirty="0">
              <a:solidFill>
                <a:srgbClr val="434343"/>
              </a:solidFill>
              <a:latin typeface="Cambria"/>
              <a:ea typeface="Cambria"/>
              <a:cs typeface="Cambria"/>
              <a:sym typeface="Cambria"/>
            </a:endParaRPr>
          </a:p>
          <a:p>
            <a:pPr lvl="1" indent="-381000">
              <a:spcBef>
                <a:spcPts val="0"/>
              </a:spcBef>
              <a:buClr>
                <a:srgbClr val="434343"/>
              </a:buClr>
              <a:buSzPct val="110000"/>
              <a:buFont typeface="Cambria"/>
              <a:buChar char="○"/>
            </a:pPr>
            <a:r>
              <a:rPr lang="en-US" sz="2000" dirty="0">
                <a:solidFill>
                  <a:srgbClr val="434343"/>
                </a:solidFill>
                <a:latin typeface="Cambria"/>
                <a:ea typeface="Cambria"/>
                <a:cs typeface="Cambria"/>
                <a:sym typeface="Cambria"/>
              </a:rPr>
              <a:t>Box &amp; Blocks Test</a:t>
            </a:r>
            <a:r>
              <a:rPr lang="en-US" sz="2000" baseline="30000" dirty="0">
                <a:solidFill>
                  <a:srgbClr val="434343"/>
                </a:solidFill>
                <a:latin typeface="Cambria"/>
                <a:ea typeface="Cambria"/>
                <a:cs typeface="Cambria"/>
                <a:sym typeface="Cambria"/>
              </a:rPr>
              <a:t>9</a:t>
            </a:r>
            <a:endParaRPr lang="en-US" sz="2000" dirty="0">
              <a:solidFill>
                <a:srgbClr val="434343"/>
              </a:solidFill>
              <a:latin typeface="Cambria"/>
              <a:ea typeface="Cambria"/>
              <a:cs typeface="Cambria"/>
              <a:sym typeface="Cambria"/>
            </a:endParaRPr>
          </a:p>
          <a:p>
            <a:pPr marL="76200" indent="0">
              <a:buClr>
                <a:srgbClr val="434343"/>
              </a:buClr>
              <a:buSzPct val="110000"/>
              <a:buNone/>
            </a:pPr>
            <a:endParaRPr lang="en-US" sz="2400" dirty="0">
              <a:solidFill>
                <a:srgbClr val="434343"/>
              </a:solidFill>
              <a:latin typeface="Cambria"/>
              <a:ea typeface="Cambria"/>
              <a:cs typeface="Cambria"/>
              <a:sym typeface="Cambria"/>
            </a:endParaRPr>
          </a:p>
        </p:txBody>
      </p:sp>
      <p:sp>
        <p:nvSpPr>
          <p:cNvPr id="219" name="Google Shape;219;p3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19</a:t>
            </a:fld>
            <a:endParaRPr>
              <a:solidFill>
                <a:srgbClr val="5F5F5F"/>
              </a:solidFill>
            </a:endParaRPr>
          </a:p>
        </p:txBody>
      </p:sp>
      <p:pic>
        <p:nvPicPr>
          <p:cNvPr id="220" name="Google Shape;220;p32"/>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64469"/>
        </a:solidFill>
        <a:effectLst/>
      </p:bgPr>
    </p:bg>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Overview</a:t>
            </a:r>
            <a:endParaRPr sz="3900"/>
          </a:p>
        </p:txBody>
      </p:sp>
      <p:sp>
        <p:nvSpPr>
          <p:cNvPr id="80" name="Google Shape;80;p15"/>
          <p:cNvSpPr txBox="1">
            <a:spLocks noGrp="1"/>
          </p:cNvSpPr>
          <p:nvPr>
            <p:ph type="body" idx="1"/>
          </p:nvPr>
        </p:nvSpPr>
        <p:spPr>
          <a:xfrm>
            <a:off x="471900" y="1919075"/>
            <a:ext cx="3999900" cy="2710200"/>
          </a:xfrm>
          <a:prstGeom prst="rect">
            <a:avLst/>
          </a:prstGeom>
          <a:noFill/>
          <a:ln>
            <a:noFill/>
          </a:ln>
        </p:spPr>
        <p:txBody>
          <a:bodyPr spcFirstLastPara="1" wrap="square" lIns="91425" tIns="91425" rIns="91425" bIns="91425" anchor="t" anchorCtr="0">
            <a:noAutofit/>
          </a:bodyPr>
          <a:lstStyle/>
          <a:p>
            <a:pPr marL="457200" lvl="0" indent="-368300" algn="l" rtl="0">
              <a:lnSpc>
                <a:spcPct val="115000"/>
              </a:lnSpc>
              <a:spcBef>
                <a:spcPts val="0"/>
              </a:spcBef>
              <a:spcAft>
                <a:spcPts val="0"/>
              </a:spcAft>
              <a:buClr>
                <a:srgbClr val="434343"/>
              </a:buClr>
              <a:buSzPts val="2200"/>
              <a:buFont typeface="Cambria"/>
              <a:buAutoNum type="arabicPeriod"/>
            </a:pPr>
            <a:r>
              <a:rPr lang="en" sz="2000" dirty="0">
                <a:solidFill>
                  <a:srgbClr val="434343"/>
                </a:solidFill>
                <a:latin typeface="Cambria"/>
                <a:ea typeface="Cambria"/>
                <a:cs typeface="Cambria"/>
                <a:sym typeface="Cambria"/>
              </a:rPr>
              <a:t>Background</a:t>
            </a:r>
            <a:endParaRPr sz="2000" dirty="0"/>
          </a:p>
          <a:p>
            <a:pPr marL="457200" lvl="0" indent="-368300" algn="l" rtl="0">
              <a:lnSpc>
                <a:spcPct val="115000"/>
              </a:lnSpc>
              <a:spcBef>
                <a:spcPts val="0"/>
              </a:spcBef>
              <a:spcAft>
                <a:spcPts val="0"/>
              </a:spcAft>
              <a:buClr>
                <a:srgbClr val="434343"/>
              </a:buClr>
              <a:buSzPts val="2200"/>
              <a:buFont typeface="Cambria"/>
              <a:buAutoNum type="arabicPeriod"/>
            </a:pPr>
            <a:r>
              <a:rPr lang="en" sz="2000" dirty="0">
                <a:solidFill>
                  <a:srgbClr val="434343"/>
                </a:solidFill>
                <a:latin typeface="Cambria"/>
                <a:ea typeface="Cambria"/>
                <a:cs typeface="Cambria"/>
                <a:sym typeface="Cambria"/>
              </a:rPr>
              <a:t>Purpose</a:t>
            </a:r>
            <a:endParaRPr sz="2000" dirty="0"/>
          </a:p>
          <a:p>
            <a:pPr marL="457200" lvl="0" indent="-368300" algn="l" rtl="0">
              <a:lnSpc>
                <a:spcPct val="115000"/>
              </a:lnSpc>
              <a:spcBef>
                <a:spcPts val="0"/>
              </a:spcBef>
              <a:spcAft>
                <a:spcPts val="0"/>
              </a:spcAft>
              <a:buClr>
                <a:srgbClr val="434343"/>
              </a:buClr>
              <a:buSzPts val="2200"/>
              <a:buFont typeface="Cambria"/>
              <a:buAutoNum type="arabicPeriod"/>
            </a:pPr>
            <a:r>
              <a:rPr lang="en" sz="2000" dirty="0">
                <a:solidFill>
                  <a:srgbClr val="434343"/>
                </a:solidFill>
                <a:latin typeface="Cambria"/>
                <a:ea typeface="Cambria"/>
                <a:cs typeface="Cambria"/>
                <a:sym typeface="Cambria"/>
              </a:rPr>
              <a:t>Methods</a:t>
            </a:r>
            <a:endParaRPr sz="2000" dirty="0"/>
          </a:p>
          <a:p>
            <a:pPr marL="457200" lvl="0" indent="-368300" algn="l" rtl="0">
              <a:lnSpc>
                <a:spcPct val="115000"/>
              </a:lnSpc>
              <a:spcBef>
                <a:spcPts val="0"/>
              </a:spcBef>
              <a:spcAft>
                <a:spcPts val="0"/>
              </a:spcAft>
              <a:buClr>
                <a:srgbClr val="434343"/>
              </a:buClr>
              <a:buSzPts val="2200"/>
              <a:buFont typeface="Cambria"/>
              <a:buAutoNum type="arabicPeriod"/>
            </a:pPr>
            <a:r>
              <a:rPr lang="en" sz="2000" dirty="0">
                <a:solidFill>
                  <a:srgbClr val="434343"/>
                </a:solidFill>
                <a:latin typeface="Cambria"/>
                <a:ea typeface="Cambria"/>
                <a:cs typeface="Cambria"/>
                <a:sym typeface="Cambria"/>
              </a:rPr>
              <a:t>PRISMA</a:t>
            </a:r>
            <a:endParaRPr sz="2000" dirty="0"/>
          </a:p>
          <a:p>
            <a:pPr marL="457200" lvl="0" indent="-368300" algn="l" rtl="0">
              <a:lnSpc>
                <a:spcPct val="115000"/>
              </a:lnSpc>
              <a:spcBef>
                <a:spcPts val="0"/>
              </a:spcBef>
              <a:spcAft>
                <a:spcPts val="0"/>
              </a:spcAft>
              <a:buClr>
                <a:srgbClr val="434343"/>
              </a:buClr>
              <a:buSzPts val="2200"/>
              <a:buFont typeface="Cambria"/>
              <a:buAutoNum type="arabicPeriod"/>
            </a:pPr>
            <a:r>
              <a:rPr lang="en" sz="2000" dirty="0">
                <a:solidFill>
                  <a:srgbClr val="434343"/>
                </a:solidFill>
                <a:latin typeface="Cambria"/>
                <a:ea typeface="Cambria"/>
                <a:cs typeface="Cambria"/>
                <a:sym typeface="Cambria"/>
              </a:rPr>
              <a:t>PEDro Scoring</a:t>
            </a:r>
            <a:endParaRPr sz="2000" dirty="0"/>
          </a:p>
          <a:p>
            <a:pPr marL="457200" lvl="0" indent="-368300" algn="l" rtl="0">
              <a:lnSpc>
                <a:spcPct val="115000"/>
              </a:lnSpc>
              <a:spcBef>
                <a:spcPts val="0"/>
              </a:spcBef>
              <a:spcAft>
                <a:spcPts val="0"/>
              </a:spcAft>
              <a:buClr>
                <a:srgbClr val="434343"/>
              </a:buClr>
              <a:buSzPts val="2200"/>
              <a:buFont typeface="Cambria"/>
              <a:buAutoNum type="arabicPeriod"/>
            </a:pPr>
            <a:r>
              <a:rPr lang="en" sz="2000" dirty="0">
                <a:solidFill>
                  <a:srgbClr val="434343"/>
                </a:solidFill>
                <a:latin typeface="Cambria"/>
                <a:ea typeface="Cambria"/>
                <a:cs typeface="Cambria"/>
                <a:sym typeface="Cambria"/>
              </a:rPr>
              <a:t>Results</a:t>
            </a:r>
            <a:endParaRPr sz="2000" dirty="0"/>
          </a:p>
        </p:txBody>
      </p:sp>
      <p:sp>
        <p:nvSpPr>
          <p:cNvPr id="81" name="Google Shape;81;p1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2</a:t>
            </a:fld>
            <a:endParaRPr>
              <a:solidFill>
                <a:srgbClr val="5F5F5F"/>
              </a:solidFill>
            </a:endParaRPr>
          </a:p>
        </p:txBody>
      </p:sp>
      <p:sp>
        <p:nvSpPr>
          <p:cNvPr id="82" name="Google Shape;82;p15"/>
          <p:cNvSpPr txBox="1">
            <a:spLocks noGrp="1"/>
          </p:cNvSpPr>
          <p:nvPr>
            <p:ph type="body" idx="2"/>
          </p:nvPr>
        </p:nvSpPr>
        <p:spPr>
          <a:xfrm>
            <a:off x="4694250" y="1919075"/>
            <a:ext cx="3999900" cy="2710200"/>
          </a:xfrm>
          <a:prstGeom prst="rect">
            <a:avLst/>
          </a:prstGeom>
          <a:noFill/>
          <a:ln>
            <a:noFill/>
          </a:ln>
        </p:spPr>
        <p:txBody>
          <a:bodyPr spcFirstLastPara="1" wrap="square" lIns="91425" tIns="91425" rIns="91425" bIns="91425" anchor="t" anchorCtr="0">
            <a:noAutofit/>
          </a:bodyPr>
          <a:lstStyle/>
          <a:p>
            <a:pPr marL="457200" lvl="0" indent="-368300" algn="l" rtl="0">
              <a:lnSpc>
                <a:spcPct val="115000"/>
              </a:lnSpc>
              <a:spcBef>
                <a:spcPts val="0"/>
              </a:spcBef>
              <a:spcAft>
                <a:spcPts val="0"/>
              </a:spcAft>
              <a:buClr>
                <a:srgbClr val="434343"/>
              </a:buClr>
              <a:buSzPts val="2200"/>
              <a:buFont typeface="Cambria"/>
              <a:buAutoNum type="arabicPeriod" startAt="7"/>
            </a:pPr>
            <a:r>
              <a:rPr lang="en" sz="2000" dirty="0">
                <a:solidFill>
                  <a:srgbClr val="434343"/>
                </a:solidFill>
                <a:latin typeface="Cambria"/>
                <a:ea typeface="Cambria"/>
                <a:cs typeface="Cambria"/>
                <a:sym typeface="Cambria"/>
              </a:rPr>
              <a:t>Conclusion</a:t>
            </a:r>
            <a:endParaRPr sz="2000" dirty="0"/>
          </a:p>
          <a:p>
            <a:pPr marL="457200" lvl="0" indent="-368300" algn="l" rtl="0">
              <a:lnSpc>
                <a:spcPct val="115000"/>
              </a:lnSpc>
              <a:spcBef>
                <a:spcPts val="0"/>
              </a:spcBef>
              <a:spcAft>
                <a:spcPts val="0"/>
              </a:spcAft>
              <a:buClr>
                <a:srgbClr val="434343"/>
              </a:buClr>
              <a:buSzPts val="2200"/>
              <a:buFont typeface="Cambria"/>
              <a:buAutoNum type="arabicPeriod" startAt="7"/>
            </a:pPr>
            <a:r>
              <a:rPr lang="en" sz="2000" dirty="0">
                <a:solidFill>
                  <a:srgbClr val="434343"/>
                </a:solidFill>
                <a:latin typeface="Cambria"/>
                <a:ea typeface="Cambria"/>
                <a:cs typeface="Cambria"/>
                <a:sym typeface="Cambria"/>
              </a:rPr>
              <a:t>Clinical Relevance</a:t>
            </a:r>
            <a:endParaRPr sz="2000" dirty="0"/>
          </a:p>
          <a:p>
            <a:pPr marL="457200" lvl="0" indent="-368300" algn="l" rtl="0">
              <a:lnSpc>
                <a:spcPct val="115000"/>
              </a:lnSpc>
              <a:spcBef>
                <a:spcPts val="0"/>
              </a:spcBef>
              <a:spcAft>
                <a:spcPts val="0"/>
              </a:spcAft>
              <a:buClr>
                <a:srgbClr val="434343"/>
              </a:buClr>
              <a:buSzPts val="2200"/>
              <a:buFont typeface="Cambria"/>
              <a:buAutoNum type="arabicPeriod" startAt="7"/>
            </a:pPr>
            <a:r>
              <a:rPr lang="en" sz="2000" dirty="0">
                <a:solidFill>
                  <a:srgbClr val="434343"/>
                </a:solidFill>
                <a:latin typeface="Cambria"/>
                <a:ea typeface="Cambria"/>
                <a:cs typeface="Cambria"/>
                <a:sym typeface="Cambria"/>
              </a:rPr>
              <a:t>Limitations</a:t>
            </a:r>
            <a:endParaRPr sz="2000" dirty="0"/>
          </a:p>
          <a:p>
            <a:pPr marL="457200" lvl="0" indent="-368300" algn="l" rtl="0">
              <a:lnSpc>
                <a:spcPct val="115000"/>
              </a:lnSpc>
              <a:spcBef>
                <a:spcPts val="0"/>
              </a:spcBef>
              <a:spcAft>
                <a:spcPts val="0"/>
              </a:spcAft>
              <a:buClr>
                <a:srgbClr val="434343"/>
              </a:buClr>
              <a:buSzPts val="2200"/>
              <a:buFont typeface="Cambria"/>
              <a:buAutoNum type="arabicPeriod" startAt="7"/>
            </a:pPr>
            <a:r>
              <a:rPr lang="en" sz="2000" dirty="0">
                <a:solidFill>
                  <a:srgbClr val="434343"/>
                </a:solidFill>
                <a:latin typeface="Cambria"/>
                <a:ea typeface="Cambria"/>
                <a:cs typeface="Cambria"/>
                <a:sym typeface="Cambria"/>
              </a:rPr>
              <a:t>Future Research</a:t>
            </a:r>
            <a:endParaRPr sz="2000" dirty="0"/>
          </a:p>
          <a:p>
            <a:pPr marL="457200" lvl="0" indent="-368300" algn="l" rtl="0">
              <a:lnSpc>
                <a:spcPct val="115000"/>
              </a:lnSpc>
              <a:spcBef>
                <a:spcPts val="0"/>
              </a:spcBef>
              <a:spcAft>
                <a:spcPts val="0"/>
              </a:spcAft>
              <a:buClr>
                <a:srgbClr val="434343"/>
              </a:buClr>
              <a:buSzPts val="2200"/>
              <a:buFont typeface="Cambria"/>
              <a:buAutoNum type="arabicPeriod" startAt="7"/>
            </a:pPr>
            <a:r>
              <a:rPr lang="en" sz="2000" dirty="0">
                <a:solidFill>
                  <a:srgbClr val="434343"/>
                </a:solidFill>
                <a:latin typeface="Cambria"/>
                <a:ea typeface="Cambria"/>
                <a:cs typeface="Cambria"/>
                <a:sym typeface="Cambria"/>
              </a:rPr>
              <a:t>Take Home Message</a:t>
            </a:r>
            <a:endParaRPr sz="2000" dirty="0"/>
          </a:p>
        </p:txBody>
      </p:sp>
      <p:pic>
        <p:nvPicPr>
          <p:cNvPr id="83" name="Google Shape;83;p15"/>
          <p:cNvPicPr preferRelativeResize="0"/>
          <p:nvPr/>
        </p:nvPicPr>
        <p:blipFill>
          <a:blip r:embed="rId3">
            <a:alphaModFix/>
          </a:blip>
          <a:stretch>
            <a:fillRect/>
          </a:stretch>
        </p:blipFill>
        <p:spPr>
          <a:xfrm>
            <a:off x="7744975" y="106550"/>
            <a:ext cx="1105950" cy="146375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3"/>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Results</a:t>
            </a:r>
            <a:r>
              <a:rPr lang="en" sz="3900" baseline="30000">
                <a:latin typeface="Cambria"/>
                <a:ea typeface="Cambria"/>
                <a:cs typeface="Cambria"/>
                <a:sym typeface="Cambria"/>
              </a:rPr>
              <a:t>1-2, 4-10</a:t>
            </a:r>
            <a:r>
              <a:rPr lang="en" sz="3900">
                <a:latin typeface="Cambria"/>
                <a:ea typeface="Cambria"/>
                <a:cs typeface="Cambria"/>
                <a:sym typeface="Cambria"/>
              </a:rPr>
              <a:t> </a:t>
            </a:r>
            <a:endParaRPr sz="3900"/>
          </a:p>
        </p:txBody>
      </p:sp>
      <p:sp>
        <p:nvSpPr>
          <p:cNvPr id="226" name="Google Shape;226;p33"/>
          <p:cNvSpPr txBox="1">
            <a:spLocks noGrp="1"/>
          </p:cNvSpPr>
          <p:nvPr>
            <p:ph type="body" idx="1"/>
          </p:nvPr>
        </p:nvSpPr>
        <p:spPr>
          <a:xfrm>
            <a:off x="462493" y="1841297"/>
            <a:ext cx="8222100" cy="3071700"/>
          </a:xfrm>
          <a:prstGeom prst="rect">
            <a:avLst/>
          </a:prstGeom>
          <a:noFill/>
          <a:ln>
            <a:noFill/>
          </a:ln>
        </p:spPr>
        <p:txBody>
          <a:bodyPr spcFirstLastPara="1" wrap="square" lIns="91425" tIns="91425" rIns="91425" bIns="91425" anchor="t" anchorCtr="0">
            <a:noAutofit/>
          </a:bodyPr>
          <a:lstStyle/>
          <a:p>
            <a:pPr marL="342900" lvl="0" indent="-373380" algn="l" rtl="0">
              <a:lnSpc>
                <a:spcPct val="115000"/>
              </a:lnSpc>
              <a:spcBef>
                <a:spcPts val="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All 9 studies showed significant improvement in the following outcome measures: </a:t>
            </a:r>
            <a:endParaRPr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AHA (5 studies)</a:t>
            </a:r>
            <a:r>
              <a:rPr lang="en" sz="2000" baseline="30000" dirty="0">
                <a:solidFill>
                  <a:srgbClr val="434343"/>
                </a:solidFill>
                <a:latin typeface="Cambria"/>
                <a:ea typeface="Cambria"/>
                <a:cs typeface="Cambria"/>
                <a:sym typeface="Cambria"/>
              </a:rPr>
              <a:t>1-2, 5, 7-8</a:t>
            </a:r>
            <a:endParaRPr sz="2000" baseline="30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COPM (4 studies)</a:t>
            </a:r>
            <a:r>
              <a:rPr lang="en" sz="2000" baseline="30000" dirty="0">
                <a:solidFill>
                  <a:srgbClr val="434343"/>
                </a:solidFill>
                <a:latin typeface="Cambria"/>
                <a:ea typeface="Cambria"/>
                <a:cs typeface="Cambria"/>
                <a:sym typeface="Cambria"/>
              </a:rPr>
              <a:t>1, 4, 9-10</a:t>
            </a:r>
            <a:endParaRPr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PEDI (2 studies)</a:t>
            </a:r>
            <a:r>
              <a:rPr lang="en" sz="2000" baseline="30000" dirty="0">
                <a:solidFill>
                  <a:srgbClr val="434343"/>
                </a:solidFill>
                <a:latin typeface="Cambria"/>
                <a:ea typeface="Cambria"/>
                <a:cs typeface="Cambria"/>
                <a:sym typeface="Cambria"/>
              </a:rPr>
              <a:t>1-2</a:t>
            </a:r>
            <a:endParaRPr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JTTHF (2 studies)</a:t>
            </a:r>
            <a:r>
              <a:rPr lang="en" sz="2000" baseline="30000" dirty="0">
                <a:solidFill>
                  <a:srgbClr val="434343"/>
                </a:solidFill>
                <a:latin typeface="Cambria"/>
                <a:ea typeface="Cambria"/>
                <a:cs typeface="Cambria"/>
                <a:sym typeface="Cambria"/>
              </a:rPr>
              <a:t>1, 8</a:t>
            </a:r>
            <a:endParaRPr sz="2000" dirty="0">
              <a:solidFill>
                <a:srgbClr val="434343"/>
              </a:solidFill>
              <a:latin typeface="Cambria"/>
              <a:ea typeface="Cambria"/>
              <a:cs typeface="Cambria"/>
              <a:sym typeface="Cambria"/>
            </a:endParaRPr>
          </a:p>
        </p:txBody>
      </p:sp>
      <p:sp>
        <p:nvSpPr>
          <p:cNvPr id="227" name="Google Shape;227;p33"/>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20</a:t>
            </a:fld>
            <a:endParaRPr>
              <a:solidFill>
                <a:srgbClr val="5F5F5F"/>
              </a:solidFill>
            </a:endParaRPr>
          </a:p>
        </p:txBody>
      </p:sp>
      <p:pic>
        <p:nvPicPr>
          <p:cNvPr id="228" name="Google Shape;228;p33"/>
          <p:cNvPicPr preferRelativeResize="0"/>
          <p:nvPr/>
        </p:nvPicPr>
        <p:blipFill>
          <a:blip r:embed="rId3">
            <a:alphaModFix/>
          </a:blip>
          <a:stretch>
            <a:fillRect/>
          </a:stretch>
        </p:blipFill>
        <p:spPr>
          <a:xfrm>
            <a:off x="7740450" y="115250"/>
            <a:ext cx="1105950" cy="1463755"/>
          </a:xfrm>
          <a:prstGeom prst="rect">
            <a:avLst/>
          </a:prstGeom>
          <a:noFill/>
          <a:ln>
            <a:noFill/>
          </a:ln>
        </p:spPr>
      </p:pic>
      <p:sp>
        <p:nvSpPr>
          <p:cNvPr id="229" name="Google Shape;229;p33"/>
          <p:cNvSpPr txBox="1"/>
          <p:nvPr/>
        </p:nvSpPr>
        <p:spPr>
          <a:xfrm>
            <a:off x="4492407" y="2488025"/>
            <a:ext cx="4211100" cy="2517600"/>
          </a:xfrm>
          <a:prstGeom prst="rect">
            <a:avLst/>
          </a:prstGeom>
          <a:noFill/>
          <a:ln>
            <a:noFill/>
          </a:ln>
        </p:spPr>
        <p:txBody>
          <a:bodyPr spcFirstLastPara="1" wrap="square" lIns="91425" tIns="91425" rIns="91425" bIns="91425" anchor="t" anchorCtr="0">
            <a:noAutofit/>
          </a:bodyPr>
          <a:lstStyle/>
          <a:p>
            <a:pPr marL="6858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QUEST (2 studies)</a:t>
            </a:r>
            <a:r>
              <a:rPr lang="en" sz="2000" baseline="30000" dirty="0">
                <a:solidFill>
                  <a:srgbClr val="434343"/>
                </a:solidFill>
                <a:latin typeface="Cambria"/>
                <a:ea typeface="Cambria"/>
                <a:cs typeface="Cambria"/>
                <a:sym typeface="Cambria"/>
              </a:rPr>
              <a:t>7-8</a:t>
            </a:r>
            <a:endParaRPr sz="2000" dirty="0">
              <a:solidFill>
                <a:srgbClr val="434343"/>
              </a:solidFill>
              <a:latin typeface="Cambria"/>
              <a:ea typeface="Cambria"/>
              <a:cs typeface="Cambria"/>
              <a:sym typeface="Cambria"/>
            </a:endParaRPr>
          </a:p>
          <a:p>
            <a:pPr marL="6858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ABILIHAND-Kids (2 studies)</a:t>
            </a:r>
            <a:r>
              <a:rPr lang="en" sz="2000" baseline="30000" dirty="0">
                <a:solidFill>
                  <a:srgbClr val="434343"/>
                </a:solidFill>
                <a:latin typeface="Cambria"/>
                <a:ea typeface="Cambria"/>
                <a:cs typeface="Cambria"/>
                <a:sym typeface="Cambria"/>
              </a:rPr>
              <a:t>1-2</a:t>
            </a:r>
            <a:endParaRPr sz="2000" dirty="0">
              <a:solidFill>
                <a:srgbClr val="434343"/>
              </a:solidFill>
              <a:latin typeface="Cambria"/>
              <a:ea typeface="Cambria"/>
              <a:cs typeface="Cambria"/>
              <a:sym typeface="Cambria"/>
            </a:endParaRPr>
          </a:p>
          <a:p>
            <a:pPr marL="6858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LIFE-H (1 study)</a:t>
            </a:r>
            <a:r>
              <a:rPr lang="en" sz="2000" baseline="30000" dirty="0">
                <a:solidFill>
                  <a:srgbClr val="434343"/>
                </a:solidFill>
                <a:latin typeface="Cambria"/>
                <a:ea typeface="Cambria"/>
                <a:cs typeface="Cambria"/>
                <a:sym typeface="Cambria"/>
              </a:rPr>
              <a:t>4</a:t>
            </a:r>
            <a:endParaRPr sz="2000" dirty="0">
              <a:solidFill>
                <a:srgbClr val="434343"/>
              </a:solidFill>
              <a:latin typeface="Cambria"/>
              <a:ea typeface="Cambria"/>
              <a:cs typeface="Cambria"/>
              <a:sym typeface="Cambria"/>
            </a:endParaRPr>
          </a:p>
          <a:p>
            <a:pPr marL="6858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GAS (1 study)</a:t>
            </a:r>
            <a:r>
              <a:rPr lang="en" sz="2000" baseline="30000" dirty="0">
                <a:solidFill>
                  <a:srgbClr val="434343"/>
                </a:solidFill>
                <a:latin typeface="Cambria"/>
                <a:ea typeface="Cambria"/>
                <a:cs typeface="Cambria"/>
                <a:sym typeface="Cambria"/>
              </a:rPr>
              <a:t>8</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4"/>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Results Continued</a:t>
            </a:r>
            <a:r>
              <a:rPr lang="en" sz="3900" baseline="30000">
                <a:latin typeface="Cambria"/>
                <a:ea typeface="Cambria"/>
                <a:cs typeface="Cambria"/>
                <a:sym typeface="Cambria"/>
              </a:rPr>
              <a:t>4-8, 10</a:t>
            </a:r>
            <a:r>
              <a:rPr lang="en" sz="3900">
                <a:latin typeface="Cambria"/>
                <a:ea typeface="Cambria"/>
                <a:cs typeface="Cambria"/>
                <a:sym typeface="Cambria"/>
              </a:rPr>
              <a:t> </a:t>
            </a:r>
            <a:endParaRPr sz="3900"/>
          </a:p>
        </p:txBody>
      </p:sp>
      <p:sp>
        <p:nvSpPr>
          <p:cNvPr id="235" name="Google Shape;235;p34"/>
          <p:cNvSpPr txBox="1">
            <a:spLocks noGrp="1"/>
          </p:cNvSpPr>
          <p:nvPr>
            <p:ph type="body" idx="1"/>
          </p:nvPr>
        </p:nvSpPr>
        <p:spPr>
          <a:xfrm>
            <a:off x="462492" y="1841297"/>
            <a:ext cx="7834841" cy="3071700"/>
          </a:xfrm>
          <a:prstGeom prst="rect">
            <a:avLst/>
          </a:prstGeom>
          <a:noFill/>
          <a:ln>
            <a:noFill/>
          </a:ln>
        </p:spPr>
        <p:txBody>
          <a:bodyPr spcFirstLastPara="1" wrap="square" lIns="91425" tIns="91425" rIns="91425" bIns="91425" anchor="t" anchorCtr="0">
            <a:noAutofit/>
          </a:bodyPr>
          <a:lstStyle/>
          <a:p>
            <a:pPr marL="342900" lvl="0" indent="-373380" algn="l" rtl="0">
              <a:lnSpc>
                <a:spcPct val="115000"/>
              </a:lnSpc>
              <a:spcBef>
                <a:spcPts val="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One study found greater improvements in children with more severe impairments at baseline</a:t>
            </a:r>
            <a:r>
              <a:rPr lang="en" sz="2000" baseline="30000" dirty="0">
                <a:solidFill>
                  <a:srgbClr val="434343"/>
                </a:solidFill>
                <a:latin typeface="Cambria"/>
                <a:ea typeface="Cambria"/>
                <a:cs typeface="Cambria"/>
                <a:sym typeface="Cambria"/>
              </a:rPr>
              <a:t>5</a:t>
            </a:r>
            <a:endParaRPr sz="2000" dirty="0">
              <a:solidFill>
                <a:srgbClr val="434343"/>
              </a:solidFill>
              <a:latin typeface="Cambria"/>
              <a:ea typeface="Cambria"/>
              <a:cs typeface="Cambria"/>
              <a:sym typeface="Cambria"/>
            </a:endParaRPr>
          </a:p>
          <a:p>
            <a:pPr marL="342900" lvl="0" indent="-373380" algn="l" rtl="0">
              <a:lnSpc>
                <a:spcPct val="115000"/>
              </a:lnSpc>
              <a:spcBef>
                <a:spcPts val="100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Six studies compared BIT to constraint-induced movement therapy (CIMT)</a:t>
            </a:r>
            <a:r>
              <a:rPr lang="en" sz="2000" baseline="30000" dirty="0">
                <a:solidFill>
                  <a:srgbClr val="434343"/>
                </a:solidFill>
                <a:latin typeface="Cambria"/>
                <a:ea typeface="Cambria"/>
                <a:cs typeface="Cambria"/>
                <a:sym typeface="Cambria"/>
              </a:rPr>
              <a:t>4-8, 10</a:t>
            </a:r>
            <a:endParaRPr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Significant improvements in both group with no significant differences between groups</a:t>
            </a:r>
            <a:endParaRPr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Greater carryover to functional tasks seen in BIT group</a:t>
            </a:r>
            <a:endParaRPr sz="2000" dirty="0">
              <a:solidFill>
                <a:srgbClr val="434343"/>
              </a:solidFill>
              <a:latin typeface="Cambria"/>
              <a:ea typeface="Cambria"/>
              <a:cs typeface="Cambria"/>
              <a:sym typeface="Cambria"/>
            </a:endParaRPr>
          </a:p>
          <a:p>
            <a:pPr marL="0" lvl="0" indent="0" algn="l" rtl="0">
              <a:lnSpc>
                <a:spcPct val="115000"/>
              </a:lnSpc>
              <a:spcBef>
                <a:spcPts val="0"/>
              </a:spcBef>
              <a:spcAft>
                <a:spcPts val="0"/>
              </a:spcAft>
              <a:buNone/>
            </a:pPr>
            <a:endParaRPr sz="2400" dirty="0">
              <a:solidFill>
                <a:srgbClr val="434343"/>
              </a:solidFill>
              <a:latin typeface="Cambria"/>
              <a:ea typeface="Cambria"/>
              <a:cs typeface="Cambria"/>
              <a:sym typeface="Cambria"/>
            </a:endParaRPr>
          </a:p>
        </p:txBody>
      </p:sp>
      <p:sp>
        <p:nvSpPr>
          <p:cNvPr id="236" name="Google Shape;236;p34"/>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21</a:t>
            </a:fld>
            <a:endParaRPr>
              <a:solidFill>
                <a:srgbClr val="5F5F5F"/>
              </a:solidFill>
            </a:endParaRPr>
          </a:p>
        </p:txBody>
      </p:sp>
      <p:pic>
        <p:nvPicPr>
          <p:cNvPr id="237" name="Google Shape;237;p34"/>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35"/>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Conclusion</a:t>
            </a:r>
            <a:endParaRPr sz="3900"/>
          </a:p>
        </p:txBody>
      </p:sp>
      <p:sp>
        <p:nvSpPr>
          <p:cNvPr id="243" name="Google Shape;243;p35"/>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22</a:t>
            </a:fld>
            <a:endParaRPr>
              <a:solidFill>
                <a:srgbClr val="5F5F5F"/>
              </a:solidFill>
            </a:endParaRPr>
          </a:p>
        </p:txBody>
      </p:sp>
      <p:pic>
        <p:nvPicPr>
          <p:cNvPr id="244" name="Google Shape;244;p35"/>
          <p:cNvPicPr preferRelativeResize="0"/>
          <p:nvPr/>
        </p:nvPicPr>
        <p:blipFill>
          <a:blip r:embed="rId3">
            <a:alphaModFix/>
          </a:blip>
          <a:stretch>
            <a:fillRect/>
          </a:stretch>
        </p:blipFill>
        <p:spPr>
          <a:xfrm>
            <a:off x="7740450" y="115250"/>
            <a:ext cx="1105950" cy="1463755"/>
          </a:xfrm>
          <a:prstGeom prst="rect">
            <a:avLst/>
          </a:prstGeom>
          <a:noFill/>
          <a:ln>
            <a:noFill/>
          </a:ln>
        </p:spPr>
      </p:pic>
      <p:sp>
        <p:nvSpPr>
          <p:cNvPr id="245" name="Google Shape;245;p35"/>
          <p:cNvSpPr txBox="1"/>
          <p:nvPr/>
        </p:nvSpPr>
        <p:spPr>
          <a:xfrm>
            <a:off x="384855" y="1840622"/>
            <a:ext cx="8008200" cy="3000000"/>
          </a:xfrm>
          <a:prstGeom prst="rect">
            <a:avLst/>
          </a:prstGeom>
          <a:noFill/>
          <a:ln>
            <a:noFill/>
          </a:ln>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There is moderate to strong evidence to support the use of bimanual intensive training to improve upper limb and hand function in children with cerebral palsy</a:t>
            </a:r>
            <a:endParaRPr sz="2000" dirty="0">
              <a:solidFill>
                <a:srgbClr val="434343"/>
              </a:solidFill>
              <a:latin typeface="Cambria"/>
              <a:ea typeface="Cambria"/>
              <a:cs typeface="Cambria"/>
              <a:sym typeface="Cambria"/>
            </a:endParaRPr>
          </a:p>
          <a:p>
            <a:pPr marL="457200" lvl="0" indent="-381000" algn="l" rtl="0">
              <a:lnSpc>
                <a:spcPct val="115000"/>
              </a:lnSpc>
              <a:spcBef>
                <a:spcPts val="100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Optimal treatment parameters cannot be concluded</a:t>
            </a:r>
            <a:endParaRPr sz="2000" dirty="0">
              <a:solidFill>
                <a:srgbClr val="434343"/>
              </a:solidFill>
              <a:latin typeface="Cambria"/>
              <a:ea typeface="Cambria"/>
              <a:cs typeface="Cambria"/>
              <a:sym typeface="Cambria"/>
            </a:endParaRPr>
          </a:p>
          <a:p>
            <a:pPr marL="914400" lvl="1" indent="-381000" algn="l" rtl="0">
              <a:lnSpc>
                <a:spcPct val="115000"/>
              </a:lnSpc>
              <a:spcBef>
                <a:spcPts val="0"/>
              </a:spcBef>
              <a:spcAft>
                <a:spcPts val="0"/>
              </a:spcAft>
              <a:buClr>
                <a:srgbClr val="434343"/>
              </a:buClr>
              <a:buSzPct val="110000"/>
              <a:buFont typeface="Cambria"/>
              <a:buChar char="○"/>
            </a:pPr>
            <a:r>
              <a:rPr lang="en" sz="2000" dirty="0">
                <a:solidFill>
                  <a:srgbClr val="434343"/>
                </a:solidFill>
                <a:latin typeface="Cambria"/>
                <a:ea typeface="Cambria"/>
                <a:cs typeface="Cambria"/>
                <a:sym typeface="Cambria"/>
              </a:rPr>
              <a:t> At least 60 hours to show significant improvements</a:t>
            </a:r>
            <a:endParaRP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6"/>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Clinical Relevance</a:t>
            </a:r>
            <a:endParaRPr sz="3900"/>
          </a:p>
        </p:txBody>
      </p:sp>
      <p:sp>
        <p:nvSpPr>
          <p:cNvPr id="251" name="Google Shape;251;p36"/>
          <p:cNvSpPr txBox="1">
            <a:spLocks noGrp="1"/>
          </p:cNvSpPr>
          <p:nvPr>
            <p:ph type="body" idx="1"/>
          </p:nvPr>
        </p:nvSpPr>
        <p:spPr>
          <a:xfrm>
            <a:off x="387172" y="1849953"/>
            <a:ext cx="7928977" cy="3399900"/>
          </a:xfrm>
          <a:prstGeom prst="rect">
            <a:avLst/>
          </a:prstGeom>
          <a:noFill/>
          <a:ln>
            <a:noFill/>
          </a:ln>
        </p:spPr>
        <p:txBody>
          <a:bodyPr spcFirstLastPara="1" wrap="square" lIns="91425" tIns="91425" rIns="91425" bIns="91425" anchor="t" anchorCtr="0">
            <a:noAutofit/>
          </a:bodyPr>
          <a:lstStyle/>
          <a:p>
            <a:pPr lvl="0" indent="-381000">
              <a:buClr>
                <a:srgbClr val="434343"/>
              </a:buClr>
              <a:buSzPct val="110000"/>
              <a:buFont typeface="Wingdings" charset="2"/>
              <a:buChar char=""/>
            </a:pPr>
            <a:r>
              <a:rPr lang="en-US" sz="2000" dirty="0">
                <a:solidFill>
                  <a:srgbClr val="434343"/>
                </a:solidFill>
                <a:latin typeface="Cambria"/>
                <a:ea typeface="Cambria"/>
                <a:cs typeface="Cambria"/>
                <a:sym typeface="Cambria"/>
              </a:rPr>
              <a:t>Most functional activities require bimanual upper limb use, therefore BIT is more task specific </a:t>
            </a:r>
          </a:p>
          <a:p>
            <a:pPr lvl="0" indent="-381000">
              <a:buClr>
                <a:srgbClr val="434343"/>
              </a:buClr>
              <a:buSzPct val="110000"/>
              <a:buFont typeface="Wingdings" charset="2"/>
              <a:buChar char=""/>
            </a:pPr>
            <a:r>
              <a:rPr lang="en-US" sz="2000" dirty="0">
                <a:solidFill>
                  <a:srgbClr val="434343"/>
                </a:solidFill>
                <a:latin typeface="Cambria"/>
                <a:ea typeface="Cambria"/>
                <a:cs typeface="Cambria"/>
                <a:sym typeface="Cambria"/>
              </a:rPr>
              <a:t>BIT may be better tolerated than CIMT due to lack of restraint</a:t>
            </a:r>
          </a:p>
          <a:p>
            <a:pPr lvl="0" indent="-381000">
              <a:buClr>
                <a:srgbClr val="434343"/>
              </a:buClr>
              <a:buSzPct val="110000"/>
              <a:buFont typeface="Wingdings" charset="2"/>
              <a:buChar char=""/>
            </a:pPr>
            <a:r>
              <a:rPr lang="en-US" sz="2000" dirty="0">
                <a:solidFill>
                  <a:srgbClr val="434343"/>
                </a:solidFill>
                <a:latin typeface="Cambria"/>
                <a:ea typeface="Cambria"/>
                <a:cs typeface="Cambria"/>
                <a:sym typeface="Cambria"/>
              </a:rPr>
              <a:t>Inexpensive and does not require special equipment</a:t>
            </a:r>
          </a:p>
          <a:p>
            <a:pPr lvl="0" indent="-381000">
              <a:buClr>
                <a:srgbClr val="434343"/>
              </a:buClr>
              <a:buSzPct val="110000"/>
              <a:buFont typeface="Wingdings" charset="2"/>
              <a:buChar char=""/>
            </a:pPr>
            <a:r>
              <a:rPr lang="en-US" sz="2000" dirty="0">
                <a:solidFill>
                  <a:srgbClr val="434343"/>
                </a:solidFill>
                <a:latin typeface="Cambria"/>
                <a:ea typeface="Cambria"/>
                <a:cs typeface="Cambria"/>
                <a:sym typeface="Cambria"/>
              </a:rPr>
              <a:t>Can be done in a variety of settings</a:t>
            </a:r>
          </a:p>
          <a:p>
            <a:pPr lvl="1" indent="-381000">
              <a:spcBef>
                <a:spcPts val="0"/>
              </a:spcBef>
              <a:buClr>
                <a:srgbClr val="434343"/>
              </a:buClr>
              <a:buSzPct val="110000"/>
              <a:buFont typeface="Cambria"/>
              <a:buChar char="○"/>
            </a:pPr>
            <a:r>
              <a:rPr lang="en-US" sz="2000" dirty="0">
                <a:solidFill>
                  <a:srgbClr val="434343"/>
                </a:solidFill>
                <a:latin typeface="Cambria"/>
                <a:ea typeface="Cambria"/>
                <a:cs typeface="Cambria"/>
                <a:sym typeface="Cambria"/>
              </a:rPr>
              <a:t>Home, school, camp, outpatient</a:t>
            </a:r>
            <a:endParaRPr lang="en-US" sz="2000" dirty="0"/>
          </a:p>
          <a:p>
            <a:pPr marL="76200" indent="0">
              <a:buClr>
                <a:srgbClr val="434343"/>
              </a:buClr>
              <a:buSzPct val="110000"/>
              <a:buNone/>
            </a:pPr>
            <a:endParaRPr lang="en-US" sz="2400" dirty="0">
              <a:solidFill>
                <a:srgbClr val="434343"/>
              </a:solidFill>
              <a:latin typeface="Cambria"/>
              <a:ea typeface="Cambria"/>
              <a:cs typeface="Cambria"/>
              <a:sym typeface="Cambria"/>
            </a:endParaRPr>
          </a:p>
        </p:txBody>
      </p:sp>
      <p:sp>
        <p:nvSpPr>
          <p:cNvPr id="252" name="Google Shape;252;p3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23</a:t>
            </a:fld>
            <a:endParaRPr>
              <a:solidFill>
                <a:srgbClr val="5F5F5F"/>
              </a:solidFill>
            </a:endParaRPr>
          </a:p>
        </p:txBody>
      </p:sp>
      <p:pic>
        <p:nvPicPr>
          <p:cNvPr id="253" name="Google Shape;253;p36"/>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7"/>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Limitations</a:t>
            </a:r>
            <a:endParaRPr sz="3900"/>
          </a:p>
        </p:txBody>
      </p:sp>
      <p:sp>
        <p:nvSpPr>
          <p:cNvPr id="259" name="Google Shape;259;p37"/>
          <p:cNvSpPr txBox="1">
            <a:spLocks noGrp="1"/>
          </p:cNvSpPr>
          <p:nvPr>
            <p:ph type="body" idx="1"/>
          </p:nvPr>
        </p:nvSpPr>
        <p:spPr>
          <a:xfrm>
            <a:off x="404505" y="1839247"/>
            <a:ext cx="8222100" cy="3138900"/>
          </a:xfrm>
          <a:prstGeom prst="rect">
            <a:avLst/>
          </a:prstGeom>
          <a:noFill/>
          <a:ln>
            <a:noFill/>
          </a:ln>
        </p:spPr>
        <p:txBody>
          <a:bodyPr spcFirstLastPara="1" wrap="square" lIns="91425" tIns="91425" rIns="91425" bIns="91425" anchor="t" anchorCtr="0">
            <a:noAutofit/>
          </a:bodyPr>
          <a:lstStyle/>
          <a:p>
            <a:pPr marL="457200" lvl="0" indent="-398780" algn="l" rtl="0">
              <a:lnSpc>
                <a:spcPct val="115000"/>
              </a:lnSpc>
              <a:spcBef>
                <a:spcPts val="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Small sample sizes</a:t>
            </a:r>
            <a:endParaRPr sz="2000" dirty="0"/>
          </a:p>
          <a:p>
            <a:pPr marL="457200" lvl="0" indent="-398780" algn="l" rtl="0">
              <a:lnSpc>
                <a:spcPct val="115000"/>
              </a:lnSpc>
              <a:spcBef>
                <a:spcPts val="100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Variety of outcome measures</a:t>
            </a:r>
            <a:endParaRPr sz="2000" dirty="0"/>
          </a:p>
          <a:p>
            <a:pPr marL="457200" lvl="0" indent="-398780" algn="l" rtl="0">
              <a:lnSpc>
                <a:spcPct val="115000"/>
              </a:lnSpc>
              <a:spcBef>
                <a:spcPts val="100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Lack of long-term follow-up</a:t>
            </a:r>
            <a:endParaRPr sz="2000" dirty="0"/>
          </a:p>
          <a:p>
            <a:pPr marL="457200" lvl="0" indent="-398780" algn="l" rtl="0">
              <a:lnSpc>
                <a:spcPct val="115000"/>
              </a:lnSpc>
              <a:spcBef>
                <a:spcPts val="100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Multiple studies performed by the same group of researchers</a:t>
            </a:r>
            <a:endParaRPr sz="2000" dirty="0">
              <a:solidFill>
                <a:srgbClr val="434343"/>
              </a:solidFill>
              <a:latin typeface="Cambria"/>
              <a:ea typeface="Cambria"/>
              <a:cs typeface="Cambria"/>
              <a:sym typeface="Cambria"/>
            </a:endParaRPr>
          </a:p>
          <a:p>
            <a:pPr marL="457200" lvl="0" indent="-398780" algn="l" rtl="0">
              <a:lnSpc>
                <a:spcPct val="115000"/>
              </a:lnSpc>
              <a:spcBef>
                <a:spcPts val="1000"/>
              </a:spcBef>
              <a:spcAft>
                <a:spcPts val="1000"/>
              </a:spcAft>
              <a:buClr>
                <a:srgbClr val="434343"/>
              </a:buClr>
              <a:buSzPct val="110000"/>
              <a:buFont typeface="Wingdings" charset="2"/>
              <a:buChar char=""/>
            </a:pPr>
            <a:r>
              <a:rPr lang="en" sz="2000" dirty="0">
                <a:solidFill>
                  <a:srgbClr val="434343"/>
                </a:solidFill>
                <a:latin typeface="Cambria"/>
                <a:ea typeface="Cambria"/>
                <a:cs typeface="Cambria"/>
                <a:sym typeface="Cambria"/>
              </a:rPr>
              <a:t>Limited number of databases searched</a:t>
            </a:r>
            <a:endParaRPr sz="2000" dirty="0">
              <a:solidFill>
                <a:srgbClr val="434343"/>
              </a:solidFill>
              <a:latin typeface="Cambria"/>
              <a:ea typeface="Cambria"/>
              <a:cs typeface="Cambria"/>
              <a:sym typeface="Cambria"/>
            </a:endParaRPr>
          </a:p>
        </p:txBody>
      </p:sp>
      <p:sp>
        <p:nvSpPr>
          <p:cNvPr id="260" name="Google Shape;260;p37"/>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24</a:t>
            </a:fld>
            <a:endParaRPr>
              <a:solidFill>
                <a:srgbClr val="5F5F5F"/>
              </a:solidFill>
            </a:endParaRPr>
          </a:p>
        </p:txBody>
      </p:sp>
      <p:pic>
        <p:nvPicPr>
          <p:cNvPr id="261" name="Google Shape;261;p37"/>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8"/>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Future Research</a:t>
            </a:r>
            <a:endParaRPr sz="3900"/>
          </a:p>
        </p:txBody>
      </p:sp>
      <p:sp>
        <p:nvSpPr>
          <p:cNvPr id="267" name="Google Shape;267;p38"/>
          <p:cNvSpPr txBox="1">
            <a:spLocks noGrp="1"/>
          </p:cNvSpPr>
          <p:nvPr>
            <p:ph type="body" idx="1"/>
          </p:nvPr>
        </p:nvSpPr>
        <p:spPr>
          <a:xfrm>
            <a:off x="406042" y="1844526"/>
            <a:ext cx="7834847" cy="3204300"/>
          </a:xfrm>
          <a:prstGeom prst="rect">
            <a:avLst/>
          </a:prstGeom>
          <a:noFill/>
          <a:ln>
            <a:noFill/>
          </a:ln>
        </p:spPr>
        <p:txBody>
          <a:bodyPr spcFirstLastPara="1" wrap="square" lIns="91425" tIns="91425" rIns="91425" bIns="91425" anchor="t" anchorCtr="0">
            <a:noAutofit/>
          </a:bodyPr>
          <a:lstStyle/>
          <a:p>
            <a:pPr lvl="0" indent="-398780">
              <a:buClr>
                <a:srgbClr val="434343"/>
              </a:buClr>
              <a:buSzPct val="110000"/>
              <a:buFont typeface="Wingdings" charset="2"/>
              <a:buChar char=""/>
            </a:pPr>
            <a:r>
              <a:rPr lang="en-US" sz="2000" dirty="0">
                <a:solidFill>
                  <a:srgbClr val="434343"/>
                </a:solidFill>
                <a:latin typeface="Cambria"/>
                <a:ea typeface="Cambria"/>
                <a:cs typeface="Cambria"/>
                <a:sym typeface="Cambria"/>
              </a:rPr>
              <a:t>Long-term outcomes</a:t>
            </a:r>
            <a:endParaRPr lang="en-US" sz="2000" dirty="0">
              <a:latin typeface="Cambria"/>
              <a:cs typeface="Cambria"/>
            </a:endParaRPr>
          </a:p>
          <a:p>
            <a:pPr lvl="0" indent="-398780">
              <a:spcBef>
                <a:spcPts val="1000"/>
              </a:spcBef>
              <a:buClr>
                <a:srgbClr val="434343"/>
              </a:buClr>
              <a:buSzPct val="110000"/>
              <a:buFont typeface="Wingdings" charset="2"/>
              <a:buChar char=""/>
            </a:pPr>
            <a:r>
              <a:rPr lang="en-US" sz="2000" dirty="0">
                <a:solidFill>
                  <a:srgbClr val="434343"/>
                </a:solidFill>
                <a:latin typeface="Cambria"/>
                <a:ea typeface="Cambria"/>
                <a:cs typeface="Cambria"/>
                <a:sym typeface="Cambria"/>
              </a:rPr>
              <a:t>Most effective treatment parameters</a:t>
            </a:r>
            <a:endParaRPr lang="en-US" sz="2000" dirty="0">
              <a:latin typeface="Cambria"/>
              <a:cs typeface="Cambria"/>
            </a:endParaRPr>
          </a:p>
          <a:p>
            <a:pPr lvl="0" indent="-398780">
              <a:spcBef>
                <a:spcPts val="1000"/>
              </a:spcBef>
              <a:buClr>
                <a:srgbClr val="434343"/>
              </a:buClr>
              <a:buSzPct val="110000"/>
              <a:buFont typeface="Wingdings" charset="2"/>
              <a:buChar char=""/>
            </a:pPr>
            <a:r>
              <a:rPr lang="en-US" sz="2000" dirty="0">
                <a:solidFill>
                  <a:srgbClr val="434343"/>
                </a:solidFill>
                <a:latin typeface="Cambria"/>
                <a:ea typeface="Cambria"/>
                <a:cs typeface="Cambria"/>
                <a:sym typeface="Cambria"/>
              </a:rPr>
              <a:t>Optimal age for beginning intervention</a:t>
            </a:r>
          </a:p>
          <a:p>
            <a:pPr marL="457200" lvl="0" indent="-381000" algn="l" rtl="0">
              <a:lnSpc>
                <a:spcPct val="115000"/>
              </a:lnSpc>
              <a:spcBef>
                <a:spcPts val="1000"/>
              </a:spcBef>
              <a:spcAft>
                <a:spcPts val="1000"/>
              </a:spcAft>
              <a:buClr>
                <a:srgbClr val="434343"/>
              </a:buClr>
              <a:buSzPts val="2400"/>
              <a:buFont typeface="Cambria"/>
              <a:buChar char="❏"/>
            </a:pPr>
            <a:endParaRPr sz="2000" dirty="0">
              <a:solidFill>
                <a:srgbClr val="434343"/>
              </a:solidFill>
              <a:latin typeface="Cambria"/>
              <a:ea typeface="Cambria"/>
              <a:cs typeface="Cambria"/>
              <a:sym typeface="Cambria"/>
            </a:endParaRPr>
          </a:p>
        </p:txBody>
      </p:sp>
      <p:sp>
        <p:nvSpPr>
          <p:cNvPr id="268" name="Google Shape;268;p3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25</a:t>
            </a:fld>
            <a:endParaRPr>
              <a:solidFill>
                <a:srgbClr val="5F5F5F"/>
              </a:solidFill>
            </a:endParaRPr>
          </a:p>
        </p:txBody>
      </p:sp>
      <p:pic>
        <p:nvPicPr>
          <p:cNvPr id="269" name="Google Shape;269;p38"/>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39"/>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Take Home Message</a:t>
            </a:r>
            <a:endParaRPr sz="3900"/>
          </a:p>
        </p:txBody>
      </p:sp>
      <p:sp>
        <p:nvSpPr>
          <p:cNvPr id="275" name="Google Shape;275;p39"/>
          <p:cNvSpPr txBox="1">
            <a:spLocks noGrp="1"/>
          </p:cNvSpPr>
          <p:nvPr>
            <p:ph type="body" idx="1"/>
          </p:nvPr>
        </p:nvSpPr>
        <p:spPr>
          <a:xfrm>
            <a:off x="374363" y="1845125"/>
            <a:ext cx="7958667" cy="3204300"/>
          </a:xfrm>
          <a:prstGeom prst="rect">
            <a:avLst/>
          </a:prstGeom>
          <a:noFill/>
          <a:ln>
            <a:noFill/>
          </a:ln>
        </p:spPr>
        <p:txBody>
          <a:bodyPr spcFirstLastPara="1" wrap="square" lIns="91425" tIns="91425" rIns="91425" bIns="91425" anchor="t" anchorCtr="0">
            <a:noAutofit/>
          </a:bodyPr>
          <a:lstStyle/>
          <a:p>
            <a:pPr marL="457200" lvl="0" indent="-381000" algn="l" rtl="0">
              <a:lnSpc>
                <a:spcPct val="115000"/>
              </a:lnSpc>
              <a:spcBef>
                <a:spcPts val="100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BIT has been shown to lead to significant improvements in upper limb function in children with cerebral palsy</a:t>
            </a:r>
            <a:endParaRPr sz="2000" dirty="0">
              <a:solidFill>
                <a:srgbClr val="434343"/>
              </a:solidFill>
              <a:latin typeface="Cambria"/>
              <a:ea typeface="Cambria"/>
              <a:cs typeface="Cambria"/>
              <a:sym typeface="Cambria"/>
            </a:endParaRPr>
          </a:p>
          <a:p>
            <a:pPr marL="457200" lvl="0" indent="-381000" algn="l" rtl="0">
              <a:lnSpc>
                <a:spcPct val="115000"/>
              </a:lnSpc>
              <a:spcBef>
                <a:spcPts val="100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BIT is safe, inexpensive, and easy to administer</a:t>
            </a:r>
            <a:endParaRPr sz="2000" dirty="0">
              <a:solidFill>
                <a:srgbClr val="434343"/>
              </a:solidFill>
              <a:latin typeface="Cambria"/>
              <a:ea typeface="Cambria"/>
              <a:cs typeface="Cambria"/>
              <a:sym typeface="Cambria"/>
            </a:endParaRPr>
          </a:p>
          <a:p>
            <a:pPr marL="457200" lvl="0" indent="-381000" algn="l" rtl="0">
              <a:lnSpc>
                <a:spcPct val="115000"/>
              </a:lnSpc>
              <a:spcBef>
                <a:spcPts val="1000"/>
              </a:spcBef>
              <a:spcAft>
                <a:spcPts val="1000"/>
              </a:spcAft>
              <a:buClr>
                <a:srgbClr val="434343"/>
              </a:buClr>
              <a:buSzPct val="110000"/>
              <a:buFont typeface="Wingdings" charset="2"/>
              <a:buChar char=""/>
            </a:pPr>
            <a:r>
              <a:rPr lang="en" sz="2000" dirty="0">
                <a:solidFill>
                  <a:srgbClr val="434343"/>
                </a:solidFill>
                <a:latin typeface="Cambria"/>
                <a:ea typeface="Cambria"/>
                <a:cs typeface="Cambria"/>
                <a:sym typeface="Cambria"/>
              </a:rPr>
              <a:t>Clinicians should consider incorporating BIT for functional tasks when working with this population</a:t>
            </a:r>
            <a:endParaRPr sz="2000" dirty="0">
              <a:solidFill>
                <a:srgbClr val="434343"/>
              </a:solidFill>
              <a:latin typeface="Cambria"/>
              <a:ea typeface="Cambria"/>
              <a:cs typeface="Cambria"/>
              <a:sym typeface="Cambria"/>
            </a:endParaRPr>
          </a:p>
        </p:txBody>
      </p:sp>
      <p:sp>
        <p:nvSpPr>
          <p:cNvPr id="276" name="Google Shape;276;p39"/>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26</a:t>
            </a:fld>
            <a:endParaRPr>
              <a:solidFill>
                <a:srgbClr val="5F5F5F"/>
              </a:solidFill>
            </a:endParaRPr>
          </a:p>
        </p:txBody>
      </p:sp>
      <p:pic>
        <p:nvPicPr>
          <p:cNvPr id="277" name="Google Shape;277;p39"/>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40"/>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Acknowledgements</a:t>
            </a:r>
            <a:endParaRPr sz="3900"/>
          </a:p>
        </p:txBody>
      </p:sp>
      <p:sp>
        <p:nvSpPr>
          <p:cNvPr id="283" name="Google Shape;283;p40"/>
          <p:cNvSpPr txBox="1">
            <a:spLocks noGrp="1"/>
          </p:cNvSpPr>
          <p:nvPr>
            <p:ph type="body" idx="1"/>
          </p:nvPr>
        </p:nvSpPr>
        <p:spPr>
          <a:xfrm>
            <a:off x="460561" y="1711300"/>
            <a:ext cx="8222100" cy="2995662"/>
          </a:xfrm>
          <a:prstGeom prst="rect">
            <a:avLst/>
          </a:prstGeom>
          <a:noFill/>
          <a:ln>
            <a:noFill/>
          </a:ln>
        </p:spPr>
        <p:txBody>
          <a:bodyPr spcFirstLastPara="1" wrap="square" lIns="91425" tIns="91425" rIns="91425" bIns="91425" anchor="t" anchorCtr="0">
            <a:noAutofit/>
          </a:bodyPr>
          <a:lstStyle/>
          <a:p>
            <a:pPr marL="0" lvl="0" indent="0">
              <a:buSzPts val="3500"/>
              <a:buNone/>
            </a:pPr>
            <a:r>
              <a:rPr lang="en-US" sz="3200" dirty="0">
                <a:solidFill>
                  <a:srgbClr val="434343"/>
                </a:solidFill>
                <a:latin typeface="Cambria"/>
                <a:ea typeface="Cambria"/>
                <a:cs typeface="Cambria"/>
                <a:sym typeface="Cambria"/>
              </a:rPr>
              <a:t>Thank you!</a:t>
            </a:r>
            <a:endParaRPr lang="en-US" sz="3200" dirty="0"/>
          </a:p>
          <a:p>
            <a:pPr lvl="0" indent="-360680">
              <a:lnSpc>
                <a:spcPct val="100000"/>
              </a:lnSpc>
              <a:spcBef>
                <a:spcPts val="1000"/>
              </a:spcBef>
              <a:buClr>
                <a:srgbClr val="434343"/>
              </a:buClr>
              <a:buSzPts val="2200"/>
              <a:buFont typeface="Wingdings" charset="2"/>
              <a:buChar char=""/>
            </a:pPr>
            <a:r>
              <a:rPr lang="en-US" sz="2000" dirty="0">
                <a:solidFill>
                  <a:srgbClr val="434343"/>
                </a:solidFill>
                <a:latin typeface="Cambria"/>
                <a:ea typeface="Cambria"/>
                <a:cs typeface="Cambria"/>
                <a:sym typeface="Cambria"/>
              </a:rPr>
              <a:t>Dr. Jennifer Schwartz PT, DPT, Board-Certified Clinical Specialist in Neurologic PT</a:t>
            </a:r>
            <a:endParaRPr lang="en-US" sz="2000" dirty="0">
              <a:latin typeface="Cambria"/>
              <a:cs typeface="Cambria"/>
            </a:endParaRPr>
          </a:p>
          <a:p>
            <a:pPr lvl="0" indent="-360680">
              <a:lnSpc>
                <a:spcPct val="100000"/>
              </a:lnSpc>
              <a:spcBef>
                <a:spcPts val="1000"/>
              </a:spcBef>
              <a:buClr>
                <a:srgbClr val="434343"/>
              </a:buClr>
              <a:buSzPts val="2200"/>
              <a:buFont typeface="Wingdings" charset="2"/>
              <a:buChar char=""/>
            </a:pPr>
            <a:r>
              <a:rPr lang="en-US" sz="2000" dirty="0">
                <a:solidFill>
                  <a:srgbClr val="434343"/>
                </a:solidFill>
                <a:latin typeface="Cambria"/>
                <a:ea typeface="Cambria"/>
                <a:cs typeface="Cambria"/>
                <a:sym typeface="Cambria"/>
              </a:rPr>
              <a:t>Dr. Megan Conklin PT, DPT, Board-Certified Clinical Specialist in Pediatric PT</a:t>
            </a:r>
            <a:endParaRPr lang="en-US" sz="2000" dirty="0">
              <a:latin typeface="Cambria"/>
              <a:cs typeface="Cambria"/>
            </a:endParaRPr>
          </a:p>
          <a:p>
            <a:pPr lvl="0" indent="-360680">
              <a:lnSpc>
                <a:spcPct val="100000"/>
              </a:lnSpc>
              <a:spcBef>
                <a:spcPts val="1000"/>
              </a:spcBef>
              <a:buClr>
                <a:srgbClr val="434343"/>
              </a:buClr>
              <a:buSzPts val="2200"/>
              <a:buFont typeface="Wingdings" charset="2"/>
              <a:buChar char=""/>
            </a:pPr>
            <a:r>
              <a:rPr lang="en-US" sz="2000" dirty="0">
                <a:solidFill>
                  <a:srgbClr val="434343"/>
                </a:solidFill>
                <a:latin typeface="Cambria"/>
                <a:ea typeface="Cambria"/>
                <a:cs typeface="Cambria"/>
                <a:sym typeface="Cambria"/>
              </a:rPr>
              <a:t>Dr. Tracey Collins PT, DPT, Board-Certified Clinical Specialist in Geriatric PT</a:t>
            </a:r>
          </a:p>
          <a:p>
            <a:pPr lvl="0" indent="-360680">
              <a:lnSpc>
                <a:spcPct val="100000"/>
              </a:lnSpc>
              <a:spcBef>
                <a:spcPts val="1000"/>
              </a:spcBef>
              <a:buClr>
                <a:srgbClr val="434343"/>
              </a:buClr>
              <a:buSzPts val="2200"/>
              <a:buFont typeface="Wingdings" charset="2"/>
              <a:buChar char=""/>
            </a:pPr>
            <a:r>
              <a:rPr lang="en-US" sz="2000" dirty="0">
                <a:solidFill>
                  <a:srgbClr val="434343"/>
                </a:solidFill>
                <a:latin typeface="Cambria"/>
                <a:ea typeface="Cambria"/>
                <a:cs typeface="Cambria"/>
                <a:sym typeface="Cambria"/>
              </a:rPr>
              <a:t>DPT Faculty and Students</a:t>
            </a:r>
          </a:p>
          <a:p>
            <a:pPr marL="48260" lvl="0" indent="0" algn="l" rtl="0">
              <a:lnSpc>
                <a:spcPct val="115000"/>
              </a:lnSpc>
              <a:spcBef>
                <a:spcPts val="0"/>
              </a:spcBef>
              <a:spcAft>
                <a:spcPts val="0"/>
              </a:spcAft>
              <a:buClr>
                <a:srgbClr val="434343"/>
              </a:buClr>
              <a:buSzPct val="110000"/>
              <a:buNone/>
            </a:pPr>
            <a:endParaRPr sz="2000" dirty="0"/>
          </a:p>
        </p:txBody>
      </p:sp>
      <p:sp>
        <p:nvSpPr>
          <p:cNvPr id="284" name="Google Shape;284;p4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27</a:t>
            </a:fld>
            <a:endParaRPr>
              <a:solidFill>
                <a:srgbClr val="5F5F5F"/>
              </a:solidFill>
            </a:endParaRPr>
          </a:p>
        </p:txBody>
      </p:sp>
      <p:pic>
        <p:nvPicPr>
          <p:cNvPr id="285" name="Google Shape;285;p40"/>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References</a:t>
            </a:r>
            <a:endParaRPr sz="3900"/>
          </a:p>
        </p:txBody>
      </p:sp>
      <p:sp>
        <p:nvSpPr>
          <p:cNvPr id="292" name="Google Shape;292;p41"/>
          <p:cNvSpPr txBox="1">
            <a:spLocks noGrp="1"/>
          </p:cNvSpPr>
          <p:nvPr>
            <p:ph type="body" idx="1"/>
          </p:nvPr>
        </p:nvSpPr>
        <p:spPr>
          <a:xfrm>
            <a:off x="95693" y="1682994"/>
            <a:ext cx="8846288" cy="3692087"/>
          </a:xfrm>
          <a:prstGeom prst="rect">
            <a:avLst/>
          </a:prstGeom>
          <a:noFill/>
          <a:ln>
            <a:noFill/>
          </a:ln>
        </p:spPr>
        <p:txBody>
          <a:bodyPr spcFirstLastPara="1" wrap="square" lIns="91425" tIns="91425" rIns="91425" bIns="91425" anchor="t" anchorCtr="0">
            <a:noAutofit/>
          </a:bodyPr>
          <a:lstStyle/>
          <a:p>
            <a:pPr marL="457200" lvl="0" indent="-292100" algn="l" rtl="0">
              <a:spcBef>
                <a:spcPts val="0"/>
              </a:spcBef>
              <a:spcAft>
                <a:spcPts val="0"/>
              </a:spcAft>
              <a:buClr>
                <a:srgbClr val="434343"/>
              </a:buClr>
              <a:buSzPts val="1000"/>
              <a:buFont typeface="Times New Roman"/>
              <a:buAutoNum type="arabicPeriod"/>
            </a:pPr>
            <a:r>
              <a:rPr lang="en" sz="1000" dirty="0">
                <a:solidFill>
                  <a:srgbClr val="000000"/>
                </a:solidFill>
                <a:latin typeface="Times New Roman"/>
                <a:ea typeface="Times New Roman"/>
                <a:cs typeface="Times New Roman"/>
                <a:sym typeface="Times New Roman"/>
              </a:rPr>
              <a:t>Brandão MB, Ferre C, Kuo H-C, et al. Comparison of Structured Skill and Unstructured Practice During Intensive Bimanual Training in Children With Unilateral Spastic Cerebral Palsy. </a:t>
            </a:r>
            <a:r>
              <a:rPr lang="en" sz="1000" i="1" dirty="0">
                <a:solidFill>
                  <a:srgbClr val="000000"/>
                </a:solidFill>
                <a:latin typeface="Times New Roman"/>
                <a:ea typeface="Times New Roman"/>
                <a:cs typeface="Times New Roman"/>
                <a:sym typeface="Times New Roman"/>
              </a:rPr>
              <a:t>Neurorehabil Neural Repair</a:t>
            </a:r>
            <a:r>
              <a:rPr lang="en" sz="1000" dirty="0">
                <a:solidFill>
                  <a:srgbClr val="000000"/>
                </a:solidFill>
                <a:latin typeface="Times New Roman"/>
                <a:ea typeface="Times New Roman"/>
                <a:cs typeface="Times New Roman"/>
                <a:sym typeface="Times New Roman"/>
              </a:rPr>
              <a:t>. 2013;28(5):452-461. doi:10.1177/1545968313516871.</a:t>
            </a:r>
            <a:endParaRPr sz="1000" dirty="0">
              <a:solidFill>
                <a:srgbClr val="000000"/>
              </a:solidFill>
              <a:latin typeface="Times New Roman"/>
              <a:ea typeface="Times New Roman"/>
              <a:cs typeface="Times New Roman"/>
              <a:sym typeface="Times New Roman"/>
            </a:endParaRPr>
          </a:p>
          <a:p>
            <a:pPr marL="457200" lvl="0" indent="-292100" algn="l" rtl="0">
              <a:spcBef>
                <a:spcPts val="0"/>
              </a:spcBef>
              <a:spcAft>
                <a:spcPts val="0"/>
              </a:spcAft>
              <a:buClr>
                <a:srgbClr val="000000"/>
              </a:buClr>
              <a:buSzPts val="1000"/>
              <a:buFont typeface="Times New Roman"/>
              <a:buAutoNum type="arabicPeriod"/>
            </a:pPr>
            <a:r>
              <a:rPr lang="en" sz="1000" dirty="0">
                <a:solidFill>
                  <a:srgbClr val="000000"/>
                </a:solidFill>
                <a:latin typeface="Times New Roman"/>
                <a:ea typeface="Times New Roman"/>
                <a:cs typeface="Times New Roman"/>
                <a:sym typeface="Times New Roman"/>
              </a:rPr>
              <a:t>Bleyenheuft Y, Arnould C, Brando MB, Bleyenheuft C, Gordon AM. Hand and arm bimanual intensive therapy including lower extremity (HABIT-ILE) in children with unilateral spastic cerebral palsy: a randomized trial. </a:t>
            </a:r>
            <a:r>
              <a:rPr lang="en" sz="1000" i="1" dirty="0">
                <a:solidFill>
                  <a:srgbClr val="000000"/>
                </a:solidFill>
                <a:latin typeface="Times New Roman"/>
                <a:ea typeface="Times New Roman"/>
                <a:cs typeface="Times New Roman"/>
                <a:sym typeface="Times New Roman"/>
              </a:rPr>
              <a:t>Neurorehabil Neural Repair. </a:t>
            </a:r>
            <a:r>
              <a:rPr lang="en" sz="1000" dirty="0">
                <a:solidFill>
                  <a:srgbClr val="000000"/>
                </a:solidFill>
                <a:latin typeface="Times New Roman"/>
                <a:ea typeface="Times New Roman"/>
                <a:cs typeface="Times New Roman"/>
                <a:sym typeface="Times New Roman"/>
              </a:rPr>
              <a:t>2015;29(7):645-657. doi:10.1177/1545968314562109.</a:t>
            </a:r>
            <a:endParaRPr sz="1000" b="1" dirty="0">
              <a:solidFill>
                <a:srgbClr val="555555"/>
              </a:solidFill>
              <a:highlight>
                <a:srgbClr val="FFFFFF"/>
              </a:highlight>
              <a:latin typeface="Times New Roman"/>
              <a:ea typeface="Times New Roman"/>
              <a:cs typeface="Times New Roman"/>
              <a:sym typeface="Times New Roman"/>
            </a:endParaRPr>
          </a:p>
          <a:p>
            <a:pPr marL="457200" lvl="0" indent="-292100" algn="l" rtl="0">
              <a:lnSpc>
                <a:spcPct val="100000"/>
              </a:lnSpc>
              <a:spcBef>
                <a:spcPts val="0"/>
              </a:spcBef>
              <a:spcAft>
                <a:spcPts val="0"/>
              </a:spcAft>
              <a:buClr>
                <a:srgbClr val="000000"/>
              </a:buClr>
              <a:buSzPts val="1000"/>
              <a:buFont typeface="Times New Roman"/>
              <a:buAutoNum type="arabicPeriod"/>
            </a:pPr>
            <a:r>
              <a:rPr lang="en" sz="1000" dirty="0">
                <a:solidFill>
                  <a:srgbClr val="000000"/>
                </a:solidFill>
                <a:latin typeface="Times New Roman"/>
                <a:ea typeface="Times New Roman"/>
                <a:cs typeface="Times New Roman"/>
                <a:sym typeface="Times New Roman"/>
              </a:rPr>
              <a:t>Cerebral Palsy (CP). cdc.gov. </a:t>
            </a:r>
            <a:r>
              <a:rPr lang="en" sz="1000" dirty="0">
                <a:solidFill>
                  <a:schemeClr val="bg2"/>
                </a:solidFill>
                <a:latin typeface="Times New Roman"/>
                <a:ea typeface="Times New Roman"/>
                <a:cs typeface="Times New Roman"/>
                <a:sym typeface="Times New Roman"/>
              </a:rPr>
              <a:t>https://www.cdc.gov/ncbddd/cp/index.html. </a:t>
            </a:r>
            <a:r>
              <a:rPr lang="en" sz="1000" dirty="0">
                <a:solidFill>
                  <a:srgbClr val="000000"/>
                </a:solidFill>
                <a:latin typeface="Times New Roman"/>
                <a:ea typeface="Times New Roman"/>
                <a:cs typeface="Times New Roman"/>
                <a:sym typeface="Times New Roman"/>
              </a:rPr>
              <a:t>Updated April 30, 2019. Accessed September 18, 2019.</a:t>
            </a:r>
            <a:endParaRPr sz="1000" dirty="0">
              <a:solidFill>
                <a:srgbClr val="000000"/>
              </a:solidFill>
              <a:latin typeface="Times New Roman"/>
              <a:ea typeface="Times New Roman"/>
              <a:cs typeface="Times New Roman"/>
              <a:sym typeface="Times New Roman"/>
            </a:endParaRPr>
          </a:p>
          <a:p>
            <a:pPr marL="457200" lvl="0" indent="-292100" algn="l" rtl="0">
              <a:spcBef>
                <a:spcPts val="0"/>
              </a:spcBef>
              <a:spcAft>
                <a:spcPts val="0"/>
              </a:spcAft>
              <a:buClr>
                <a:srgbClr val="000000"/>
              </a:buClr>
              <a:buSzPts val="1000"/>
              <a:buFont typeface="Times New Roman"/>
              <a:buAutoNum type="arabicPeriod"/>
            </a:pPr>
            <a:r>
              <a:rPr lang="en" sz="1000" dirty="0">
                <a:solidFill>
                  <a:srgbClr val="000000"/>
                </a:solidFill>
                <a:latin typeface="Times New Roman"/>
                <a:ea typeface="Times New Roman"/>
                <a:cs typeface="Times New Roman"/>
                <a:sym typeface="Times New Roman"/>
              </a:rPr>
              <a:t>Sakzewski L, Ziviani J, Abbott DF, Macdonell RA, Jackson GD, Boyd RN. Participation outcomes in a randomized trial of 2 models of upper-limb rehabilitation for children with congenital hemiplegia. </a:t>
            </a:r>
            <a:r>
              <a:rPr lang="en" sz="1000" i="1" dirty="0">
                <a:solidFill>
                  <a:srgbClr val="000000"/>
                </a:solidFill>
                <a:latin typeface="Times New Roman"/>
                <a:ea typeface="Times New Roman"/>
                <a:cs typeface="Times New Roman"/>
                <a:sym typeface="Times New Roman"/>
              </a:rPr>
              <a:t>Arch Phys Med Rehabil.</a:t>
            </a:r>
            <a:r>
              <a:rPr lang="en" sz="1000" dirty="0">
                <a:solidFill>
                  <a:srgbClr val="000000"/>
                </a:solidFill>
                <a:latin typeface="Times New Roman"/>
                <a:ea typeface="Times New Roman"/>
                <a:cs typeface="Times New Roman"/>
                <a:sym typeface="Times New Roman"/>
              </a:rPr>
              <a:t> 2011;92(4):531-539. doi:10.1016/j.apmr.2010.11.022</a:t>
            </a:r>
            <a:endParaRPr sz="1000" dirty="0">
              <a:solidFill>
                <a:srgbClr val="000000"/>
              </a:solidFill>
              <a:latin typeface="Times New Roman"/>
              <a:ea typeface="Times New Roman"/>
              <a:cs typeface="Times New Roman"/>
              <a:sym typeface="Times New Roman"/>
            </a:endParaRPr>
          </a:p>
          <a:p>
            <a:pPr marL="457200" lvl="0" indent="-292100" algn="l" rtl="0">
              <a:spcBef>
                <a:spcPts val="0"/>
              </a:spcBef>
              <a:spcAft>
                <a:spcPts val="0"/>
              </a:spcAft>
              <a:buClr>
                <a:srgbClr val="000000"/>
              </a:buClr>
              <a:buSzPts val="1000"/>
              <a:buFont typeface="Times New Roman"/>
              <a:buAutoNum type="arabicPeriod"/>
            </a:pPr>
            <a:r>
              <a:rPr lang="en" sz="1000" dirty="0">
                <a:solidFill>
                  <a:srgbClr val="000000"/>
                </a:solidFill>
                <a:latin typeface="Times New Roman"/>
                <a:ea typeface="Times New Roman"/>
                <a:cs typeface="Times New Roman"/>
                <a:sym typeface="Times New Roman"/>
              </a:rPr>
              <a:t>Deppe W, Thuemmler K, Fleischer J, Berger C, Meyer S, Wiedemann B. Modified constraint-induced movement therapy versus intensive bimanual training for children with hemiplegia - a randomized controlled trial. </a:t>
            </a:r>
            <a:r>
              <a:rPr lang="en" sz="1000" i="1" dirty="0">
                <a:solidFill>
                  <a:srgbClr val="000000"/>
                </a:solidFill>
                <a:latin typeface="Times New Roman"/>
                <a:ea typeface="Times New Roman"/>
                <a:cs typeface="Times New Roman"/>
                <a:sym typeface="Times New Roman"/>
              </a:rPr>
              <a:t>Clin Rehabil.</a:t>
            </a:r>
            <a:r>
              <a:rPr lang="en" sz="1000" dirty="0">
                <a:solidFill>
                  <a:srgbClr val="000000"/>
                </a:solidFill>
                <a:latin typeface="Times New Roman"/>
                <a:ea typeface="Times New Roman"/>
                <a:cs typeface="Times New Roman"/>
                <a:sym typeface="Times New Roman"/>
              </a:rPr>
              <a:t> 2013;27(10):909-920. doi:10.1177%2F0269215513483764</a:t>
            </a:r>
            <a:endParaRPr sz="1000" dirty="0">
              <a:solidFill>
                <a:srgbClr val="000000"/>
              </a:solidFill>
              <a:latin typeface="Times New Roman"/>
              <a:ea typeface="Times New Roman"/>
              <a:cs typeface="Times New Roman"/>
              <a:sym typeface="Times New Roman"/>
            </a:endParaRPr>
          </a:p>
          <a:p>
            <a:pPr marL="457200" lvl="0" indent="-292100" algn="l" rtl="0">
              <a:spcBef>
                <a:spcPts val="0"/>
              </a:spcBef>
              <a:spcAft>
                <a:spcPts val="0"/>
              </a:spcAft>
              <a:buClr>
                <a:srgbClr val="000000"/>
              </a:buClr>
              <a:buSzPts val="1000"/>
              <a:buFont typeface="Times New Roman"/>
              <a:buAutoNum type="arabicPeriod"/>
            </a:pPr>
            <a:r>
              <a:rPr lang="en" sz="1000" dirty="0">
                <a:solidFill>
                  <a:srgbClr val="000000"/>
                </a:solidFill>
                <a:latin typeface="Times New Roman"/>
                <a:ea typeface="Times New Roman"/>
                <a:cs typeface="Times New Roman"/>
                <a:sym typeface="Times New Roman"/>
              </a:rPr>
              <a:t>Hung YC, Casertano L, Hillman A, Gordon AM. The effect of intensive bimanual training on coordination of the hands in children with congenital hemiplegia. </a:t>
            </a:r>
            <a:r>
              <a:rPr lang="en" sz="1000" i="1" dirty="0">
                <a:solidFill>
                  <a:srgbClr val="000000"/>
                </a:solidFill>
                <a:latin typeface="Times New Roman"/>
                <a:ea typeface="Times New Roman"/>
                <a:cs typeface="Times New Roman"/>
                <a:sym typeface="Times New Roman"/>
              </a:rPr>
              <a:t>Res Dev Disabil. </a:t>
            </a:r>
            <a:r>
              <a:rPr lang="en" sz="1000" dirty="0">
                <a:solidFill>
                  <a:srgbClr val="000000"/>
                </a:solidFill>
                <a:latin typeface="Times New Roman"/>
                <a:ea typeface="Times New Roman"/>
                <a:cs typeface="Times New Roman"/>
                <a:sym typeface="Times New Roman"/>
              </a:rPr>
              <a:t>2011;32(6)2724-2731. doi: 10.1016/j.ridd.2011.05.038</a:t>
            </a:r>
            <a:endParaRPr sz="1000" dirty="0">
              <a:solidFill>
                <a:srgbClr val="000000"/>
              </a:solidFill>
              <a:latin typeface="Times New Roman"/>
              <a:ea typeface="Times New Roman"/>
              <a:cs typeface="Times New Roman"/>
              <a:sym typeface="Times New Roman"/>
            </a:endParaRPr>
          </a:p>
          <a:p>
            <a:pPr marL="457200" lvl="0" indent="-292100" algn="l" rtl="0">
              <a:spcBef>
                <a:spcPts val="0"/>
              </a:spcBef>
              <a:spcAft>
                <a:spcPts val="0"/>
              </a:spcAft>
              <a:buClr>
                <a:srgbClr val="000000"/>
              </a:buClr>
              <a:buSzPts val="1000"/>
              <a:buFont typeface="Times New Roman"/>
              <a:buAutoNum type="arabicPeriod"/>
            </a:pPr>
            <a:r>
              <a:rPr lang="en" sz="1000" dirty="0">
                <a:solidFill>
                  <a:srgbClr val="000000"/>
                </a:solidFill>
                <a:latin typeface="Times New Roman"/>
                <a:ea typeface="Times New Roman"/>
                <a:cs typeface="Times New Roman"/>
                <a:sym typeface="Times New Roman"/>
              </a:rPr>
              <a:t>Gelkop N, Burshtein DG, Lahav A, Brezner A, Al-Oraibi S, Ferre CL, Gordon AM. Efficacy of constraint-induced movement therapy and bimanual training in children with hemiplegic cerebral palsy in an educational setting. </a:t>
            </a:r>
            <a:r>
              <a:rPr lang="en" sz="1000" i="1" dirty="0">
                <a:solidFill>
                  <a:srgbClr val="000000"/>
                </a:solidFill>
                <a:latin typeface="Times New Roman"/>
                <a:ea typeface="Times New Roman"/>
                <a:cs typeface="Times New Roman"/>
                <a:sym typeface="Times New Roman"/>
              </a:rPr>
              <a:t>Phys Occup Ther Pediatr. </a:t>
            </a:r>
            <a:r>
              <a:rPr lang="en" sz="1000" dirty="0">
                <a:solidFill>
                  <a:srgbClr val="000000"/>
                </a:solidFill>
                <a:latin typeface="Times New Roman"/>
                <a:ea typeface="Times New Roman"/>
                <a:cs typeface="Times New Roman"/>
                <a:sym typeface="Times New Roman"/>
              </a:rPr>
              <a:t>2015;35(1):24-39. doi:10.3109/01942638.2014.925027</a:t>
            </a:r>
            <a:endParaRPr sz="1000" dirty="0">
              <a:solidFill>
                <a:srgbClr val="000000"/>
              </a:solidFill>
              <a:latin typeface="Times New Roman"/>
              <a:ea typeface="Times New Roman"/>
              <a:cs typeface="Times New Roman"/>
              <a:sym typeface="Times New Roman"/>
            </a:endParaRPr>
          </a:p>
          <a:p>
            <a:pPr marL="457200" lvl="0" indent="-292100" algn="l" rtl="0">
              <a:spcBef>
                <a:spcPts val="0"/>
              </a:spcBef>
              <a:spcAft>
                <a:spcPts val="0"/>
              </a:spcAft>
              <a:buClr>
                <a:srgbClr val="000000"/>
              </a:buClr>
              <a:buSzPts val="1000"/>
              <a:buFont typeface="Times New Roman"/>
              <a:buAutoNum type="arabicPeriod"/>
            </a:pPr>
            <a:r>
              <a:rPr lang="en" sz="1000" dirty="0">
                <a:solidFill>
                  <a:srgbClr val="000000"/>
                </a:solidFill>
                <a:latin typeface="Times New Roman"/>
                <a:ea typeface="Times New Roman"/>
                <a:cs typeface="Times New Roman"/>
                <a:sym typeface="Times New Roman"/>
              </a:rPr>
              <a:t>Gordon AM, Hung YC, Brandao M, et al. Bimanual training and constraint-induced movement therapy in children with hemiplegic cerebral palsy: a randomized trial. </a:t>
            </a:r>
            <a:r>
              <a:rPr lang="en" sz="1000" i="1" dirty="0">
                <a:solidFill>
                  <a:srgbClr val="000000"/>
                </a:solidFill>
                <a:latin typeface="Times New Roman"/>
                <a:ea typeface="Times New Roman"/>
                <a:cs typeface="Times New Roman"/>
                <a:sym typeface="Times New Roman"/>
              </a:rPr>
              <a:t>Neurorehabil Neural Repair. </a:t>
            </a:r>
            <a:r>
              <a:rPr lang="en" sz="1000" dirty="0">
                <a:solidFill>
                  <a:srgbClr val="000000"/>
                </a:solidFill>
                <a:latin typeface="Times New Roman"/>
                <a:ea typeface="Times New Roman"/>
                <a:cs typeface="Times New Roman"/>
                <a:sym typeface="Times New Roman"/>
              </a:rPr>
              <a:t>2011;25(8):692-702. doi:10.1177/1545968311402508</a:t>
            </a:r>
            <a:endParaRPr sz="1000" dirty="0">
              <a:solidFill>
                <a:srgbClr val="000000"/>
              </a:solidFill>
              <a:latin typeface="Times New Roman"/>
              <a:ea typeface="Times New Roman"/>
              <a:cs typeface="Times New Roman"/>
              <a:sym typeface="Times New Roman"/>
            </a:endParaRPr>
          </a:p>
          <a:p>
            <a:pPr marL="457200" lvl="0" indent="-292100" algn="l" rtl="0">
              <a:spcBef>
                <a:spcPts val="0"/>
              </a:spcBef>
              <a:spcAft>
                <a:spcPts val="0"/>
              </a:spcAft>
              <a:buClr>
                <a:srgbClr val="000000"/>
              </a:buClr>
              <a:buSzPts val="1000"/>
              <a:buFont typeface="Times New Roman"/>
              <a:buAutoNum type="arabicPeriod"/>
            </a:pPr>
            <a:r>
              <a:rPr lang="en" sz="1000" dirty="0">
                <a:solidFill>
                  <a:srgbClr val="000000"/>
                </a:solidFill>
                <a:latin typeface="Times New Roman"/>
                <a:ea typeface="Times New Roman"/>
                <a:cs typeface="Times New Roman"/>
                <a:sym typeface="Times New Roman"/>
              </a:rPr>
              <a:t>Ferre CL, Brandão M, Surana B, Dew AP, Moreau NG, Gordon AM. Caregiver-directed home-based intensive bimanual training in young children with unilateral spastic cerebral palsy: a randomized trial. </a:t>
            </a:r>
            <a:r>
              <a:rPr lang="en" sz="1000" i="1" dirty="0">
                <a:solidFill>
                  <a:srgbClr val="000000"/>
                </a:solidFill>
                <a:latin typeface="Times New Roman"/>
                <a:ea typeface="Times New Roman"/>
                <a:cs typeface="Times New Roman"/>
                <a:sym typeface="Times New Roman"/>
              </a:rPr>
              <a:t>Dev Med Child Neurol</a:t>
            </a:r>
            <a:r>
              <a:rPr lang="en" sz="1000" dirty="0">
                <a:solidFill>
                  <a:srgbClr val="000000"/>
                </a:solidFill>
                <a:latin typeface="Times New Roman"/>
                <a:ea typeface="Times New Roman"/>
                <a:cs typeface="Times New Roman"/>
                <a:sym typeface="Times New Roman"/>
              </a:rPr>
              <a:t>. 2016;59(5):497-504. doi:10.1111/dmcn.13330.</a:t>
            </a:r>
            <a:endParaRPr sz="1000" dirty="0">
              <a:solidFill>
                <a:srgbClr val="000000"/>
              </a:solidFill>
              <a:latin typeface="Times New Roman"/>
              <a:ea typeface="Times New Roman"/>
              <a:cs typeface="Times New Roman"/>
              <a:sym typeface="Times New Roman"/>
            </a:endParaRPr>
          </a:p>
          <a:p>
            <a:pPr marL="457200" lvl="0" indent="-292100" algn="l" rtl="0">
              <a:spcBef>
                <a:spcPts val="0"/>
              </a:spcBef>
              <a:spcAft>
                <a:spcPts val="0"/>
              </a:spcAft>
              <a:buClr>
                <a:srgbClr val="000000"/>
              </a:buClr>
              <a:buSzPts val="1000"/>
              <a:buFont typeface="Times New Roman"/>
              <a:buAutoNum type="arabicPeriod"/>
            </a:pPr>
            <a:r>
              <a:rPr lang="en" sz="1000" dirty="0">
                <a:solidFill>
                  <a:srgbClr val="000000"/>
                </a:solidFill>
                <a:latin typeface="Times New Roman"/>
                <a:ea typeface="Times New Roman"/>
                <a:cs typeface="Times New Roman"/>
                <a:sym typeface="Times New Roman"/>
              </a:rPr>
              <a:t>de Brito Brandão MB, Gordon AM, Mancini MC. Functional impact of constraint therapy and bimanual training in children with cerebral palsy: a randomized controlled trial. </a:t>
            </a:r>
            <a:r>
              <a:rPr lang="en" sz="1000" i="1" dirty="0">
                <a:solidFill>
                  <a:srgbClr val="000000"/>
                </a:solidFill>
                <a:latin typeface="Times New Roman"/>
                <a:ea typeface="Times New Roman"/>
                <a:cs typeface="Times New Roman"/>
                <a:sym typeface="Times New Roman"/>
              </a:rPr>
              <a:t>Am J Occup Ther</a:t>
            </a:r>
            <a:r>
              <a:rPr lang="en" sz="1000" dirty="0">
                <a:solidFill>
                  <a:srgbClr val="000000"/>
                </a:solidFill>
                <a:latin typeface="Times New Roman"/>
                <a:ea typeface="Times New Roman"/>
                <a:cs typeface="Times New Roman"/>
                <a:sym typeface="Times New Roman"/>
              </a:rPr>
              <a:t>. 2012;66(6):672-681. doi:10.5014/ajot.2012.004622</a:t>
            </a:r>
            <a:endParaRPr sz="1000" dirty="0">
              <a:solidFill>
                <a:srgbClr val="000000"/>
              </a:solidFill>
              <a:latin typeface="Times New Roman"/>
              <a:ea typeface="Times New Roman"/>
              <a:cs typeface="Times New Roman"/>
              <a:sym typeface="Times New Roman"/>
            </a:endParaRPr>
          </a:p>
        </p:txBody>
      </p:sp>
      <p:sp>
        <p:nvSpPr>
          <p:cNvPr id="293" name="Google Shape;293;p41"/>
          <p:cNvSpPr txBox="1">
            <a:spLocks noGrp="1"/>
          </p:cNvSpPr>
          <p:nvPr>
            <p:ph type="sldNum" idx="12"/>
          </p:nvPr>
        </p:nvSpPr>
        <p:spPr>
          <a:xfrm>
            <a:off x="8566522"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28</a:t>
            </a:fld>
            <a:endParaRPr>
              <a:solidFill>
                <a:srgbClr val="5F5F5F"/>
              </a:solidFill>
            </a:endParaRPr>
          </a:p>
        </p:txBody>
      </p:sp>
      <p:pic>
        <p:nvPicPr>
          <p:cNvPr id="294" name="Google Shape;294;p41"/>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2"/>
          <p:cNvSpPr txBox="1">
            <a:spLocks noGrp="1"/>
          </p:cNvSpPr>
          <p:nvPr>
            <p:ph type="title"/>
          </p:nvPr>
        </p:nvSpPr>
        <p:spPr>
          <a:xfrm>
            <a:off x="512700" y="1893300"/>
            <a:ext cx="8118600" cy="15228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6000"/>
              <a:buNone/>
            </a:pPr>
            <a:r>
              <a:rPr lang="en">
                <a:solidFill>
                  <a:srgbClr val="FFFFFF"/>
                </a:solidFill>
                <a:latin typeface="Cambria"/>
                <a:ea typeface="Cambria"/>
                <a:cs typeface="Cambria"/>
                <a:sym typeface="Cambria"/>
              </a:rPr>
              <a:t>Questions?</a:t>
            </a:r>
            <a:endParaRPr/>
          </a:p>
        </p:txBody>
      </p:sp>
      <p:sp>
        <p:nvSpPr>
          <p:cNvPr id="300" name="Google Shape;300;p4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29</a:t>
            </a:fld>
            <a:endParaRPr>
              <a:solidFill>
                <a:srgbClr val="5F5F5F"/>
              </a:solidFill>
            </a:endParaRPr>
          </a:p>
        </p:txBody>
      </p:sp>
      <p:pic>
        <p:nvPicPr>
          <p:cNvPr id="301" name="Google Shape;301;p42"/>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txBox="1">
            <a:spLocks noGrp="1"/>
          </p:cNvSpPr>
          <p:nvPr>
            <p:ph type="title"/>
          </p:nvPr>
        </p:nvSpPr>
        <p:spPr>
          <a:xfrm>
            <a:off x="252249" y="308344"/>
            <a:ext cx="8820000" cy="11982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Bimanual Intensive Training (BIT)</a:t>
            </a:r>
            <a:r>
              <a:rPr lang="en" sz="3900" baseline="30000">
                <a:latin typeface="Cambria"/>
                <a:ea typeface="Cambria"/>
                <a:cs typeface="Cambria"/>
                <a:sym typeface="Cambria"/>
              </a:rPr>
              <a:t>1</a:t>
            </a:r>
            <a:endParaRPr sz="3900" baseline="30000"/>
          </a:p>
        </p:txBody>
      </p:sp>
      <p:sp>
        <p:nvSpPr>
          <p:cNvPr id="89" name="Google Shape;89;p16"/>
          <p:cNvSpPr txBox="1">
            <a:spLocks noGrp="1"/>
          </p:cNvSpPr>
          <p:nvPr>
            <p:ph type="body" idx="1"/>
          </p:nvPr>
        </p:nvSpPr>
        <p:spPr>
          <a:xfrm>
            <a:off x="460949" y="1823359"/>
            <a:ext cx="7874013" cy="2927100"/>
          </a:xfrm>
          <a:prstGeom prst="rect">
            <a:avLst/>
          </a:prstGeom>
          <a:noFill/>
          <a:ln>
            <a:noFill/>
          </a:ln>
        </p:spPr>
        <p:txBody>
          <a:bodyPr spcFirstLastPara="1" wrap="square" lIns="91425" tIns="91425" rIns="91425" bIns="91425" anchor="t" anchorCtr="0">
            <a:noAutofit/>
          </a:bodyPr>
          <a:lstStyle/>
          <a:p>
            <a:pPr marL="457200" lvl="0" indent="-368300" algn="l" rtl="0">
              <a:lnSpc>
                <a:spcPct val="125000"/>
              </a:lnSpc>
              <a:spcBef>
                <a:spcPts val="0"/>
              </a:spcBef>
              <a:spcAft>
                <a:spcPts val="0"/>
              </a:spcAft>
              <a:buClr>
                <a:srgbClr val="434343"/>
              </a:buClr>
              <a:buSzPts val="2200"/>
              <a:buFont typeface="Wingdings" charset="2"/>
              <a:buChar char=""/>
            </a:pPr>
            <a:r>
              <a:rPr lang="en" sz="2000" dirty="0">
                <a:solidFill>
                  <a:srgbClr val="434343"/>
                </a:solidFill>
                <a:latin typeface="Cambria"/>
                <a:ea typeface="Cambria"/>
                <a:cs typeface="Cambria"/>
                <a:sym typeface="Cambria"/>
              </a:rPr>
              <a:t>Practice of functional activities using bilateral upper limbs</a:t>
            </a:r>
            <a:endParaRPr sz="2000" dirty="0">
              <a:solidFill>
                <a:srgbClr val="434343"/>
              </a:solidFill>
              <a:latin typeface="Cambria"/>
              <a:ea typeface="Cambria"/>
              <a:cs typeface="Cambria"/>
              <a:sym typeface="Cambria"/>
            </a:endParaRPr>
          </a:p>
          <a:p>
            <a:pPr marL="457200" lvl="0" indent="-368300" algn="l" rtl="0">
              <a:lnSpc>
                <a:spcPct val="125000"/>
              </a:lnSpc>
              <a:spcBef>
                <a:spcPts val="0"/>
              </a:spcBef>
              <a:spcAft>
                <a:spcPts val="0"/>
              </a:spcAft>
              <a:buClr>
                <a:srgbClr val="434343"/>
              </a:buClr>
              <a:buSzPts val="2200"/>
              <a:buFont typeface="Wingdings" charset="2"/>
              <a:buChar char=""/>
            </a:pPr>
            <a:r>
              <a:rPr lang="en" sz="2000" dirty="0">
                <a:solidFill>
                  <a:srgbClr val="434343"/>
                </a:solidFill>
                <a:latin typeface="Cambria"/>
                <a:ea typeface="Cambria"/>
                <a:cs typeface="Cambria"/>
                <a:sym typeface="Cambria"/>
              </a:rPr>
              <a:t>Hand Arm Bimanual Intensive Training (HABIT)</a:t>
            </a:r>
            <a:endParaRPr sz="2000" dirty="0">
              <a:solidFill>
                <a:srgbClr val="434343"/>
              </a:solidFill>
              <a:latin typeface="Cambria"/>
              <a:ea typeface="Cambria"/>
              <a:cs typeface="Cambria"/>
              <a:sym typeface="Cambria"/>
            </a:endParaRPr>
          </a:p>
          <a:p>
            <a:pPr marL="914400" lvl="1" indent="-368300" algn="l" rtl="0">
              <a:lnSpc>
                <a:spcPct val="12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Specific BIT program focused on intensity of training and progression of skill difficulty </a:t>
            </a:r>
            <a:endParaRPr sz="2000" dirty="0">
              <a:solidFill>
                <a:srgbClr val="434343"/>
              </a:solidFill>
              <a:latin typeface="Cambria"/>
              <a:ea typeface="Cambria"/>
              <a:cs typeface="Cambria"/>
              <a:sym typeface="Cambria"/>
            </a:endParaRPr>
          </a:p>
          <a:p>
            <a:pPr marL="914400" lvl="1" indent="-368300" algn="l" rtl="0">
              <a:lnSpc>
                <a:spcPct val="12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Includes part and whole practice and modification of tasks to ensure use of the more affected limb</a:t>
            </a:r>
            <a:endParaRPr sz="2000" dirty="0">
              <a:solidFill>
                <a:srgbClr val="434343"/>
              </a:solidFill>
              <a:latin typeface="Cambria"/>
              <a:ea typeface="Cambria"/>
              <a:cs typeface="Cambria"/>
              <a:sym typeface="Cambria"/>
            </a:endParaRPr>
          </a:p>
          <a:p>
            <a:pPr marL="0" lvl="0" indent="0" algn="l" rtl="0">
              <a:lnSpc>
                <a:spcPct val="125000"/>
              </a:lnSpc>
              <a:spcBef>
                <a:spcPts val="0"/>
              </a:spcBef>
              <a:spcAft>
                <a:spcPts val="0"/>
              </a:spcAft>
              <a:buNone/>
            </a:pPr>
            <a:r>
              <a:rPr lang="en" sz="2200" dirty="0">
                <a:solidFill>
                  <a:srgbClr val="434343"/>
                </a:solidFill>
                <a:latin typeface="Cambria"/>
                <a:ea typeface="Cambria"/>
                <a:cs typeface="Cambria"/>
                <a:sym typeface="Cambria"/>
              </a:rPr>
              <a:t> </a:t>
            </a:r>
            <a:endParaRPr sz="2200" dirty="0">
              <a:solidFill>
                <a:srgbClr val="434343"/>
              </a:solidFill>
              <a:latin typeface="Cambria"/>
              <a:ea typeface="Cambria"/>
              <a:cs typeface="Cambria"/>
              <a:sym typeface="Cambria"/>
            </a:endParaRPr>
          </a:p>
          <a:p>
            <a:pPr marL="914400" lvl="2" indent="-254000" algn="l" rtl="0">
              <a:lnSpc>
                <a:spcPct val="125000"/>
              </a:lnSpc>
              <a:spcBef>
                <a:spcPts val="0"/>
              </a:spcBef>
              <a:spcAft>
                <a:spcPts val="0"/>
              </a:spcAft>
              <a:buClr>
                <a:srgbClr val="434343"/>
              </a:buClr>
              <a:buSzPts val="1400"/>
              <a:buFont typeface="Noto Sans Symbols"/>
              <a:buNone/>
            </a:pPr>
            <a:endParaRPr dirty="0">
              <a:solidFill>
                <a:srgbClr val="434343"/>
              </a:solidFill>
              <a:latin typeface="Cambria"/>
              <a:ea typeface="Cambria"/>
              <a:cs typeface="Cambria"/>
              <a:sym typeface="Cambria"/>
            </a:endParaRPr>
          </a:p>
          <a:p>
            <a:pPr marL="431800" lvl="0" indent="-251459" algn="l" rtl="0">
              <a:lnSpc>
                <a:spcPct val="125000"/>
              </a:lnSpc>
              <a:spcBef>
                <a:spcPts val="0"/>
              </a:spcBef>
              <a:spcAft>
                <a:spcPts val="0"/>
              </a:spcAft>
              <a:buClr>
                <a:srgbClr val="434343"/>
              </a:buClr>
              <a:buSzPts val="1440"/>
              <a:buFont typeface="Noto Sans Symbols"/>
              <a:buNone/>
            </a:pPr>
            <a:endParaRPr dirty="0">
              <a:solidFill>
                <a:srgbClr val="434343"/>
              </a:solidFill>
              <a:latin typeface="Cambria"/>
              <a:ea typeface="Cambria"/>
              <a:cs typeface="Cambria"/>
              <a:sym typeface="Cambria"/>
            </a:endParaRPr>
          </a:p>
          <a:p>
            <a:pPr marL="457200" lvl="0" indent="-228600" algn="l" rtl="0">
              <a:lnSpc>
                <a:spcPct val="125000"/>
              </a:lnSpc>
              <a:spcBef>
                <a:spcPts val="0"/>
              </a:spcBef>
              <a:spcAft>
                <a:spcPts val="0"/>
              </a:spcAft>
              <a:buClr>
                <a:srgbClr val="434343"/>
              </a:buClr>
              <a:buSzPts val="2200"/>
              <a:buFont typeface="Noto Sans Symbols"/>
              <a:buNone/>
            </a:pPr>
            <a:endParaRPr sz="2200" baseline="30000" dirty="0">
              <a:solidFill>
                <a:srgbClr val="434343"/>
              </a:solidFill>
              <a:latin typeface="Cambria"/>
              <a:ea typeface="Cambria"/>
              <a:cs typeface="Cambria"/>
              <a:sym typeface="Cambria"/>
            </a:endParaRPr>
          </a:p>
          <a:p>
            <a:pPr marL="88900" lvl="0" indent="0" algn="l" rtl="0">
              <a:lnSpc>
                <a:spcPct val="125000"/>
              </a:lnSpc>
              <a:spcBef>
                <a:spcPts val="0"/>
              </a:spcBef>
              <a:spcAft>
                <a:spcPts val="0"/>
              </a:spcAft>
              <a:buClr>
                <a:srgbClr val="434343"/>
              </a:buClr>
              <a:buSzPts val="2200"/>
              <a:buNone/>
            </a:pPr>
            <a:endParaRPr sz="2200" baseline="30000" dirty="0">
              <a:solidFill>
                <a:srgbClr val="434343"/>
              </a:solidFill>
              <a:latin typeface="Cambria"/>
              <a:ea typeface="Cambria"/>
              <a:cs typeface="Cambria"/>
              <a:sym typeface="Cambria"/>
            </a:endParaRPr>
          </a:p>
          <a:p>
            <a:pPr marL="88900" lvl="0" indent="0" algn="l" rtl="0">
              <a:lnSpc>
                <a:spcPct val="125000"/>
              </a:lnSpc>
              <a:spcBef>
                <a:spcPts val="0"/>
              </a:spcBef>
              <a:spcAft>
                <a:spcPts val="0"/>
              </a:spcAft>
              <a:buClr>
                <a:srgbClr val="434343"/>
              </a:buClr>
              <a:buSzPts val="2200"/>
              <a:buNone/>
            </a:pPr>
            <a:endParaRPr sz="2200" baseline="30000" dirty="0">
              <a:solidFill>
                <a:srgbClr val="434343"/>
              </a:solidFill>
              <a:latin typeface="Cambria"/>
              <a:ea typeface="Cambria"/>
              <a:cs typeface="Cambria"/>
              <a:sym typeface="Cambria"/>
            </a:endParaRPr>
          </a:p>
        </p:txBody>
      </p:sp>
      <p:sp>
        <p:nvSpPr>
          <p:cNvPr id="90" name="Google Shape;90;p16"/>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3</a:t>
            </a:fld>
            <a:endParaRPr>
              <a:solidFill>
                <a:srgbClr val="5F5F5F"/>
              </a:solidFill>
            </a:endParaRPr>
          </a:p>
        </p:txBody>
      </p:sp>
      <p:pic>
        <p:nvPicPr>
          <p:cNvPr id="91" name="Google Shape;91;p16"/>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900">
                <a:latin typeface="Cambria"/>
                <a:ea typeface="Cambria"/>
                <a:cs typeface="Cambria"/>
                <a:sym typeface="Cambria"/>
              </a:rPr>
              <a:t>BIT</a:t>
            </a:r>
            <a:r>
              <a:rPr lang="en">
                <a:latin typeface="Cambria"/>
                <a:ea typeface="Cambria"/>
                <a:cs typeface="Cambria"/>
                <a:sym typeface="Cambria"/>
              </a:rPr>
              <a:t> </a:t>
            </a:r>
            <a:r>
              <a:rPr lang="en" sz="3900">
                <a:latin typeface="Cambria"/>
                <a:ea typeface="Cambria"/>
                <a:cs typeface="Cambria"/>
                <a:sym typeface="Cambria"/>
              </a:rPr>
              <a:t>Continued</a:t>
            </a:r>
            <a:r>
              <a:rPr lang="en" sz="3900" baseline="30000">
                <a:latin typeface="Cambria"/>
                <a:ea typeface="Cambria"/>
                <a:cs typeface="Cambria"/>
                <a:sym typeface="Cambria"/>
              </a:rPr>
              <a:t>2</a:t>
            </a:r>
            <a:endParaRPr sz="3900" baseline="30000">
              <a:latin typeface="Cambria"/>
              <a:ea typeface="Cambria"/>
              <a:cs typeface="Cambria"/>
              <a:sym typeface="Cambria"/>
            </a:endParaRPr>
          </a:p>
        </p:txBody>
      </p:sp>
      <p:sp>
        <p:nvSpPr>
          <p:cNvPr id="97" name="Google Shape;97;p17"/>
          <p:cNvSpPr txBox="1">
            <a:spLocks noGrp="1"/>
          </p:cNvSpPr>
          <p:nvPr>
            <p:ph type="body" idx="1"/>
          </p:nvPr>
        </p:nvSpPr>
        <p:spPr>
          <a:xfrm>
            <a:off x="460951" y="1846443"/>
            <a:ext cx="7826975" cy="27102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Tasks included in BIT are progressively challenging and require increased behavioral demands and active participation  </a:t>
            </a:r>
            <a:endParaRPr sz="2000" dirty="0">
              <a:solidFill>
                <a:srgbClr val="434343"/>
              </a:solidFill>
              <a:latin typeface="Cambria"/>
              <a:ea typeface="Cambria"/>
              <a:cs typeface="Cambria"/>
              <a:sym typeface="Cambria"/>
            </a:endParaRPr>
          </a:p>
          <a:p>
            <a:pPr marL="914400" lvl="1" indent="-368300" algn="l" rtl="0">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Specific task training may elicit cortical reorganization </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BIT is often utilized as a treatment program for children with cerebral palsy </a:t>
            </a:r>
            <a:endParaRPr sz="2000" dirty="0">
              <a:solidFill>
                <a:srgbClr val="434343"/>
              </a:solidFill>
              <a:latin typeface="Cambria"/>
              <a:ea typeface="Cambria"/>
              <a:cs typeface="Cambria"/>
              <a:sym typeface="Cambria"/>
            </a:endParaRPr>
          </a:p>
        </p:txBody>
      </p:sp>
      <p:sp>
        <p:nvSpPr>
          <p:cNvPr id="98" name="Google Shape;98;p1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400"/>
              <a:buFont typeface="Arial"/>
              <a:buNone/>
            </a:pPr>
            <a:fld id="{00000000-1234-1234-1234-123412341234}" type="slidenum">
              <a:rPr lang="en"/>
              <a:t>4</a:t>
            </a:fld>
            <a:endParaRPr/>
          </a:p>
        </p:txBody>
      </p:sp>
      <p:pic>
        <p:nvPicPr>
          <p:cNvPr id="99" name="Google Shape;99;p17"/>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8"/>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Cerebral Palsy (CP)</a:t>
            </a:r>
            <a:r>
              <a:rPr lang="en" sz="3900" baseline="30000">
                <a:latin typeface="Cambria"/>
                <a:ea typeface="Cambria"/>
                <a:cs typeface="Cambria"/>
                <a:sym typeface="Cambria"/>
              </a:rPr>
              <a:t>2-3</a:t>
            </a:r>
            <a:endParaRPr sz="3900" baseline="30000"/>
          </a:p>
        </p:txBody>
      </p:sp>
      <p:sp>
        <p:nvSpPr>
          <p:cNvPr id="105" name="Google Shape;105;p18"/>
          <p:cNvSpPr txBox="1">
            <a:spLocks noGrp="1"/>
          </p:cNvSpPr>
          <p:nvPr>
            <p:ph type="body" idx="1"/>
          </p:nvPr>
        </p:nvSpPr>
        <p:spPr>
          <a:xfrm>
            <a:off x="460950" y="1842611"/>
            <a:ext cx="7892828" cy="2904900"/>
          </a:xfrm>
          <a:prstGeom prst="rect">
            <a:avLst/>
          </a:prstGeom>
          <a:noFill/>
          <a:ln>
            <a:noFill/>
          </a:ln>
        </p:spPr>
        <p:txBody>
          <a:bodyPr spcFirstLastPara="1" wrap="square" lIns="91425" tIns="91425" rIns="91425" bIns="91425" anchor="t" anchorCtr="0">
            <a:noAutofit/>
          </a:bodyPr>
          <a:lstStyle/>
          <a:p>
            <a:pPr marL="457200" marR="0" lvl="0" indent="-368300" algn="l" rtl="0">
              <a:lnSpc>
                <a:spcPct val="115000"/>
              </a:lnSpc>
              <a:spcBef>
                <a:spcPts val="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Group of disorders that affect movement, balance, and posture</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Most common physical pediatric disability</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Caused by lesions in the cortical pathways and motor cortex</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Result in varied motor and neurological deficits</a:t>
            </a:r>
            <a:endParaRPr sz="2000" dirty="0">
              <a:solidFill>
                <a:srgbClr val="434343"/>
              </a:solidFill>
              <a:latin typeface="Cambria"/>
              <a:ea typeface="Cambria"/>
              <a:cs typeface="Cambria"/>
              <a:sym typeface="Cambria"/>
            </a:endParaRPr>
          </a:p>
          <a:p>
            <a:pPr marL="457200" marR="0" lvl="0" indent="-368300" algn="l" rtl="0">
              <a:lnSpc>
                <a:spcPct val="115000"/>
              </a:lnSpc>
              <a:spcBef>
                <a:spcPts val="0"/>
              </a:spcBef>
              <a:spcAft>
                <a:spcPts val="0"/>
              </a:spcAft>
              <a:buClr>
                <a:srgbClr val="434343"/>
              </a:buClr>
              <a:buSzPts val="2200"/>
              <a:buFont typeface="Wingdings" charset="2"/>
              <a:buChar char=""/>
            </a:pPr>
            <a:r>
              <a:rPr lang="en" sz="2000" dirty="0">
                <a:solidFill>
                  <a:srgbClr val="434343"/>
                </a:solidFill>
                <a:latin typeface="Cambria"/>
                <a:ea typeface="Cambria"/>
                <a:cs typeface="Cambria"/>
                <a:sym typeface="Cambria"/>
              </a:rPr>
              <a:t>No cure but early intervention can improve outcomes and function</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Size of lesion in the brain does not change over time</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Symptoms may change over lifetime</a:t>
            </a:r>
            <a:endParaRPr sz="2000" dirty="0">
              <a:solidFill>
                <a:srgbClr val="434343"/>
              </a:solidFill>
              <a:latin typeface="Cambria"/>
              <a:ea typeface="Cambria"/>
              <a:cs typeface="Cambria"/>
              <a:sym typeface="Cambria"/>
            </a:endParaRPr>
          </a:p>
        </p:txBody>
      </p:sp>
      <p:sp>
        <p:nvSpPr>
          <p:cNvPr id="106" name="Google Shape;106;p18"/>
          <p:cNvSpPr txBox="1">
            <a:spLocks noGrp="1"/>
          </p:cNvSpPr>
          <p:nvPr>
            <p:ph type="sldNum" idx="12"/>
          </p:nvPr>
        </p:nvSpPr>
        <p:spPr>
          <a:xfrm>
            <a:off x="8681322"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5</a:t>
            </a:fld>
            <a:endParaRPr>
              <a:solidFill>
                <a:srgbClr val="5F5F5F"/>
              </a:solidFill>
            </a:endParaRPr>
          </a:p>
        </p:txBody>
      </p:sp>
      <p:pic>
        <p:nvPicPr>
          <p:cNvPr id="107" name="Google Shape;107;p18"/>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9"/>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Unilateral Spastic Hemiplegia</a:t>
            </a:r>
            <a:r>
              <a:rPr lang="en" sz="3900" baseline="30000">
                <a:latin typeface="Cambria"/>
                <a:ea typeface="Cambria"/>
                <a:cs typeface="Cambria"/>
                <a:sym typeface="Cambria"/>
              </a:rPr>
              <a:t>3</a:t>
            </a:r>
            <a:endParaRPr sz="3900" baseline="30000"/>
          </a:p>
        </p:txBody>
      </p:sp>
      <p:sp>
        <p:nvSpPr>
          <p:cNvPr id="113" name="Google Shape;113;p19"/>
          <p:cNvSpPr txBox="1">
            <a:spLocks noGrp="1"/>
          </p:cNvSpPr>
          <p:nvPr>
            <p:ph type="body" idx="1"/>
          </p:nvPr>
        </p:nvSpPr>
        <p:spPr>
          <a:xfrm>
            <a:off x="462493" y="1846375"/>
            <a:ext cx="7742400" cy="3031800"/>
          </a:xfrm>
          <a:prstGeom prst="rect">
            <a:avLst/>
          </a:prstGeom>
          <a:noFill/>
          <a:ln>
            <a:noFill/>
          </a:ln>
        </p:spPr>
        <p:txBody>
          <a:bodyPr spcFirstLastPara="1" wrap="square" lIns="91425" tIns="91425" rIns="91425" bIns="91425" anchor="t" anchorCtr="0">
            <a:noAutofit/>
          </a:bodyPr>
          <a:lstStyle/>
          <a:p>
            <a:pPr marL="457200" marR="0" lvl="0" indent="-368300" algn="l" rtl="0">
              <a:lnSpc>
                <a:spcPct val="115000"/>
              </a:lnSpc>
              <a:spcBef>
                <a:spcPts val="0"/>
              </a:spcBef>
              <a:spcAft>
                <a:spcPts val="0"/>
              </a:spcAft>
              <a:buClr>
                <a:srgbClr val="434343"/>
              </a:buClr>
              <a:buSzPts val="2200"/>
              <a:buFont typeface="Wingdings" charset="2"/>
              <a:buChar char=""/>
            </a:pPr>
            <a:r>
              <a:rPr lang="en" sz="2000" dirty="0">
                <a:solidFill>
                  <a:srgbClr val="434343"/>
                </a:solidFill>
                <a:latin typeface="Cambria"/>
                <a:ea typeface="Cambria"/>
                <a:cs typeface="Cambria"/>
                <a:sym typeface="Cambria"/>
              </a:rPr>
              <a:t>Most common form of CP</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80% of CP is Spastic </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Affects only one side of the body</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UE usually more affected than LE</a:t>
            </a:r>
            <a:endParaRPr sz="2000" dirty="0">
              <a:solidFill>
                <a:srgbClr val="434343"/>
              </a:solidFill>
              <a:latin typeface="Cambria"/>
              <a:ea typeface="Cambria"/>
              <a:cs typeface="Cambria"/>
              <a:sym typeface="Cambria"/>
            </a:endParaRPr>
          </a:p>
          <a:p>
            <a:pPr marL="457200" marR="0" lvl="0" indent="-368300" algn="l" rtl="0">
              <a:lnSpc>
                <a:spcPct val="115000"/>
              </a:lnSpc>
              <a:spcBef>
                <a:spcPts val="0"/>
              </a:spcBef>
              <a:spcAft>
                <a:spcPts val="0"/>
              </a:spcAft>
              <a:buClr>
                <a:srgbClr val="434343"/>
              </a:buClr>
              <a:buSzPct val="110000"/>
              <a:buFont typeface="Wingdings" charset="2"/>
              <a:buChar char=""/>
            </a:pPr>
            <a:r>
              <a:rPr lang="en" sz="2000" dirty="0">
                <a:solidFill>
                  <a:srgbClr val="434343"/>
                </a:solidFill>
                <a:latin typeface="Cambria"/>
                <a:ea typeface="Cambria"/>
                <a:cs typeface="Cambria"/>
                <a:sym typeface="Cambria"/>
              </a:rPr>
              <a:t>Common Symptoms</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Variations in muscle tone</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Ataxia</a:t>
            </a:r>
            <a:endParaRPr sz="2000" dirty="0">
              <a:solidFill>
                <a:srgbClr val="434343"/>
              </a:solidFill>
              <a:latin typeface="Cambria"/>
              <a:ea typeface="Cambria"/>
              <a:cs typeface="Cambria"/>
              <a:sym typeface="Cambria"/>
            </a:endParaRPr>
          </a:p>
          <a:p>
            <a:pPr marL="914400" marR="0" lvl="1" indent="-368300" algn="l" rtl="0">
              <a:lnSpc>
                <a:spcPct val="115000"/>
              </a:lnSpc>
              <a:spcBef>
                <a:spcPts val="0"/>
              </a:spcBef>
              <a:spcAft>
                <a:spcPts val="0"/>
              </a:spcAft>
              <a:buClr>
                <a:srgbClr val="434343"/>
              </a:buClr>
              <a:buSzPts val="2200"/>
              <a:buFont typeface="Cambria"/>
              <a:buChar char="○"/>
            </a:pPr>
            <a:r>
              <a:rPr lang="en" sz="2000" dirty="0">
                <a:solidFill>
                  <a:srgbClr val="434343"/>
                </a:solidFill>
                <a:latin typeface="Cambria"/>
                <a:ea typeface="Cambria"/>
                <a:cs typeface="Cambria"/>
                <a:sym typeface="Cambria"/>
              </a:rPr>
              <a:t>Gait dysfunction (crouched gait, scissoring, etc.)</a:t>
            </a:r>
            <a:endParaRPr sz="2000" dirty="0">
              <a:solidFill>
                <a:srgbClr val="434343"/>
              </a:solidFill>
              <a:latin typeface="Cambria"/>
              <a:ea typeface="Cambria"/>
              <a:cs typeface="Cambria"/>
              <a:sym typeface="Cambria"/>
            </a:endParaRPr>
          </a:p>
        </p:txBody>
      </p:sp>
      <p:sp>
        <p:nvSpPr>
          <p:cNvPr id="114" name="Google Shape;114;p19"/>
          <p:cNvSpPr txBox="1">
            <a:spLocks noGrp="1"/>
          </p:cNvSpPr>
          <p:nvPr>
            <p:ph type="sldNum" idx="12"/>
          </p:nvPr>
        </p:nvSpPr>
        <p:spPr>
          <a:xfrm>
            <a:off x="8681322"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6</a:t>
            </a:fld>
            <a:endParaRPr>
              <a:solidFill>
                <a:srgbClr val="5F5F5F"/>
              </a:solidFill>
            </a:endParaRPr>
          </a:p>
        </p:txBody>
      </p:sp>
      <p:pic>
        <p:nvPicPr>
          <p:cNvPr id="115" name="Google Shape;115;p19"/>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a:latin typeface="Cambria"/>
                <a:ea typeface="Cambria"/>
                <a:cs typeface="Cambria"/>
                <a:sym typeface="Cambria"/>
              </a:rPr>
              <a:t>Purpose</a:t>
            </a:r>
            <a:endParaRPr sz="3900"/>
          </a:p>
        </p:txBody>
      </p:sp>
      <p:sp>
        <p:nvSpPr>
          <p:cNvPr id="121" name="Google Shape;121;p20"/>
          <p:cNvSpPr txBox="1">
            <a:spLocks noGrp="1"/>
          </p:cNvSpPr>
          <p:nvPr>
            <p:ph type="body" idx="1"/>
          </p:nvPr>
        </p:nvSpPr>
        <p:spPr>
          <a:xfrm>
            <a:off x="462493" y="1843816"/>
            <a:ext cx="7825433" cy="2710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400"/>
              <a:buNone/>
            </a:pPr>
            <a:r>
              <a:rPr lang="en" sz="2000" dirty="0">
                <a:solidFill>
                  <a:srgbClr val="434343"/>
                </a:solidFill>
                <a:latin typeface="Cambria"/>
                <a:ea typeface="Cambria"/>
                <a:cs typeface="Cambria"/>
                <a:sym typeface="Cambria"/>
              </a:rPr>
              <a:t>The purpose of this study was to determine the effectiveness of bimanual intensive training (BIT) on upper limb (UL) function in children with cerebral palsy (CP).</a:t>
            </a:r>
            <a:endParaRPr sz="2000" dirty="0">
              <a:solidFill>
                <a:srgbClr val="434343"/>
              </a:solidFill>
              <a:latin typeface="Cambria"/>
              <a:ea typeface="Cambria"/>
              <a:cs typeface="Cambria"/>
              <a:sym typeface="Cambria"/>
            </a:endParaRPr>
          </a:p>
        </p:txBody>
      </p:sp>
      <p:sp>
        <p:nvSpPr>
          <p:cNvPr id="122" name="Google Shape;122;p20"/>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7</a:t>
            </a:fld>
            <a:endParaRPr>
              <a:solidFill>
                <a:srgbClr val="5F5F5F"/>
              </a:solidFill>
            </a:endParaRPr>
          </a:p>
        </p:txBody>
      </p:sp>
      <p:pic>
        <p:nvPicPr>
          <p:cNvPr id="123" name="Google Shape;123;p20"/>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dirty="0">
                <a:latin typeface="Cambria"/>
                <a:ea typeface="Cambria"/>
                <a:cs typeface="Cambria"/>
                <a:sym typeface="Cambria"/>
              </a:rPr>
              <a:t>Methods: </a:t>
            </a:r>
            <a:r>
              <a:rPr lang="en-US" sz="3900" dirty="0">
                <a:latin typeface="Cambria"/>
                <a:ea typeface="Cambria"/>
                <a:cs typeface="Cambria"/>
                <a:sym typeface="Cambria"/>
              </a:rPr>
              <a:t>Databases</a:t>
            </a:r>
            <a:endParaRPr sz="3900" dirty="0"/>
          </a:p>
        </p:txBody>
      </p:sp>
      <p:sp>
        <p:nvSpPr>
          <p:cNvPr id="129" name="Google Shape;129;p21"/>
          <p:cNvSpPr txBox="1">
            <a:spLocks noGrp="1"/>
          </p:cNvSpPr>
          <p:nvPr>
            <p:ph type="body" idx="1"/>
          </p:nvPr>
        </p:nvSpPr>
        <p:spPr>
          <a:xfrm>
            <a:off x="464026" y="1845996"/>
            <a:ext cx="8197200" cy="2896200"/>
          </a:xfrm>
          <a:prstGeom prst="rect">
            <a:avLst/>
          </a:prstGeom>
          <a:noFill/>
          <a:ln>
            <a:noFill/>
          </a:ln>
        </p:spPr>
        <p:txBody>
          <a:bodyPr spcFirstLastPara="1" wrap="square" lIns="91425" tIns="91425" rIns="91425" bIns="91425" anchor="t" anchorCtr="0">
            <a:noAutofit/>
          </a:bodyPr>
          <a:lstStyle/>
          <a:p>
            <a:pPr marL="457200" lvl="0" indent="-360680" algn="l" rtl="0">
              <a:lnSpc>
                <a:spcPct val="100000"/>
              </a:lnSpc>
              <a:spcBef>
                <a:spcPts val="1000"/>
              </a:spcBef>
              <a:spcAft>
                <a:spcPts val="0"/>
              </a:spcAft>
              <a:buClr>
                <a:srgbClr val="434343"/>
              </a:buClr>
              <a:buSzPts val="2200"/>
              <a:buFont typeface="Wingdings" charset="2"/>
              <a:buChar char=""/>
            </a:pPr>
            <a:r>
              <a:rPr lang="en" sz="2000" dirty="0">
                <a:solidFill>
                  <a:srgbClr val="434343"/>
                </a:solidFill>
                <a:latin typeface="Cambria"/>
                <a:ea typeface="Cambria"/>
                <a:cs typeface="Cambria"/>
                <a:sym typeface="Cambria"/>
              </a:rPr>
              <a:t>CINAHL</a:t>
            </a:r>
            <a:endParaRPr sz="2000" dirty="0">
              <a:latin typeface="Cambria"/>
              <a:cs typeface="Cambria"/>
            </a:endParaRPr>
          </a:p>
          <a:p>
            <a:pPr marL="457200" lvl="0" indent="-360680" algn="l" rtl="0">
              <a:lnSpc>
                <a:spcPct val="100000"/>
              </a:lnSpc>
              <a:spcBef>
                <a:spcPts val="1000"/>
              </a:spcBef>
              <a:spcAft>
                <a:spcPts val="0"/>
              </a:spcAft>
              <a:buClr>
                <a:srgbClr val="434343"/>
              </a:buClr>
              <a:buSzPts val="2200"/>
              <a:buFont typeface="Wingdings" charset="2"/>
              <a:buChar char=""/>
            </a:pPr>
            <a:r>
              <a:rPr lang="en" sz="2000" dirty="0">
                <a:solidFill>
                  <a:srgbClr val="434343"/>
                </a:solidFill>
                <a:latin typeface="Cambria"/>
                <a:ea typeface="Cambria"/>
                <a:cs typeface="Cambria"/>
                <a:sym typeface="Cambria"/>
              </a:rPr>
              <a:t>ProQuest</a:t>
            </a:r>
            <a:endParaRPr sz="2000" dirty="0">
              <a:latin typeface="Cambria"/>
              <a:cs typeface="Cambria"/>
            </a:endParaRPr>
          </a:p>
          <a:p>
            <a:pPr marL="457200" lvl="0" indent="-360680" algn="l" rtl="0">
              <a:lnSpc>
                <a:spcPct val="100000"/>
              </a:lnSpc>
              <a:spcBef>
                <a:spcPts val="1000"/>
              </a:spcBef>
              <a:spcAft>
                <a:spcPts val="0"/>
              </a:spcAft>
              <a:buClr>
                <a:srgbClr val="434343"/>
              </a:buClr>
              <a:buSzPts val="2200"/>
              <a:buFont typeface="Wingdings" charset="2"/>
              <a:buChar char=""/>
            </a:pPr>
            <a:r>
              <a:rPr lang="en" sz="2000" dirty="0">
                <a:solidFill>
                  <a:srgbClr val="434343"/>
                </a:solidFill>
                <a:latin typeface="Cambria"/>
                <a:ea typeface="Cambria"/>
                <a:cs typeface="Cambria"/>
                <a:sym typeface="Cambria"/>
              </a:rPr>
              <a:t>Pubmed</a:t>
            </a:r>
            <a:endParaRPr sz="2000" dirty="0">
              <a:solidFill>
                <a:srgbClr val="434343"/>
              </a:solidFill>
              <a:latin typeface="Cambria"/>
              <a:ea typeface="Cambria"/>
              <a:cs typeface="Cambria"/>
              <a:sym typeface="Cambria"/>
            </a:endParaRPr>
          </a:p>
          <a:p>
            <a:pPr marL="457200" lvl="0" indent="-360680" algn="l" rtl="0">
              <a:lnSpc>
                <a:spcPct val="100000"/>
              </a:lnSpc>
              <a:spcBef>
                <a:spcPts val="1000"/>
              </a:spcBef>
              <a:spcAft>
                <a:spcPts val="0"/>
              </a:spcAft>
              <a:buClr>
                <a:srgbClr val="434343"/>
              </a:buClr>
              <a:buSzPts val="2200"/>
              <a:buFont typeface="Wingdings" charset="2"/>
              <a:buChar char=""/>
            </a:pPr>
            <a:r>
              <a:rPr lang="en" sz="2000" dirty="0">
                <a:solidFill>
                  <a:srgbClr val="434343"/>
                </a:solidFill>
                <a:latin typeface="Cambria"/>
                <a:ea typeface="Cambria"/>
                <a:cs typeface="Cambria"/>
                <a:sym typeface="Cambria"/>
              </a:rPr>
              <a:t>Cochrane</a:t>
            </a:r>
            <a:endParaRPr sz="2000" dirty="0">
              <a:solidFill>
                <a:srgbClr val="434343"/>
              </a:solidFill>
              <a:latin typeface="Cambria"/>
              <a:ea typeface="Cambria"/>
              <a:cs typeface="Cambria"/>
              <a:sym typeface="Cambria"/>
            </a:endParaRPr>
          </a:p>
        </p:txBody>
      </p:sp>
      <p:sp>
        <p:nvSpPr>
          <p:cNvPr id="130" name="Google Shape;130;p2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8</a:t>
            </a:fld>
            <a:endParaRPr>
              <a:solidFill>
                <a:srgbClr val="5F5F5F"/>
              </a:solidFill>
            </a:endParaRPr>
          </a:p>
        </p:txBody>
      </p:sp>
      <p:pic>
        <p:nvPicPr>
          <p:cNvPr id="131" name="Google Shape;131;p21"/>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2"/>
          <p:cNvSpPr txBox="1">
            <a:spLocks noGrp="1"/>
          </p:cNvSpPr>
          <p:nvPr>
            <p:ph type="title"/>
          </p:nvPr>
        </p:nvSpPr>
        <p:spPr>
          <a:xfrm>
            <a:off x="463433" y="738725"/>
            <a:ext cx="8222100" cy="7677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4500"/>
              <a:buNone/>
            </a:pPr>
            <a:r>
              <a:rPr lang="en" sz="3900" dirty="0">
                <a:latin typeface="Cambria"/>
                <a:ea typeface="Cambria"/>
                <a:cs typeface="Cambria"/>
                <a:sym typeface="Cambria"/>
              </a:rPr>
              <a:t>Methods: </a:t>
            </a:r>
            <a:r>
              <a:rPr lang="en-US" sz="3900" dirty="0">
                <a:latin typeface="Cambria"/>
                <a:ea typeface="Cambria"/>
                <a:cs typeface="Cambria"/>
                <a:sym typeface="Cambria"/>
              </a:rPr>
              <a:t>Search Terms</a:t>
            </a:r>
            <a:endParaRPr sz="3900" dirty="0"/>
          </a:p>
        </p:txBody>
      </p:sp>
      <p:sp>
        <p:nvSpPr>
          <p:cNvPr id="137" name="Google Shape;137;p22"/>
          <p:cNvSpPr txBox="1">
            <a:spLocks noGrp="1"/>
          </p:cNvSpPr>
          <p:nvPr>
            <p:ph type="body" idx="1"/>
          </p:nvPr>
        </p:nvSpPr>
        <p:spPr>
          <a:xfrm>
            <a:off x="653808" y="1782214"/>
            <a:ext cx="7836383" cy="2710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3500"/>
              <a:buNone/>
            </a:pPr>
            <a:r>
              <a:rPr lang="en" sz="2000" dirty="0">
                <a:solidFill>
                  <a:srgbClr val="434343"/>
                </a:solidFill>
                <a:latin typeface="Cambria"/>
                <a:ea typeface="Cambria"/>
                <a:cs typeface="Cambria"/>
                <a:sym typeface="Cambria"/>
              </a:rPr>
              <a:t>(Cerebral palsy OR CP) </a:t>
            </a:r>
          </a:p>
          <a:p>
            <a:pPr marL="0" lvl="0" indent="0" algn="ctr" rtl="0">
              <a:lnSpc>
                <a:spcPct val="115000"/>
              </a:lnSpc>
              <a:spcBef>
                <a:spcPts val="0"/>
              </a:spcBef>
              <a:spcAft>
                <a:spcPts val="0"/>
              </a:spcAft>
              <a:buSzPts val="3500"/>
              <a:buNone/>
            </a:pPr>
            <a:r>
              <a:rPr lang="en" sz="2000" dirty="0">
                <a:solidFill>
                  <a:srgbClr val="434343"/>
                </a:solidFill>
                <a:latin typeface="Cambria"/>
                <a:ea typeface="Cambria"/>
                <a:cs typeface="Cambria"/>
                <a:sym typeface="Cambria"/>
              </a:rPr>
              <a:t>AND </a:t>
            </a:r>
          </a:p>
          <a:p>
            <a:pPr marL="0" lvl="0" indent="0" algn="ctr" rtl="0">
              <a:lnSpc>
                <a:spcPct val="115000"/>
              </a:lnSpc>
              <a:spcBef>
                <a:spcPts val="0"/>
              </a:spcBef>
              <a:spcAft>
                <a:spcPts val="0"/>
              </a:spcAft>
              <a:buSzPts val="3500"/>
              <a:buNone/>
            </a:pPr>
            <a:r>
              <a:rPr lang="en" sz="2000" dirty="0">
                <a:solidFill>
                  <a:srgbClr val="434343"/>
                </a:solidFill>
                <a:latin typeface="Cambria"/>
                <a:ea typeface="Cambria"/>
                <a:cs typeface="Cambria"/>
                <a:sym typeface="Cambria"/>
              </a:rPr>
              <a:t>(children OR child OR adolescents OR youth OR teenager OR pediatric OR paediatric OR kids OR kid) </a:t>
            </a:r>
          </a:p>
          <a:p>
            <a:pPr marL="0" lvl="0" indent="0" algn="ctr" rtl="0">
              <a:lnSpc>
                <a:spcPct val="115000"/>
              </a:lnSpc>
              <a:spcBef>
                <a:spcPts val="0"/>
              </a:spcBef>
              <a:spcAft>
                <a:spcPts val="0"/>
              </a:spcAft>
              <a:buSzPts val="3500"/>
              <a:buNone/>
            </a:pPr>
            <a:r>
              <a:rPr lang="en" sz="2000" dirty="0">
                <a:solidFill>
                  <a:srgbClr val="434343"/>
                </a:solidFill>
                <a:latin typeface="Cambria"/>
                <a:ea typeface="Cambria"/>
                <a:cs typeface="Cambria"/>
                <a:sym typeface="Cambria"/>
              </a:rPr>
              <a:t>AND </a:t>
            </a:r>
          </a:p>
          <a:p>
            <a:pPr marL="0" lvl="0" indent="0" algn="ctr" rtl="0">
              <a:lnSpc>
                <a:spcPct val="115000"/>
              </a:lnSpc>
              <a:spcBef>
                <a:spcPts val="0"/>
              </a:spcBef>
              <a:spcAft>
                <a:spcPts val="0"/>
              </a:spcAft>
              <a:buSzPts val="3500"/>
              <a:buNone/>
            </a:pPr>
            <a:r>
              <a:rPr lang="en" sz="2000" dirty="0">
                <a:solidFill>
                  <a:srgbClr val="434343"/>
                </a:solidFill>
                <a:latin typeface="Cambria"/>
                <a:ea typeface="Cambria"/>
                <a:cs typeface="Cambria"/>
                <a:sym typeface="Cambria"/>
              </a:rPr>
              <a:t>(“HABIT” OR “hand-arm bimanual intensive training” OR “HABIT-ILE”) </a:t>
            </a:r>
          </a:p>
          <a:p>
            <a:pPr marL="0" lvl="0" indent="0" algn="ctr" rtl="0">
              <a:lnSpc>
                <a:spcPct val="115000"/>
              </a:lnSpc>
              <a:spcBef>
                <a:spcPts val="0"/>
              </a:spcBef>
              <a:spcAft>
                <a:spcPts val="0"/>
              </a:spcAft>
              <a:buSzPts val="3500"/>
              <a:buNone/>
            </a:pPr>
            <a:r>
              <a:rPr lang="en" sz="2000" dirty="0">
                <a:solidFill>
                  <a:srgbClr val="434343"/>
                </a:solidFill>
                <a:latin typeface="Cambria"/>
                <a:ea typeface="Cambria"/>
                <a:cs typeface="Cambria"/>
                <a:sym typeface="Cambria"/>
              </a:rPr>
              <a:t>AND </a:t>
            </a:r>
          </a:p>
          <a:p>
            <a:pPr marL="0" lvl="0" indent="0" algn="ctr" rtl="0">
              <a:lnSpc>
                <a:spcPct val="115000"/>
              </a:lnSpc>
              <a:spcBef>
                <a:spcPts val="0"/>
              </a:spcBef>
              <a:spcAft>
                <a:spcPts val="0"/>
              </a:spcAft>
              <a:buSzPts val="3500"/>
              <a:buNone/>
            </a:pPr>
            <a:r>
              <a:rPr lang="en" sz="2000" dirty="0">
                <a:solidFill>
                  <a:srgbClr val="434343"/>
                </a:solidFill>
                <a:latin typeface="Cambria"/>
                <a:ea typeface="Cambria"/>
                <a:cs typeface="Cambria"/>
                <a:sym typeface="Cambria"/>
              </a:rPr>
              <a:t>(“physical therapy” OR physiotherapy OR rehabilitation OR rehab OR “physical therapist” OR physiotherapist OR PT)</a:t>
            </a:r>
            <a:endParaRPr sz="2000" dirty="0">
              <a:solidFill>
                <a:srgbClr val="434343"/>
              </a:solidFill>
              <a:latin typeface="Cambria"/>
              <a:ea typeface="Cambria"/>
              <a:cs typeface="Cambria"/>
              <a:sym typeface="Cambria"/>
            </a:endParaRPr>
          </a:p>
        </p:txBody>
      </p:sp>
      <p:sp>
        <p:nvSpPr>
          <p:cNvPr id="138" name="Google Shape;138;p22"/>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Clr>
                <a:srgbClr val="5F5F5F"/>
              </a:buClr>
              <a:buSzPts val="1400"/>
              <a:buFont typeface="Arial"/>
              <a:buNone/>
            </a:pPr>
            <a:fld id="{00000000-1234-1234-1234-123412341234}" type="slidenum">
              <a:rPr lang="en">
                <a:solidFill>
                  <a:srgbClr val="5F5F5F"/>
                </a:solidFill>
              </a:rPr>
              <a:t>9</a:t>
            </a:fld>
            <a:endParaRPr>
              <a:solidFill>
                <a:srgbClr val="5F5F5F"/>
              </a:solidFill>
            </a:endParaRPr>
          </a:p>
        </p:txBody>
      </p:sp>
      <p:pic>
        <p:nvPicPr>
          <p:cNvPr id="139" name="Google Shape;139;p22"/>
          <p:cNvPicPr preferRelativeResize="0"/>
          <p:nvPr/>
        </p:nvPicPr>
        <p:blipFill>
          <a:blip r:embed="rId3">
            <a:alphaModFix/>
          </a:blip>
          <a:stretch>
            <a:fillRect/>
          </a:stretch>
        </p:blipFill>
        <p:spPr>
          <a:xfrm>
            <a:off x="7740450" y="115250"/>
            <a:ext cx="1105950" cy="1463755"/>
          </a:xfrm>
          <a:prstGeom prst="rect">
            <a:avLst/>
          </a:prstGeom>
          <a:noFill/>
          <a:ln>
            <a:noFill/>
          </a:ln>
        </p:spPr>
      </p:pic>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3346</Words>
  <Application>Microsoft Office PowerPoint</Application>
  <PresentationFormat>On-screen Show (16:9)</PresentationFormat>
  <Paragraphs>456</Paragraphs>
  <Slides>29</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Wingdings</vt:lpstr>
      <vt:lpstr>Roboto</vt:lpstr>
      <vt:lpstr>Noto Sans Symbols</vt:lpstr>
      <vt:lpstr>Times New Roman</vt:lpstr>
      <vt:lpstr>Cambria</vt:lpstr>
      <vt:lpstr>Arial</vt:lpstr>
      <vt:lpstr>Average</vt:lpstr>
      <vt:lpstr>Material</vt:lpstr>
      <vt:lpstr>Bimanual Intensive Training for Upper Limb Function in Children with Cerebral Palsy: A Systematic Review</vt:lpstr>
      <vt:lpstr>Overview</vt:lpstr>
      <vt:lpstr>Bimanual Intensive Training (BIT)1</vt:lpstr>
      <vt:lpstr>BIT Continued2</vt:lpstr>
      <vt:lpstr>Cerebral Palsy (CP)2-3</vt:lpstr>
      <vt:lpstr>Unilateral Spastic Hemiplegia3</vt:lpstr>
      <vt:lpstr>Purpose</vt:lpstr>
      <vt:lpstr>Methods: Databases</vt:lpstr>
      <vt:lpstr>Methods: Search Terms</vt:lpstr>
      <vt:lpstr>Methods: Search Limits</vt:lpstr>
      <vt:lpstr>Methods: Selection Criteria</vt:lpstr>
      <vt:lpstr>PRISMA</vt:lpstr>
      <vt:lpstr>PEDro Scoring </vt:lpstr>
      <vt:lpstr>PEDro Scoring Continued</vt:lpstr>
      <vt:lpstr>PEDro Scoring Cont.</vt:lpstr>
      <vt:lpstr>PEDro Scoring Summary</vt:lpstr>
      <vt:lpstr>Study Characteristics </vt:lpstr>
      <vt:lpstr>Study Characteristics Continued </vt:lpstr>
      <vt:lpstr>Study Characteristics Continued </vt:lpstr>
      <vt:lpstr>Results1-2, 4-10 </vt:lpstr>
      <vt:lpstr>Results Continued4-8, 10 </vt:lpstr>
      <vt:lpstr>Conclusion</vt:lpstr>
      <vt:lpstr>Clinical Relevance</vt:lpstr>
      <vt:lpstr>Limitations</vt:lpstr>
      <vt:lpstr>Future Research</vt:lpstr>
      <vt:lpstr>Take Home Message</vt:lpstr>
      <vt:lpstr>Acknowledgements</vt:lpstr>
      <vt:lpstr>References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Bimanual Intensive Training for Upper Limb Function in Children with Cerebral Palsy: A Systematic Review</dc:title>
  <dc:creator>Jennifer J. Schwartz, DPT, NCS</dc:creator>
  <cp:lastModifiedBy>Jennifer J. Schwartz, DPT, NCS</cp:lastModifiedBy>
  <cp:revision>27</cp:revision>
  <dcterms:modified xsi:type="dcterms:W3CDTF">2019-11-07T20:14:21Z</dcterms:modified>
</cp:coreProperties>
</file>